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0" r:id="rId2"/>
    <p:sldId id="314" r:id="rId3"/>
    <p:sldId id="305" r:id="rId4"/>
    <p:sldId id="256" r:id="rId5"/>
    <p:sldId id="289" r:id="rId6"/>
    <p:sldId id="265" r:id="rId7"/>
    <p:sldId id="308" r:id="rId8"/>
    <p:sldId id="257" r:id="rId9"/>
    <p:sldId id="312" r:id="rId10"/>
    <p:sldId id="303" r:id="rId11"/>
    <p:sldId id="291" r:id="rId12"/>
    <p:sldId id="313" r:id="rId13"/>
    <p:sldId id="298" r:id="rId14"/>
    <p:sldId id="309" r:id="rId15"/>
    <p:sldId id="292" r:id="rId16"/>
    <p:sldId id="310" r:id="rId17"/>
    <p:sldId id="293" r:id="rId18"/>
    <p:sldId id="302" r:id="rId19"/>
    <p:sldId id="307" r:id="rId20"/>
    <p:sldId id="306" r:id="rId21"/>
    <p:sldId id="299" r:id="rId22"/>
    <p:sldId id="296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7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3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C8DC6-2749-1442-88DB-EA8145BD6CC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F1F5-A091-124C-9F96-91F18E8EC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BE4E-CEA3-F040-9603-5EDB417D3E7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5F24-9889-DF43-9E23-EE889AA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Estimated Costs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3" y="1453790"/>
            <a:ext cx="8561388" cy="4897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0C7F9-DE17-BE4E-B55D-8C8AF7906F67}"/>
              </a:ext>
            </a:extLst>
          </p:cNvPr>
          <p:cNvSpPr txBox="1"/>
          <p:nvPr/>
        </p:nvSpPr>
        <p:spPr>
          <a:xfrm>
            <a:off x="5014913" y="197168"/>
            <a:ext cx="367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Metro Online International Education Fair</a:t>
            </a:r>
          </a:p>
          <a:p>
            <a:r>
              <a:rPr lang="en-US" dirty="0"/>
              <a:t>April 17, 2020 9:45pm 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51B2A-312B-0C4D-A5A9-E30E1D9E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3" y="4445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AD1337-E959-2447-A9C6-16F10B41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5" y="957856"/>
            <a:ext cx="7010401" cy="5011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8C7BB2-D5E5-5144-AC68-C728CA6F18C0}"/>
              </a:ext>
            </a:extLst>
          </p:cNvPr>
          <p:cNvSpPr txBox="1"/>
          <p:nvPr/>
        </p:nvSpPr>
        <p:spPr>
          <a:xfrm>
            <a:off x="595085" y="6226629"/>
            <a:ext cx="80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note that Nursing and Mechatronics are not open to international applicants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79E62-29C3-5F4E-AF61-5AC16E796D8A}"/>
              </a:ext>
            </a:extLst>
          </p:cNvPr>
          <p:cNvSpPr txBox="1"/>
          <p:nvPr/>
        </p:nvSpPr>
        <p:spPr>
          <a:xfrm>
            <a:off x="3106058" y="449943"/>
            <a:ext cx="27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Bachelor’s Programs</a:t>
            </a:r>
          </a:p>
        </p:txBody>
      </p:sp>
    </p:spTree>
    <p:extLst>
      <p:ext uri="{BB962C8B-B14F-4D97-AF65-F5344CB8AC3E}">
        <p14:creationId xmlns:p14="http://schemas.microsoft.com/office/powerpoint/2010/main" val="78250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4" y="1580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Bachelor’s Programs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4D37FA-7EF5-6548-B5B7-4D046805C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90865"/>
              </p:ext>
            </p:extLst>
          </p:nvPr>
        </p:nvGraphicFramePr>
        <p:xfrm>
          <a:off x="551543" y="2315254"/>
          <a:ext cx="7970952" cy="37807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5476">
                  <a:extLst>
                    <a:ext uri="{9D8B030D-6E8A-4147-A177-3AD203B41FA5}">
                      <a16:colId xmlns:a16="http://schemas.microsoft.com/office/drawing/2014/main" val="4262559331"/>
                    </a:ext>
                  </a:extLst>
                </a:gridCol>
                <a:gridCol w="3985476">
                  <a:extLst>
                    <a:ext uri="{9D8B030D-6E8A-4147-A177-3AD203B41FA5}">
                      <a16:colId xmlns:a16="http://schemas.microsoft.com/office/drawing/2014/main" val="4046323062"/>
                    </a:ext>
                  </a:extLst>
                </a:gridCol>
              </a:tblGrid>
              <a:tr h="772081">
                <a:tc gridSpan="2">
                  <a:txBody>
                    <a:bodyPr/>
                    <a:lstStyle/>
                    <a:p>
                      <a:r>
                        <a:rPr lang="en-US" dirty="0"/>
                        <a:t>Estimated Expenses for Bachelor’s Programs (based on 2 semesters, 24 units per year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734670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r>
                        <a:rPr lang="en-US" dirty="0"/>
                        <a:t>Tuition and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95739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r>
                        <a:rPr lang="en-US" dirty="0"/>
                        <a:t>Health Insurance (12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4079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r>
                        <a:rPr lang="en-US" dirty="0"/>
                        <a:t>Room and Food (variable)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25061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r>
                        <a:rPr lang="en-US" dirty="0"/>
                        <a:t>Books and Supplies (variable)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45666"/>
                  </a:ext>
                </a:extLst>
              </a:tr>
              <a:tr h="772081">
                <a:tc>
                  <a:txBody>
                    <a:bodyPr/>
                    <a:lstStyle/>
                    <a:p>
                      <a:r>
                        <a:rPr lang="en-US" dirty="0"/>
                        <a:t>Other Expenses, personal &amp; Transportation (variable)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83237"/>
                  </a:ext>
                </a:extLst>
              </a:tr>
              <a:tr h="447317">
                <a:tc>
                  <a:txBody>
                    <a:bodyPr/>
                    <a:lstStyle/>
                    <a:p>
                      <a:r>
                        <a:rPr lang="en-US" b="1" dirty="0"/>
                        <a:t>Total Estimated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3824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84F667-4A6C-D84A-B8F7-36D9FB29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44" y="42778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5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F066-F48A-4048-B5DC-FFC36FF0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84" y="1736217"/>
            <a:ext cx="8229600" cy="1143000"/>
          </a:xfrm>
        </p:spPr>
        <p:txBody>
          <a:bodyPr/>
          <a:lstStyle/>
          <a:p>
            <a:r>
              <a:rPr lang="en-US" dirty="0"/>
              <a:t>Freshmen Admission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4028-C364-7E4B-9E6C-B8993BD5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70" y="2879217"/>
            <a:ext cx="8091714" cy="2975428"/>
          </a:xfrm>
        </p:spPr>
        <p:txBody>
          <a:bodyPr>
            <a:normAutofit/>
          </a:bodyPr>
          <a:lstStyle/>
          <a:p>
            <a:r>
              <a:rPr lang="en-US" dirty="0"/>
              <a:t>Secondary School Mark Sheets with 3.0 Average (Above 50% Marks in India)</a:t>
            </a:r>
          </a:p>
          <a:p>
            <a:r>
              <a:rPr lang="en-US" dirty="0"/>
              <a:t>TOEFL score of 61 or IELTS score of 6.0</a:t>
            </a:r>
          </a:p>
          <a:p>
            <a:r>
              <a:rPr lang="en-US" dirty="0"/>
              <a:t>$70 Application fee or fee waiver code from Study Metro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5DD1D-DC00-1A47-89C8-F4CBECF0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34" y="22225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0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86" y="1600200"/>
            <a:ext cx="6655827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2883F-90B6-1A43-AD84-C30ED008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087" y="16510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784" y="1600200"/>
            <a:ext cx="4766431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8203A4-EC18-5349-9B18-2B622AA6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13" y="193675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193880"/>
            <a:ext cx="4489620" cy="5664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966D8-3E9F-6345-B12F-5AF2B4DE6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322" y="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526" y="1600200"/>
            <a:ext cx="4450947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A29BE-6A60-4442-996D-59A8ACF1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973" y="179388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A9501D-6C50-9140-94AC-691072F1F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1242083"/>
            <a:ext cx="7634515" cy="5282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77017-4E0F-3C44-A6F2-EBB40D4B6EEB}"/>
              </a:ext>
            </a:extLst>
          </p:cNvPr>
          <p:cNvSpPr txBox="1"/>
          <p:nvPr/>
        </p:nvSpPr>
        <p:spPr>
          <a:xfrm>
            <a:off x="783771" y="232228"/>
            <a:ext cx="689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 is optional, we offer guaranteed housing for applicants who apply on time.  The costs depends on the village and floor plan you choose.  Average cost is $6,000 per semester with a meal plan.</a:t>
            </a:r>
          </a:p>
        </p:txBody>
      </p:sp>
    </p:spTree>
    <p:extLst>
      <p:ext uri="{BB962C8B-B14F-4D97-AF65-F5344CB8AC3E}">
        <p14:creationId xmlns:p14="http://schemas.microsoft.com/office/powerpoint/2010/main" val="44852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212"/>
            <a:ext cx="3667590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998" y="1571234"/>
            <a:ext cx="3785272" cy="4769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A3FE5-D235-B543-A8F5-A0B7D0969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7" y="179387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18" y="1600200"/>
            <a:ext cx="7375364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D6489-AE41-CD4D-B1A5-B963E2416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C69E-17D9-1F42-9FB3-2968FD00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37" y="274638"/>
            <a:ext cx="389017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Aerial View of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4BED7-2EE0-054B-B29F-A6372FFF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3" y="1398362"/>
            <a:ext cx="8837634" cy="4953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0E98F-8C29-D248-821A-B0EB478B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00200"/>
            <a:ext cx="8286750" cy="4960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E3052-71C4-004B-A7A6-0305493F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150812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758" y="1600200"/>
            <a:ext cx="5502484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0CC9E-910E-0947-A41B-5E154A56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58" y="16510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930" y="1600200"/>
            <a:ext cx="5142139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BB5900-E5B4-3F44-AFDE-6A640C0E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30" y="33020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0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37E9D-DB52-5A44-BBA4-9A13BB17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Study Metro for an application fee waiver.  We will provide a coupon code to waive the $70 Application fee.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EF0A6-7E0B-CD49-A90D-9812A160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13" y="33020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939" y="1600200"/>
            <a:ext cx="7348122" cy="4525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E5333-B283-5443-B3FE-7236AE95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22238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1871664"/>
            <a:ext cx="8415337" cy="4580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906B5-9A11-D349-B248-9789C6DB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322262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2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3027"/>
            <a:ext cx="8229600" cy="3920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27CE93-E4EA-6B4B-BD05-08F324E6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63" y="279400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8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46DBD-7527-C945-9EBC-65EFB67B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1244075"/>
            <a:ext cx="7167321" cy="48820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E0DD2F-7A4D-E544-9F6A-CD31EE66A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152138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Graduate Programs</a:t>
            </a:r>
            <a:br>
              <a:rPr lang="en-US" dirty="0"/>
            </a:br>
            <a:r>
              <a:rPr lang="en-US" sz="1800" dirty="0"/>
              <a:t>(Please note that we do not charge out of state tuition and fees for our graduate programs)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9CF8F3-EEE4-A049-B8DC-94BF88ABA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4135"/>
              </p:ext>
            </p:extLst>
          </p:nvPr>
        </p:nvGraphicFramePr>
        <p:xfrm>
          <a:off x="965200" y="1600469"/>
          <a:ext cx="7424058" cy="47422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4686">
                  <a:extLst>
                    <a:ext uri="{9D8B030D-6E8A-4147-A177-3AD203B41FA5}">
                      <a16:colId xmlns:a16="http://schemas.microsoft.com/office/drawing/2014/main" val="2370658530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3980785898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4259681073"/>
                    </a:ext>
                  </a:extLst>
                </a:gridCol>
              </a:tblGrid>
              <a:tr h="408720">
                <a:tc>
                  <a:txBody>
                    <a:bodyPr/>
                    <a:lstStyle/>
                    <a:p>
                      <a:r>
                        <a:rPr lang="en-US" dirty="0"/>
                        <a:t>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22055"/>
                  </a:ext>
                </a:extLst>
              </a:tr>
              <a:tr h="1007803">
                <a:tc>
                  <a:txBody>
                    <a:bodyPr/>
                    <a:lstStyle/>
                    <a:p>
                      <a:r>
                        <a:rPr lang="en-US" dirty="0"/>
                        <a:t>MS Biotechnology &amp; Bioinformatics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33-35 Semester Units </a:t>
                      </a:r>
                    </a:p>
                    <a:p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$825 per unit</a:t>
                      </a:r>
                    </a:p>
                    <a:p>
                      <a:r>
                        <a:rPr lang="en-US" dirty="0"/>
                        <a:t>$28,875</a:t>
                      </a:r>
                    </a:p>
                    <a:p>
                      <a:r>
                        <a:rPr lang="en-US" dirty="0"/>
                        <a:t>($14,437 per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729716"/>
                  </a:ext>
                </a:extLst>
              </a:tr>
              <a:tr h="1310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Dual MS Biotechnology &amp; Bioinformatics and MBA Program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72-80 Semester Units</a:t>
                      </a:r>
                    </a:p>
                    <a:p>
                      <a:r>
                        <a:rPr lang="en-US" dirty="0"/>
                        <a:t>2.5-3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$825 per unit – Bio</a:t>
                      </a:r>
                    </a:p>
                    <a:p>
                      <a:r>
                        <a:rPr lang="en-US" dirty="0"/>
                        <a:t>$600 per unit -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815382"/>
                  </a:ext>
                </a:extLst>
              </a:tr>
              <a:tr h="1007803">
                <a:tc>
                  <a:txBody>
                    <a:bodyPr/>
                    <a:lstStyle/>
                    <a:p>
                      <a:r>
                        <a:rPr lang="en-US" dirty="0"/>
                        <a:t>MS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Semester Units</a:t>
                      </a:r>
                    </a:p>
                    <a:p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$525 per unit</a:t>
                      </a:r>
                    </a:p>
                    <a:p>
                      <a:r>
                        <a:rPr lang="en-US" dirty="0"/>
                        <a:t>$16,800</a:t>
                      </a:r>
                    </a:p>
                    <a:p>
                      <a:r>
                        <a:rPr lang="en-US" dirty="0"/>
                        <a:t>($8,400 per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06955"/>
                  </a:ext>
                </a:extLst>
              </a:tr>
              <a:tr h="1007803">
                <a:tc>
                  <a:txBody>
                    <a:bodyPr/>
                    <a:lstStyle/>
                    <a:p>
                      <a:r>
                        <a:rPr lang="en-US" dirty="0"/>
                        <a:t>MS 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Semester Units</a:t>
                      </a:r>
                    </a:p>
                    <a:p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$525 per unit</a:t>
                      </a:r>
                    </a:p>
                    <a:p>
                      <a:r>
                        <a:rPr lang="en-US" dirty="0"/>
                        <a:t>$16,800</a:t>
                      </a:r>
                    </a:p>
                    <a:p>
                      <a:r>
                        <a:rPr lang="en-US" dirty="0"/>
                        <a:t>($8,400 per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1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Estimated Costs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B563D-55E0-6B4E-B700-4A5CDBF3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" y="1362951"/>
            <a:ext cx="8633886" cy="50004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7B08E9-9B3D-3447-8E13-0EE5288C0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07" y="92951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EE56-9822-E142-B60F-D97BC49B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3585028"/>
            <a:ext cx="8019143" cy="3165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u="sng" dirty="0"/>
              <a:t>Program Specific Requirements</a:t>
            </a:r>
          </a:p>
          <a:p>
            <a:r>
              <a:rPr lang="en-US" sz="1800" dirty="0"/>
              <a:t>MS in Mathematics – No GRE required, applicants need to have completed math classes during bachelor’s degree</a:t>
            </a:r>
          </a:p>
          <a:p>
            <a:r>
              <a:rPr lang="en-US" sz="1800" dirty="0"/>
              <a:t>MS in Biotechnology – No GRE required, applicants need to have complete biology classes during their bachelor’s degree.  </a:t>
            </a:r>
          </a:p>
          <a:p>
            <a:r>
              <a:rPr lang="en-US" sz="1800" dirty="0"/>
              <a:t>Dual MBA (Master’s in Business Administration &amp; MS in Biotechnology – No GRE required, applicants need to have complete biology classes during their bachelor’s degree.  Students can complete business foundation classes before starting MBA classes.</a:t>
            </a:r>
          </a:p>
          <a:p>
            <a:r>
              <a:rPr lang="en-US" sz="1800" dirty="0"/>
              <a:t>MS in Computer Science – Applicants should have knowledge of computer science by either work experience or in their bachelor’s degree.  GRE is strongly recommended and applicants are </a:t>
            </a:r>
            <a:r>
              <a:rPr lang="en-US" sz="1800" dirty="0" err="1"/>
              <a:t>tpyicall</a:t>
            </a:r>
            <a:r>
              <a:rPr lang="en-US" sz="1800" dirty="0"/>
              <a:t> expected to score in the range of V-25%, Q-50%, AWA-25%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470D5-D3A7-424F-B641-37294F768197}"/>
              </a:ext>
            </a:extLst>
          </p:cNvPr>
          <p:cNvSpPr txBox="1"/>
          <p:nvPr/>
        </p:nvSpPr>
        <p:spPr>
          <a:xfrm>
            <a:off x="667655" y="1306177"/>
            <a:ext cx="8019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Documents to submit for graduate applicants:</a:t>
            </a:r>
          </a:p>
          <a:p>
            <a:r>
              <a:rPr lang="en-US" dirty="0"/>
              <a:t>Mark Sheets with Provisional Certificate or Degree</a:t>
            </a:r>
          </a:p>
          <a:p>
            <a:r>
              <a:rPr lang="en-US" dirty="0"/>
              <a:t>TOEFL score of 80 or IELTS score of 6.5</a:t>
            </a:r>
          </a:p>
          <a:p>
            <a:r>
              <a:rPr lang="en-US" dirty="0"/>
              <a:t>Statement of Purpose</a:t>
            </a:r>
          </a:p>
          <a:p>
            <a:r>
              <a:rPr lang="en-US" dirty="0"/>
              <a:t>Resume (C/V)</a:t>
            </a:r>
          </a:p>
          <a:p>
            <a:r>
              <a:rPr lang="en-US" dirty="0"/>
              <a:t>2 Letters of Recommendation</a:t>
            </a:r>
          </a:p>
          <a:p>
            <a:r>
              <a:rPr lang="en-US" dirty="0"/>
              <a:t>$70 Application fee or a fee waiver coupon obtained from Study Metro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8575D-733F-B640-9583-771FF9FD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91" y="36177"/>
            <a:ext cx="488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479</Words>
  <Application>Microsoft Macintosh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Aerial View of Campus</vt:lpstr>
      <vt:lpstr>PowerPoint Presentation</vt:lpstr>
      <vt:lpstr>PowerPoint Presentation</vt:lpstr>
      <vt:lpstr>PowerPoint Presentation</vt:lpstr>
      <vt:lpstr>PowerPoint Presentation</vt:lpstr>
      <vt:lpstr>Graduate Programs (Please note that we do not charge out of state tuition and fees for our graduate programs)</vt:lpstr>
      <vt:lpstr>PowerPoint Presentation</vt:lpstr>
      <vt:lpstr>PowerPoint Presentation</vt:lpstr>
      <vt:lpstr>PowerPoint Presentation</vt:lpstr>
      <vt:lpstr>Bachelor’s Programs  </vt:lpstr>
      <vt:lpstr>Freshmen Admission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Credential Evaluation</dc:title>
  <dc:creator>Trevino Scott</dc:creator>
  <cp:lastModifiedBy>Trevino, Scott</cp:lastModifiedBy>
  <cp:revision>80</cp:revision>
  <dcterms:created xsi:type="dcterms:W3CDTF">2016-04-11T21:49:54Z</dcterms:created>
  <dcterms:modified xsi:type="dcterms:W3CDTF">2020-04-14T22:46:32Z</dcterms:modified>
</cp:coreProperties>
</file>