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16" r:id="rId4"/>
    <p:sldId id="313" r:id="rId5"/>
    <p:sldId id="314" r:id="rId6"/>
    <p:sldId id="312" r:id="rId7"/>
    <p:sldId id="315" r:id="rId8"/>
    <p:sldId id="300" r:id="rId9"/>
    <p:sldId id="257" r:id="rId10"/>
    <p:sldId id="270" r:id="rId11"/>
    <p:sldId id="304" r:id="rId12"/>
    <p:sldId id="271" r:id="rId13"/>
    <p:sldId id="305" r:id="rId14"/>
    <p:sldId id="275" r:id="rId15"/>
    <p:sldId id="278" r:id="rId16"/>
    <p:sldId id="308" r:id="rId17"/>
    <p:sldId id="280" r:id="rId18"/>
    <p:sldId id="309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AC79-BEE9-45D6-A800-1E903469A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32F2B-D502-49E4-9F93-D087BEE77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B05A-CE6F-4222-A395-9270E950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119A-E2C1-4D98-851C-FC33F3BD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40C6-D7C0-4461-AD4A-F4A47636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5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E7E4-F1FE-4FEA-8DCD-784717DD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E158B-9E82-4E79-83D7-CDC77BEBE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3083F-DB52-48A3-8BEC-E7C72208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18640-C51B-41D8-9837-46878356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5A8C-CD02-4315-A867-ECCDA7B8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6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5E567-D734-46D1-88C1-B1BCE7FED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6384D-FFD1-4BB7-9434-3E801EAB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84A28-A58D-461D-9854-A4A8834B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42A9-EEE1-4640-BDC1-28BD2FD8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2B1EE-0C80-4397-973E-DF5462FC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1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1514-6EB9-4C29-93AA-1C384618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CC78-0E51-4571-BB9E-D6D64666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8AB9-E0BD-4B06-8893-E8AE839D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9277-C197-406E-BEDF-D2D8985B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EE9A-54E4-4DCD-A5D0-DA7DEDA4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8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2CBC-2301-4335-A9B5-F5201827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04AC8-C41A-4118-9482-CD3C8714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D933-141A-42D2-9C81-E56E7CD1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F2DA-6327-4B89-9055-47F491DF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891B9-A2CB-4ED5-8E5E-36504C9B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7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7587-7AB4-4775-8638-7ED03663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B7A5-DBC9-4D5D-A699-C4160CBE1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BA66C-976D-4715-AF2E-86531128F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094C1-67C1-4138-B80B-9F57C1BA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701B-3E82-4F80-B53E-BCF7BBC4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07BC-F127-410F-894B-E1380CAC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56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1112-E9D0-482F-B39C-A19C08E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D184D-D926-4652-85F2-6F30F98B8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A92B6-D3CE-4D92-94F0-B0A12DEE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AE345-2608-49AD-AFC8-C6F59FFCC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9C38C-EEA8-4D0F-9BFA-C04123FD8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0F1C3-E01D-4EE7-AE91-452357EE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3E522-F60F-4377-8613-4F8D3AEA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BFFB5-695A-4D89-AC55-D1D1142A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2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788F-A9A5-4444-A9E3-356EA3CA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2D8E7-BC8C-4861-9716-D8FB1D09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25BF5-E627-46E3-B755-44357841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27059-F366-412F-9F69-A51E535C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114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A3197-E84F-4F7D-BD87-70418D22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4B97C-0802-4C02-816A-2998B71B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097AE-733C-46C2-A31F-F9DA76C0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62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EAC7-3739-4730-9DB3-8FCB43E7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3B78-C975-4042-B044-C7CDAF17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54D32-9D05-4428-94B2-9BEC22AAD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EBE2D-F1C1-4F87-89A3-857CEABA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201BE-EF7B-4BAA-A4F4-E347DB49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431FB-1DA9-44F3-AB80-7DB32655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0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1302-B592-428F-AC8A-9CDA43D0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FBBD9-B146-4691-BE27-565630D95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BDA2-C490-47B5-B915-5A6D89CF5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0CBE4-2993-4764-8AC0-408ECF7E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F0935-5E9B-44D4-8E2E-A7299609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2F6A-544D-413B-8847-423FC448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0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DCA93-4E9E-44BA-8C65-2DA91BAB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E969B-9F43-4383-A9B6-09FE5FB24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000A-0E69-4C4D-AFAB-EE3D684F7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2AAA-69D2-47B9-A33A-85EE56888FA5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50C4-A16D-4A39-B518-BBF1615A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EB86-9BE8-459F-8D18-8696D24D9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382E-68B7-4EB4-B5DB-10371E1986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6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3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872C0-C037-405B-82E7-79E794FB1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0661"/>
            <a:ext cx="12192000" cy="84217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EduCo Ireland Training – Sept 2020 intake</a:t>
            </a:r>
            <a:endParaRPr lang="en-IN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E3A9B6-FEB0-4F59-A3A4-18EB31CDAFAC}"/>
              </a:ext>
            </a:extLst>
          </p:cNvPr>
          <p:cNvSpPr txBox="1">
            <a:spLocks/>
          </p:cNvSpPr>
          <p:nvPr/>
        </p:nvSpPr>
        <p:spPr>
          <a:xfrm>
            <a:off x="6146274" y="3302838"/>
            <a:ext cx="5592452" cy="42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latin typeface="Bell MT" pitchFamily="18" charset="0"/>
              </a:rPr>
              <a:t>(Popular PG programs still open for September 2020 Intake)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D6503-CFDC-45B0-8C2D-CDD2E524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48" y="-1"/>
            <a:ext cx="2301552" cy="26303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906E5D3-F8F9-46EB-A403-F43D15906EA4}"/>
              </a:ext>
            </a:extLst>
          </p:cNvPr>
          <p:cNvGrpSpPr/>
          <p:nvPr/>
        </p:nvGrpSpPr>
        <p:grpSpPr>
          <a:xfrm>
            <a:off x="590741" y="4506012"/>
            <a:ext cx="10539167" cy="2351988"/>
            <a:chOff x="0" y="4496200"/>
            <a:chExt cx="9061074" cy="2361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4125C4-D5AC-4EE7-9F4D-2EDD0368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0"/>
              <a:ext cx="3543300" cy="2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E6B474-6C3D-4B03-B6A1-247297D5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264" y="4829174"/>
              <a:ext cx="2848810" cy="20288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74AC95-016E-4921-A001-05DC8BAE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483" y="4496200"/>
              <a:ext cx="2561389" cy="236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11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EFED1C-86D5-4F5F-9595-AB43F56CCF04}"/>
              </a:ext>
            </a:extLst>
          </p:cNvPr>
          <p:cNvGrpSpPr/>
          <p:nvPr/>
        </p:nvGrpSpPr>
        <p:grpSpPr>
          <a:xfrm>
            <a:off x="-14067" y="0"/>
            <a:ext cx="12206067" cy="6840479"/>
            <a:chOff x="-14067" y="0"/>
            <a:chExt cx="12206067" cy="68480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7C0305-41B7-45B1-BE73-CFD28A5AC6A3}"/>
                </a:ext>
              </a:extLst>
            </p:cNvPr>
            <p:cNvSpPr/>
            <p:nvPr/>
          </p:nvSpPr>
          <p:spPr>
            <a:xfrm>
              <a:off x="0" y="0"/>
              <a:ext cx="12192000" cy="6848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A9008B-2388-4BB5-B240-451DA3A53EE0}"/>
                </a:ext>
              </a:extLst>
            </p:cNvPr>
            <p:cNvGrpSpPr/>
            <p:nvPr/>
          </p:nvGrpSpPr>
          <p:grpSpPr>
            <a:xfrm>
              <a:off x="-14067" y="20111"/>
              <a:ext cx="12206067" cy="6821992"/>
              <a:chOff x="-14067" y="20111"/>
              <a:chExt cx="12206067" cy="682199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2BF9FC5-3098-4A9E-B31E-9884DE9890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13" t="12349" r="14239" b="38352"/>
              <a:stretch/>
            </p:blipFill>
            <p:spPr>
              <a:xfrm>
                <a:off x="0" y="20111"/>
                <a:ext cx="12192000" cy="3379304"/>
              </a:xfrm>
              <a:prstGeom prst="rect">
                <a:avLst/>
              </a:prstGeom>
              <a:ln w="190500" cap="sq">
                <a:noFill/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74B00-D90D-4EBC-8A10-304D91802784}"/>
                  </a:ext>
                </a:extLst>
              </p:cNvPr>
              <p:cNvSpPr txBox="1"/>
              <p:nvPr/>
            </p:nvSpPr>
            <p:spPr>
              <a:xfrm>
                <a:off x="-14067" y="4099856"/>
                <a:ext cx="12191999" cy="2742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b="1" u="sng" dirty="0"/>
                  <a:t>Requirements</a:t>
                </a:r>
                <a:r>
                  <a:rPr lang="en-IN" dirty="0"/>
                  <a:t>: </a:t>
                </a:r>
                <a:r>
                  <a:rPr lang="en-US" dirty="0"/>
                  <a:t>A business-disciplined UG degree with overall 60% from tier-1 universities (65% from tier-2 universities). Not more than 5 backlogs.</a:t>
                </a:r>
              </a:p>
              <a:p>
                <a:endParaRPr lang="en-US" dirty="0"/>
              </a:p>
              <a:p>
                <a:r>
                  <a:rPr lang="en-US" dirty="0"/>
                  <a:t>Application Fees: </a:t>
                </a:r>
                <a:r>
                  <a:rPr lang="en-US" b="1" dirty="0"/>
                  <a:t>€50</a:t>
                </a:r>
              </a:p>
              <a:p>
                <a:r>
                  <a:rPr lang="en-US" dirty="0"/>
                  <a:t>Tuition Fees: </a:t>
                </a:r>
                <a:r>
                  <a:rPr lang="en-US" b="1" dirty="0"/>
                  <a:t>€16,000</a:t>
                </a:r>
              </a:p>
              <a:p>
                <a:r>
                  <a:rPr lang="en-US" dirty="0"/>
                  <a:t>Duration: </a:t>
                </a:r>
                <a:r>
                  <a:rPr lang="en-US" b="1" dirty="0"/>
                  <a:t>1 year</a:t>
                </a:r>
              </a:p>
              <a:p>
                <a:r>
                  <a:rPr lang="en-US" dirty="0"/>
                  <a:t>Intake: </a:t>
                </a:r>
                <a:r>
                  <a:rPr lang="en-US" b="1" dirty="0"/>
                  <a:t>September 2020</a:t>
                </a:r>
              </a:p>
              <a:p>
                <a:endParaRPr lang="en-US" dirty="0"/>
              </a:p>
              <a:p>
                <a:pPr algn="ctr"/>
                <a:r>
                  <a:rPr lang="en-US" sz="2800" b="1" u="sng" dirty="0">
                    <a:solidFill>
                      <a:srgbClr val="002060"/>
                    </a:solidFill>
                  </a:rPr>
                  <a:t>1 year degree + 2 years of post study work visa</a:t>
                </a:r>
                <a:endParaRPr lang="en-IN" sz="2800" b="1" u="sng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31B7DE-1A4F-46E3-A5FB-53A2E2EE65C8}"/>
                  </a:ext>
                </a:extLst>
              </p:cNvPr>
              <p:cNvSpPr/>
              <p:nvPr/>
            </p:nvSpPr>
            <p:spPr>
              <a:xfrm>
                <a:off x="0" y="3502994"/>
                <a:ext cx="12177931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Dublin City University is ranked 19</a:t>
                </a:r>
                <a:r>
                  <a:rPr lang="en-US" b="1" baseline="30000" dirty="0">
                    <a:solidFill>
                      <a:srgbClr val="002060"/>
                    </a:solidFill>
                  </a:rPr>
                  <a:t>th</a:t>
                </a:r>
                <a:r>
                  <a:rPr lang="en-US" b="1" dirty="0">
                    <a:solidFill>
                      <a:srgbClr val="002060"/>
                    </a:solidFill>
                  </a:rPr>
                  <a:t> in the world and 1</a:t>
                </a:r>
                <a:r>
                  <a:rPr lang="en-US" b="1" baseline="30000" dirty="0">
                    <a:solidFill>
                      <a:srgbClr val="002060"/>
                    </a:solidFill>
                  </a:rPr>
                  <a:t>st</a:t>
                </a:r>
                <a:r>
                  <a:rPr lang="en-US" b="1" dirty="0">
                    <a:solidFill>
                      <a:srgbClr val="002060"/>
                    </a:solidFill>
                  </a:rPr>
                  <a:t> in Ireland for its graduate employment rate, according to the 2020 QS Graduate Employability Rankings.</a:t>
                </a:r>
                <a:endParaRPr lang="en-IN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E887A4F-B384-4FB5-93EE-CDF2805C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74" y="4568008"/>
                <a:ext cx="2232625" cy="2232625"/>
              </a:xfrm>
              <a:prstGeom prst="rect">
                <a:avLst/>
              </a:prstGeom>
              <a:ln w="190500" cap="sq">
                <a:noFill/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866102D-6A3C-4D1F-BD46-E67D9D216E50}"/>
              </a:ext>
            </a:extLst>
          </p:cNvPr>
          <p:cNvSpPr/>
          <p:nvPr/>
        </p:nvSpPr>
        <p:spPr>
          <a:xfrm>
            <a:off x="3051214" y="4827911"/>
            <a:ext cx="6061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5"/>
                </a:solidFill>
                <a:latin typeface="inherit"/>
              </a:rPr>
              <a:t>Graduates have been employed by companies including </a:t>
            </a:r>
            <a:r>
              <a:rPr lang="en-IN" sz="2000" b="1" dirty="0">
                <a:solidFill>
                  <a:schemeClr val="accent5"/>
                </a:solidFill>
                <a:latin typeface="inherit"/>
              </a:rPr>
              <a:t>including Facebook, Google, Microsoft, Yahoo!, Edelman, Accenture, Dell, An Bord Bia, Core Media, Starcom, Oracle, Trivago, Adroll and many more.</a:t>
            </a:r>
          </a:p>
        </p:txBody>
      </p:sp>
    </p:spTree>
    <p:extLst>
      <p:ext uri="{BB962C8B-B14F-4D97-AF65-F5344CB8AC3E}">
        <p14:creationId xmlns:p14="http://schemas.microsoft.com/office/powerpoint/2010/main" val="320534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EFED1C-86D5-4F5F-9595-AB43F56CCF04}"/>
              </a:ext>
            </a:extLst>
          </p:cNvPr>
          <p:cNvGrpSpPr/>
          <p:nvPr/>
        </p:nvGrpSpPr>
        <p:grpSpPr>
          <a:xfrm>
            <a:off x="-14067" y="0"/>
            <a:ext cx="12206067" cy="6840479"/>
            <a:chOff x="-14067" y="0"/>
            <a:chExt cx="12206067" cy="68480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7C0305-41B7-45B1-BE73-CFD28A5AC6A3}"/>
                </a:ext>
              </a:extLst>
            </p:cNvPr>
            <p:cNvSpPr/>
            <p:nvPr/>
          </p:nvSpPr>
          <p:spPr>
            <a:xfrm>
              <a:off x="0" y="0"/>
              <a:ext cx="12192000" cy="6848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A9008B-2388-4BB5-B240-451DA3A53EE0}"/>
                </a:ext>
              </a:extLst>
            </p:cNvPr>
            <p:cNvGrpSpPr/>
            <p:nvPr/>
          </p:nvGrpSpPr>
          <p:grpSpPr>
            <a:xfrm>
              <a:off x="-14067" y="3502994"/>
              <a:ext cx="12191999" cy="3339109"/>
              <a:chOff x="-14067" y="3502994"/>
              <a:chExt cx="12191999" cy="333910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74B00-D90D-4EBC-8A10-304D91802784}"/>
                  </a:ext>
                </a:extLst>
              </p:cNvPr>
              <p:cNvSpPr txBox="1"/>
              <p:nvPr/>
            </p:nvSpPr>
            <p:spPr>
              <a:xfrm>
                <a:off x="-14067" y="4099856"/>
                <a:ext cx="12191999" cy="2742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b="1" u="sng" dirty="0"/>
                  <a:t>Requirements</a:t>
                </a:r>
                <a:r>
                  <a:rPr lang="en-IN" dirty="0"/>
                  <a:t>: </a:t>
                </a:r>
                <a:r>
                  <a:rPr lang="en-US" dirty="0"/>
                  <a:t>Minimum 60% in a Business-related or Engineering, Physics, Maths and Computer Science discipline. Not more than 5 backlogs.</a:t>
                </a:r>
              </a:p>
              <a:p>
                <a:endParaRPr lang="en-US" dirty="0"/>
              </a:p>
              <a:p>
                <a:r>
                  <a:rPr lang="en-US" dirty="0"/>
                  <a:t>Application Fees: </a:t>
                </a:r>
                <a:r>
                  <a:rPr lang="en-US" b="1" dirty="0"/>
                  <a:t>€50</a:t>
                </a:r>
              </a:p>
              <a:p>
                <a:r>
                  <a:rPr lang="en-US" dirty="0"/>
                  <a:t>Tuition Fees: </a:t>
                </a:r>
                <a:r>
                  <a:rPr lang="en-US" b="1" dirty="0"/>
                  <a:t>€16,000</a:t>
                </a:r>
              </a:p>
              <a:p>
                <a:r>
                  <a:rPr lang="en-US" dirty="0"/>
                  <a:t>Duration: </a:t>
                </a:r>
                <a:r>
                  <a:rPr lang="en-US" b="1" dirty="0"/>
                  <a:t>1 year</a:t>
                </a:r>
              </a:p>
              <a:p>
                <a:r>
                  <a:rPr lang="en-US" dirty="0"/>
                  <a:t>Intake: </a:t>
                </a:r>
                <a:r>
                  <a:rPr lang="en-US" b="1" dirty="0"/>
                  <a:t>September 2020</a:t>
                </a:r>
              </a:p>
              <a:p>
                <a:endParaRPr lang="en-US" dirty="0"/>
              </a:p>
              <a:p>
                <a:pPr algn="ctr"/>
                <a:r>
                  <a:rPr lang="en-US" sz="2800" b="1" u="sng" dirty="0">
                    <a:solidFill>
                      <a:srgbClr val="002060"/>
                    </a:solidFill>
                  </a:rPr>
                  <a:t>1 year degree + 2 years of post study work visa</a:t>
                </a:r>
                <a:endParaRPr lang="en-IN" sz="2800" b="1" u="sng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31B7DE-1A4F-46E3-A5FB-53A2E2EE65C8}"/>
                  </a:ext>
                </a:extLst>
              </p:cNvPr>
              <p:cNvSpPr/>
              <p:nvPr/>
            </p:nvSpPr>
            <p:spPr>
              <a:xfrm>
                <a:off x="0" y="3502994"/>
                <a:ext cx="12177931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Dublin City University is ranked 19</a:t>
                </a:r>
                <a:r>
                  <a:rPr lang="en-US" b="1" baseline="30000" dirty="0">
                    <a:solidFill>
                      <a:srgbClr val="002060"/>
                    </a:solidFill>
                  </a:rPr>
                  <a:t>th</a:t>
                </a:r>
                <a:r>
                  <a:rPr lang="en-US" b="1" dirty="0">
                    <a:solidFill>
                      <a:srgbClr val="002060"/>
                    </a:solidFill>
                  </a:rPr>
                  <a:t> in the world and 1</a:t>
                </a:r>
                <a:r>
                  <a:rPr lang="en-US" b="1" baseline="30000" dirty="0">
                    <a:solidFill>
                      <a:srgbClr val="002060"/>
                    </a:solidFill>
                  </a:rPr>
                  <a:t>st</a:t>
                </a:r>
                <a:r>
                  <a:rPr lang="en-US" b="1" dirty="0">
                    <a:solidFill>
                      <a:srgbClr val="002060"/>
                    </a:solidFill>
                  </a:rPr>
                  <a:t> in Ireland for its graduate employment rate, according to the 2020 QS Graduate Employability Rankings.</a:t>
                </a:r>
                <a:endParaRPr lang="en-IN" b="1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969B09-D887-45F3-9188-FC7FCBC32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15" r="14686" b="37778"/>
          <a:stretch/>
        </p:blipFill>
        <p:spPr>
          <a:xfrm>
            <a:off x="0" y="0"/>
            <a:ext cx="12177931" cy="3330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D66B7-B9BA-4216-9300-943B7A46A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360" y="4532695"/>
            <a:ext cx="2301834" cy="23018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F732B0-6439-43B9-8F20-F71FEFB45449}"/>
              </a:ext>
            </a:extLst>
          </p:cNvPr>
          <p:cNvSpPr/>
          <p:nvPr/>
        </p:nvSpPr>
        <p:spPr>
          <a:xfrm>
            <a:off x="2631049" y="4649315"/>
            <a:ext cx="69017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5"/>
                </a:solidFill>
                <a:latin typeface="inherit"/>
              </a:rPr>
              <a:t>G</a:t>
            </a:r>
            <a:r>
              <a:rPr lang="en-US" sz="2000" b="1" u="none" strike="noStrike" dirty="0">
                <a:solidFill>
                  <a:schemeClr val="accent5"/>
                </a:solidFill>
                <a:effectLst/>
                <a:latin typeface="inherit"/>
              </a:rPr>
              <a:t>raduates are employed by major financial institutions including UBS, Standard &amp; Poor's, Royal Bank of Scotland, KPMG, PwC, Boston Scientific, Commerzbank, AIB, Bank of Ireland, Goodbody Stockbrokers, Davy, Geneva Trading, Mercer, Nestle, Citco Fund Services, Standard Life and BNY Mellon.</a:t>
            </a:r>
            <a:endParaRPr lang="en-IN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8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D065B8-8419-48A2-B349-353EEB25F701}"/>
              </a:ext>
            </a:extLst>
          </p:cNvPr>
          <p:cNvGrpSpPr/>
          <p:nvPr/>
        </p:nvGrpSpPr>
        <p:grpSpPr>
          <a:xfrm>
            <a:off x="-14067" y="3492310"/>
            <a:ext cx="12205250" cy="3363398"/>
            <a:chOff x="-14067" y="3460422"/>
            <a:chExt cx="12205250" cy="33161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233162-76C4-44D2-9796-49E86ABA621E}"/>
                </a:ext>
              </a:extLst>
            </p:cNvPr>
            <p:cNvGrpSpPr/>
            <p:nvPr/>
          </p:nvGrpSpPr>
          <p:grpSpPr>
            <a:xfrm>
              <a:off x="-14067" y="3460422"/>
              <a:ext cx="12205250" cy="3316129"/>
              <a:chOff x="-14067" y="3526235"/>
              <a:chExt cx="12205250" cy="337919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7A9008B-2388-4BB5-B240-451DA3A53EE0}"/>
                  </a:ext>
                </a:extLst>
              </p:cNvPr>
              <p:cNvGrpSpPr/>
              <p:nvPr/>
            </p:nvGrpSpPr>
            <p:grpSpPr>
              <a:xfrm>
                <a:off x="-14067" y="3526235"/>
                <a:ext cx="12191999" cy="3379197"/>
                <a:chOff x="-14067" y="3530156"/>
                <a:chExt cx="12191999" cy="3382944"/>
              </a:xfrm>
              <a:grpFill/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174B00-D90D-4EBC-8A10-304D91802784}"/>
                    </a:ext>
                  </a:extLst>
                </p:cNvPr>
                <p:cNvSpPr txBox="1"/>
                <p:nvPr/>
              </p:nvSpPr>
              <p:spPr>
                <a:xfrm>
                  <a:off x="-14067" y="4127015"/>
                  <a:ext cx="12191999" cy="27860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b="1" u="sng" dirty="0"/>
                    <a:t>Requirements</a:t>
                  </a:r>
                  <a:r>
                    <a:rPr lang="en-IN" dirty="0"/>
                    <a:t>: </a:t>
                  </a:r>
                  <a:r>
                    <a:rPr lang="en-US" dirty="0"/>
                    <a:t>UG degree with overall 60% from tier-1 universities (65% from tier-2 universities) in a discipline other than Business and not more than 5 backlogs.</a:t>
                  </a:r>
                </a:p>
                <a:p>
                  <a:endParaRPr lang="en-US" dirty="0"/>
                </a:p>
                <a:p>
                  <a:r>
                    <a:rPr lang="en-US" dirty="0"/>
                    <a:t>Application Fees: </a:t>
                  </a:r>
                  <a:r>
                    <a:rPr lang="en-US" b="1" dirty="0"/>
                    <a:t>€50</a:t>
                  </a:r>
                </a:p>
                <a:p>
                  <a:r>
                    <a:rPr lang="en-US" dirty="0"/>
                    <a:t>Tuition Fees: </a:t>
                  </a:r>
                  <a:r>
                    <a:rPr lang="en-US" b="1" dirty="0"/>
                    <a:t>€16,000</a:t>
                  </a:r>
                </a:p>
                <a:p>
                  <a:r>
                    <a:rPr lang="en-US" dirty="0"/>
                    <a:t>Duration: </a:t>
                  </a:r>
                  <a:r>
                    <a:rPr lang="en-US" b="1" dirty="0"/>
                    <a:t>1 year</a:t>
                  </a:r>
                </a:p>
                <a:p>
                  <a:r>
                    <a:rPr lang="en-US" dirty="0"/>
                    <a:t>Intake: </a:t>
                  </a:r>
                  <a:r>
                    <a:rPr lang="en-US" b="1" dirty="0"/>
                    <a:t>September 2020</a:t>
                  </a:r>
                  <a:endParaRPr lang="en-US" dirty="0"/>
                </a:p>
                <a:p>
                  <a:pPr algn="ctr"/>
                  <a:endParaRPr lang="en-US" sz="2000" b="1" u="sng" dirty="0">
                    <a:solidFill>
                      <a:srgbClr val="002060"/>
                    </a:solidFill>
                  </a:endParaRPr>
                </a:p>
                <a:p>
                  <a:pPr algn="ctr"/>
                  <a:r>
                    <a:rPr lang="en-US" sz="2800" b="1" u="sng" dirty="0">
                      <a:solidFill>
                        <a:srgbClr val="002060"/>
                      </a:solidFill>
                    </a:rPr>
                    <a:t>1 year degree + 2 years of post study work visa</a:t>
                  </a:r>
                  <a:endParaRPr lang="en-IN" sz="2800" b="1" u="sng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C31B7DE-1A4F-46E3-A5FB-53A2E2EE65C8}"/>
                    </a:ext>
                  </a:extLst>
                </p:cNvPr>
                <p:cNvSpPr/>
                <p:nvPr/>
              </p:nvSpPr>
              <p:spPr>
                <a:xfrm>
                  <a:off x="0" y="3530156"/>
                  <a:ext cx="1217793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002060"/>
                      </a:solidFill>
                    </a:rPr>
                    <a:t>Dublin City University is ranked 19</a:t>
                  </a:r>
                  <a:r>
                    <a:rPr lang="en-US" b="1" baseline="30000" dirty="0">
                      <a:solidFill>
                        <a:srgbClr val="002060"/>
                      </a:solidFill>
                    </a:rPr>
                    <a:t>th</a:t>
                  </a:r>
                  <a:r>
                    <a:rPr lang="en-US" b="1" dirty="0">
                      <a:solidFill>
                        <a:srgbClr val="002060"/>
                      </a:solidFill>
                    </a:rPr>
                    <a:t> in the world and 1</a:t>
                  </a:r>
                  <a:r>
                    <a:rPr lang="en-US" b="1" baseline="30000" dirty="0">
                      <a:solidFill>
                        <a:srgbClr val="002060"/>
                      </a:solidFill>
                    </a:rPr>
                    <a:t>st</a:t>
                  </a:r>
                  <a:r>
                    <a:rPr lang="en-US" b="1" dirty="0">
                      <a:solidFill>
                        <a:srgbClr val="002060"/>
                      </a:solidFill>
                    </a:rPr>
                    <a:t> in Ireland for its graduate employment rate, according to the 2020 QS Graduate Employability Rankings.</a:t>
                  </a:r>
                  <a:endParaRPr lang="en-IN" b="1" dirty="0">
                    <a:solidFill>
                      <a:srgbClr val="002060"/>
                    </a:solidFill>
                  </a:endParaRPr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EBE51E3-C7FF-430C-BCC8-42A30568D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109" y="4620358"/>
                <a:ext cx="2285074" cy="2285074"/>
              </a:xfrm>
              <a:prstGeom prst="rect">
                <a:avLst/>
              </a:prstGeom>
              <a:noFill/>
              <a:ln w="127000" cap="rnd">
                <a:noFill/>
              </a:ln>
              <a:effectLst/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4DEB77-7DCE-4A03-9C1B-4DF92F71A4AA}"/>
                </a:ext>
              </a:extLst>
            </p:cNvPr>
            <p:cNvSpPr/>
            <p:nvPr/>
          </p:nvSpPr>
          <p:spPr>
            <a:xfrm>
              <a:off x="2651760" y="4782320"/>
              <a:ext cx="68884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u="none" strike="noStrike" dirty="0">
                  <a:solidFill>
                    <a:schemeClr val="accent5"/>
                  </a:solidFill>
                  <a:effectLst/>
                  <a:latin typeface="inherit"/>
                </a:rPr>
                <a:t>97% are currently in employment in a wide variety of industries and functions by leading indigenous and international organizations including eBay, IBM, Goldman Sachs, Google, Kerry Foods, UniCredit and GAM Fund Management.  </a:t>
              </a:r>
              <a:endParaRPr lang="en-IN" sz="20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198658B-0DC1-4876-95C3-7A12ECCE9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16" r="14833" b="37037"/>
          <a:stretch/>
        </p:blipFill>
        <p:spPr>
          <a:xfrm>
            <a:off x="-14067" y="0"/>
            <a:ext cx="12191998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004B09B-4971-489B-9C0C-2B16FFAE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9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6FDC-D6AF-4F51-90A0-70F343C2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60F9-DF70-49B7-A2C9-506BD4AC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56DD8-F45F-4E34-98CA-BCA091516E10}"/>
              </a:ext>
            </a:extLst>
          </p:cNvPr>
          <p:cNvGrpSpPr/>
          <p:nvPr/>
        </p:nvGrpSpPr>
        <p:grpSpPr>
          <a:xfrm>
            <a:off x="-6426" y="-9532"/>
            <a:ext cx="12204851" cy="6858000"/>
            <a:chOff x="-6426" y="-9532"/>
            <a:chExt cx="12204851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633BF6-4022-40BE-A45B-F8F2E4280B01}"/>
                </a:ext>
              </a:extLst>
            </p:cNvPr>
            <p:cNvGrpSpPr/>
            <p:nvPr/>
          </p:nvGrpSpPr>
          <p:grpSpPr>
            <a:xfrm>
              <a:off x="-6426" y="-9532"/>
              <a:ext cx="12192005" cy="6858000"/>
              <a:chOff x="-6426" y="-9532"/>
              <a:chExt cx="12192005" cy="685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DB05A34-0D5A-4530-AE03-1CDE0EDA2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6426" y="-9532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0DCE5FC-3270-422D-B65E-342AF9C0C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19" t="44092" r="11592" b="12153"/>
              <a:stretch/>
            </p:blipFill>
            <p:spPr>
              <a:xfrm>
                <a:off x="2213805" y="3847843"/>
                <a:ext cx="9971774" cy="300062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030B83-E8F2-4C47-A690-6E8BCDD87018}"/>
                </a:ext>
              </a:extLst>
            </p:cNvPr>
            <p:cNvSpPr txBox="1"/>
            <p:nvPr/>
          </p:nvSpPr>
          <p:spPr>
            <a:xfrm>
              <a:off x="6426" y="2451540"/>
              <a:ext cx="121919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2200" b="1" u="sng" dirty="0"/>
                <a:t>Requirements</a:t>
              </a:r>
              <a:r>
                <a:rPr lang="en-IN" sz="2200" dirty="0"/>
                <a:t>: </a:t>
              </a:r>
              <a:r>
                <a:rPr lang="en-US" sz="2200" dirty="0"/>
                <a:t>Candidates should have a minimum 55% in UG degree which includes quantitative techniques including business studies, management science, economics, finance, accounting, engineering, mathematics, physics, computer science and other sciences. </a:t>
              </a:r>
              <a:r>
                <a:rPr lang="en-US" sz="2200" b="1" dirty="0"/>
                <a:t>IELTS</a:t>
              </a:r>
              <a:r>
                <a:rPr lang="en-US" sz="2200" dirty="0"/>
                <a:t>: 6.5 with no band less than 6. TOEFL and PTE are also acceptable.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3E1C1E-D86A-441C-B5C9-C91A59464C8C}"/>
                </a:ext>
              </a:extLst>
            </p:cNvPr>
            <p:cNvSpPr/>
            <p:nvPr/>
          </p:nvSpPr>
          <p:spPr>
            <a:xfrm>
              <a:off x="6421" y="4294050"/>
              <a:ext cx="223626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u="sng" dirty="0"/>
                <a:t>Application Fees</a:t>
              </a:r>
            </a:p>
            <a:p>
              <a:pPr algn="ctr"/>
              <a:r>
                <a:rPr lang="en-US" sz="2400" dirty="0"/>
                <a:t> </a:t>
              </a:r>
              <a:r>
                <a:rPr lang="en-US" sz="2400" b="1" dirty="0"/>
                <a:t>€50</a:t>
              </a:r>
            </a:p>
            <a:p>
              <a:pPr algn="ctr"/>
              <a:endParaRPr lang="en-US" sz="2400" b="1" dirty="0"/>
            </a:p>
            <a:p>
              <a:pPr algn="ctr"/>
              <a:r>
                <a:rPr lang="en-US" sz="2400" u="sng" dirty="0"/>
                <a:t>Tuition Fees</a:t>
              </a:r>
            </a:p>
            <a:p>
              <a:pPr algn="ctr"/>
              <a:r>
                <a:rPr lang="en-US" sz="2400" dirty="0"/>
                <a:t> </a:t>
              </a:r>
              <a:r>
                <a:rPr lang="en-US" sz="2400" b="1" dirty="0"/>
                <a:t>€15,000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25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8607-A2BB-452A-AD55-CFF2C235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DC15-F767-4426-9561-32E890AF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9F7DA0-4E58-4DB5-871C-FBC2E118EC55}"/>
              </a:ext>
            </a:extLst>
          </p:cNvPr>
          <p:cNvGrpSpPr/>
          <p:nvPr/>
        </p:nvGrpSpPr>
        <p:grpSpPr>
          <a:xfrm>
            <a:off x="0" y="0"/>
            <a:ext cx="12198425" cy="6867427"/>
            <a:chOff x="0" y="0"/>
            <a:chExt cx="12198425" cy="68674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E1B7F2-28EF-432C-9C12-8FE4A7C1FB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cmpd="tri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6E2C7B0-6965-4DB6-9C23-70DDE2C201F5}"/>
                </a:ext>
              </a:extLst>
            </p:cNvPr>
            <p:cNvGrpSpPr/>
            <p:nvPr/>
          </p:nvGrpSpPr>
          <p:grpSpPr>
            <a:xfrm>
              <a:off x="6421" y="9322"/>
              <a:ext cx="12192004" cy="6858105"/>
              <a:chOff x="6421" y="-348897"/>
              <a:chExt cx="12192004" cy="6858105"/>
            </a:xfrm>
            <a:solidFill>
              <a:schemeClr val="bg1"/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E6BFE7-844A-4C05-A847-239BE28B26D0}"/>
                  </a:ext>
                </a:extLst>
              </p:cNvPr>
              <p:cNvSpPr txBox="1"/>
              <p:nvPr/>
            </p:nvSpPr>
            <p:spPr>
              <a:xfrm>
                <a:off x="6426" y="2102749"/>
                <a:ext cx="12191999" cy="14465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200" b="1" u="sng" dirty="0"/>
                  <a:t>Requirements</a:t>
                </a:r>
                <a:r>
                  <a:rPr lang="en-IN" sz="2200" dirty="0"/>
                  <a:t>: </a:t>
                </a:r>
                <a:r>
                  <a:rPr lang="en-US" sz="2200" dirty="0"/>
                  <a:t>Candidates should have a minimum 55% in a business, management or marketing related UG degree. Alternatively, you may hold a non-Business degree (minimum 2.2 overall) with at least five years’ relevant work experience </a:t>
                </a:r>
              </a:p>
              <a:p>
                <a:pPr algn="just"/>
                <a:r>
                  <a:rPr lang="en-US" sz="2200" b="1" dirty="0"/>
                  <a:t>IELTS</a:t>
                </a:r>
                <a:r>
                  <a:rPr lang="en-US" sz="2200" dirty="0"/>
                  <a:t>: 6.5 with no section less than 6.0. TOEFL and PTE are also acceptable.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EECF1CE-EABF-4746-96E5-C3F91F276315}"/>
                  </a:ext>
                </a:extLst>
              </p:cNvPr>
              <p:cNvSpPr/>
              <p:nvPr/>
            </p:nvSpPr>
            <p:spPr>
              <a:xfrm>
                <a:off x="6421" y="3945259"/>
                <a:ext cx="2236268" cy="193899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/>
                  <a:t>Application Fees</a:t>
                </a:r>
              </a:p>
              <a:p>
                <a:pPr algn="ctr"/>
                <a:r>
                  <a:rPr lang="en-US" sz="2400" dirty="0"/>
                  <a:t> </a:t>
                </a:r>
                <a:r>
                  <a:rPr lang="en-US" sz="2400" b="1" dirty="0"/>
                  <a:t>€50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u="sng" dirty="0"/>
                  <a:t>Tuition Fees</a:t>
                </a:r>
              </a:p>
              <a:p>
                <a:pPr algn="ctr"/>
                <a:r>
                  <a:rPr lang="en-US" sz="2400" dirty="0"/>
                  <a:t> </a:t>
                </a:r>
                <a:r>
                  <a:rPr lang="en-US" sz="2400" b="1" dirty="0"/>
                  <a:t>€15,000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126D27-054B-4AC9-9664-F29451B88B1D}"/>
                  </a:ext>
                </a:extLst>
              </p:cNvPr>
              <p:cNvGrpSpPr/>
              <p:nvPr/>
            </p:nvGrpSpPr>
            <p:grpSpPr>
              <a:xfrm>
                <a:off x="9428" y="-348897"/>
                <a:ext cx="12170005" cy="2451646"/>
                <a:chOff x="9428" y="-348897"/>
                <a:chExt cx="12170005" cy="2451646"/>
              </a:xfrm>
              <a:grpFill/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B915C02D-C774-4F97-BFD5-3CBE3E52D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769" t="26621" r="11933" b="30722"/>
                <a:stretch/>
              </p:blipFill>
              <p:spPr>
                <a:xfrm>
                  <a:off x="4216927" y="-348686"/>
                  <a:ext cx="7962506" cy="2451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9575093-9D69-4AD4-B74F-796B5795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69947" b="76219"/>
                <a:stretch/>
              </p:blipFill>
              <p:spPr>
                <a:xfrm>
                  <a:off x="248098" y="-348897"/>
                  <a:ext cx="3748737" cy="166864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2150A6F-98BF-4209-997E-55737367B8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506" t="70515" r="49277" b="16151"/>
                <a:stretch/>
              </p:blipFill>
              <p:spPr>
                <a:xfrm>
                  <a:off x="9428" y="1348034"/>
                  <a:ext cx="4216926" cy="721807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3AEA859-1D75-4E13-B59A-202D4D636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95" t="29873" r="11547" b="24742"/>
              <a:stretch/>
            </p:blipFill>
            <p:spPr>
              <a:xfrm>
                <a:off x="2384981" y="3469065"/>
                <a:ext cx="9760014" cy="304014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97036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59EC-04C8-4E19-A78E-EB7DF8CB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744D-E112-43C6-BCD5-CFF4DA047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7604B9-D1B8-44E2-BC4C-4C378873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0DDFE-BA47-4D41-8642-2ED1A54CDF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BE36B4-8244-44A9-885A-5AF569585F9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w="1270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C8D538-D44F-44A2-81EE-2E80D7B52C7D}"/>
                </a:ext>
              </a:extLst>
            </p:cNvPr>
            <p:cNvGrpSpPr/>
            <p:nvPr/>
          </p:nvGrpSpPr>
          <p:grpSpPr>
            <a:xfrm>
              <a:off x="94268" y="94270"/>
              <a:ext cx="12091356" cy="6628594"/>
              <a:chOff x="0" y="6040"/>
              <a:chExt cx="12091356" cy="662859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EEA2C02-FF61-4130-B578-D40350463031}"/>
                  </a:ext>
                </a:extLst>
              </p:cNvPr>
              <p:cNvGrpSpPr/>
              <p:nvPr/>
            </p:nvGrpSpPr>
            <p:grpSpPr>
              <a:xfrm>
                <a:off x="9427" y="6040"/>
                <a:ext cx="11984611" cy="2943745"/>
                <a:chOff x="1432876" y="627658"/>
                <a:chExt cx="9216243" cy="2943745"/>
              </a:xfrm>
              <a:solidFill>
                <a:schemeClr val="bg1"/>
              </a:solidFill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E626A3-87A8-4826-9A28-751CE9AAC3BE}"/>
                    </a:ext>
                  </a:extLst>
                </p:cNvPr>
                <p:cNvSpPr txBox="1"/>
                <p:nvPr/>
              </p:nvSpPr>
              <p:spPr>
                <a:xfrm>
                  <a:off x="1490869" y="2863517"/>
                  <a:ext cx="9158250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IN" sz="2000" b="1" dirty="0"/>
                    <a:t>Requirements: </a:t>
                  </a:r>
                  <a:r>
                    <a:rPr lang="en-US" sz="2000" dirty="0"/>
                    <a:t>B.E. or B.Tech. in Computer Science or IT with overall </a:t>
                  </a:r>
                  <a:r>
                    <a:rPr lang="en-US" sz="2000" b="1" dirty="0"/>
                    <a:t>60%. </a:t>
                  </a:r>
                </a:p>
                <a:p>
                  <a:pPr algn="just"/>
                  <a:r>
                    <a:rPr lang="en-US" sz="2000" b="1" dirty="0"/>
                    <a:t>IELTS</a:t>
                  </a:r>
                  <a:r>
                    <a:rPr lang="en-US" sz="2000" dirty="0"/>
                    <a:t>: 6.5 overall (or equivalent) with nothing less than 6 in each component. </a:t>
                  </a:r>
                  <a:r>
                    <a:rPr lang="en-US" sz="2000" b="1" dirty="0"/>
                    <a:t>TOEFL/PTE </a:t>
                  </a:r>
                  <a:r>
                    <a:rPr lang="en-US" sz="2000" dirty="0"/>
                    <a:t>also acceptable.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BFA5BB04-9E95-4A77-A186-362865D5CD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07" b="8136"/>
                <a:stretch/>
              </p:blipFill>
              <p:spPr>
                <a:xfrm>
                  <a:off x="1432876" y="627658"/>
                  <a:ext cx="3987100" cy="225287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305C61-F76A-427F-A5DA-AA839165BC9E}"/>
                  </a:ext>
                </a:extLst>
              </p:cNvPr>
              <p:cNvSpPr/>
              <p:nvPr/>
            </p:nvSpPr>
            <p:spPr>
              <a:xfrm>
                <a:off x="4814043" y="262309"/>
                <a:ext cx="7277313" cy="1723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chemeClr val="tx2">
                        <a:lumMod val="75000"/>
                      </a:schemeClr>
                    </a:solidFill>
                  </a:rPr>
                  <a:t>TECHNOLOGICAL UNIVERSITY DUBLIN, IRELAND</a:t>
                </a:r>
              </a:p>
              <a:p>
                <a:pPr algn="ctr"/>
                <a:endParaRPr lang="en-US" sz="1000" b="1" u="sng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4000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MSc Applied Cyber Security</a:t>
                </a:r>
              </a:p>
              <a:p>
                <a:pPr algn="ctr"/>
                <a:r>
                  <a:rPr lang="en-IN" sz="2800" b="1" dirty="0">
                    <a:solidFill>
                      <a:srgbClr val="FF0000"/>
                    </a:solidFill>
                  </a:rPr>
                  <a:t>Post Study Work Visa of 2 Years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68824A6-2297-4A67-8313-4D1D49363B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751" t="40178" r="24083" b="5037"/>
              <a:stretch/>
            </p:blipFill>
            <p:spPr>
              <a:xfrm>
                <a:off x="6340782" y="3496777"/>
                <a:ext cx="5515484" cy="3137857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4C85BD-CA70-4A9F-8B0C-17D6F1BB58A9}"/>
                  </a:ext>
                </a:extLst>
              </p:cNvPr>
              <p:cNvSpPr/>
              <p:nvPr/>
            </p:nvSpPr>
            <p:spPr>
              <a:xfrm>
                <a:off x="0" y="3049905"/>
                <a:ext cx="608106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Tuition Fees: </a:t>
                </a:r>
                <a:r>
                  <a:rPr lang="en-US" sz="2000" b="1" dirty="0"/>
                  <a:t>14,500 Euros</a:t>
                </a:r>
              </a:p>
              <a:p>
                <a:pPr algn="ctr"/>
                <a:r>
                  <a:rPr lang="en-US" sz="2000" dirty="0"/>
                  <a:t>Duration: </a:t>
                </a:r>
                <a:r>
                  <a:rPr lang="en-US" sz="2000" b="1" dirty="0"/>
                  <a:t>1 year</a:t>
                </a:r>
              </a:p>
              <a:p>
                <a:pPr algn="ctr"/>
                <a:r>
                  <a:rPr lang="en-US" sz="2000" dirty="0"/>
                  <a:t>Intake: </a:t>
                </a:r>
                <a:r>
                  <a:rPr lang="en-US" sz="2000" b="1" dirty="0"/>
                  <a:t>September 2020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110160-7630-4C5B-9EA1-A1F207CFE1B0}"/>
                  </a:ext>
                </a:extLst>
              </p:cNvPr>
              <p:cNvSpPr/>
              <p:nvPr/>
            </p:nvSpPr>
            <p:spPr>
              <a:xfrm>
                <a:off x="6423881" y="2967610"/>
                <a:ext cx="5432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u="sng" dirty="0">
                    <a:solidFill>
                      <a:srgbClr val="FF0000"/>
                    </a:solidFill>
                  </a:rPr>
                  <a:t>CYBER SECURITY ECOSYSTEM IN IRELAND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BC82101-88A7-4985-BCB8-0F94A4E90C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665" t="54570" r="26392" b="18901"/>
              <a:stretch/>
            </p:blipFill>
            <p:spPr>
              <a:xfrm>
                <a:off x="243756" y="4795603"/>
                <a:ext cx="5967168" cy="181937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D6B0BF9-9A5D-463E-BFFD-A614FC6A4EFA}"/>
                  </a:ext>
                </a:extLst>
              </p:cNvPr>
              <p:cNvSpPr/>
              <p:nvPr/>
            </p:nvSpPr>
            <p:spPr>
              <a:xfrm>
                <a:off x="768303" y="4333938"/>
                <a:ext cx="49180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u="sng" dirty="0">
                    <a:solidFill>
                      <a:srgbClr val="FF0000"/>
                    </a:solidFill>
                  </a:rPr>
                  <a:t>ACTIVITIES UNDERTAKEN IN IRELAND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71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0DDFE-BA47-4D41-8642-2ED1A54CDF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BE36B4-8244-44A9-885A-5AF569585F9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w="1270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C8D538-D44F-44A2-81EE-2E80D7B52C7D}"/>
                </a:ext>
              </a:extLst>
            </p:cNvPr>
            <p:cNvGrpSpPr/>
            <p:nvPr/>
          </p:nvGrpSpPr>
          <p:grpSpPr>
            <a:xfrm>
              <a:off x="103695" y="94270"/>
              <a:ext cx="12081931" cy="4248807"/>
              <a:chOff x="9427" y="6040"/>
              <a:chExt cx="12081931" cy="42488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EEA2C02-FF61-4130-B578-D40350463031}"/>
                  </a:ext>
                </a:extLst>
              </p:cNvPr>
              <p:cNvGrpSpPr/>
              <p:nvPr/>
            </p:nvGrpSpPr>
            <p:grpSpPr>
              <a:xfrm>
                <a:off x="9427" y="6040"/>
                <a:ext cx="11984611" cy="2943745"/>
                <a:chOff x="1432876" y="627658"/>
                <a:chExt cx="9216243" cy="2943745"/>
              </a:xfrm>
              <a:solidFill>
                <a:schemeClr val="bg1"/>
              </a:solidFill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E626A3-87A8-4826-9A28-751CE9AAC3BE}"/>
                    </a:ext>
                  </a:extLst>
                </p:cNvPr>
                <p:cNvSpPr txBox="1"/>
                <p:nvPr/>
              </p:nvSpPr>
              <p:spPr>
                <a:xfrm>
                  <a:off x="1490869" y="2863517"/>
                  <a:ext cx="9158250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IN" sz="2000" b="1" dirty="0"/>
                    <a:t>Requirements: </a:t>
                  </a:r>
                  <a:r>
                    <a:rPr lang="en-US" sz="2000" b="1" dirty="0"/>
                    <a:t>Overall 55 to 60% </a:t>
                  </a:r>
                  <a:r>
                    <a:rPr lang="en-US" dirty="0"/>
                    <a:t>in Electronic, Computer or Communications Engineering or a related discipline.</a:t>
                  </a:r>
                  <a:r>
                    <a:rPr lang="en-US" sz="2000" b="1" dirty="0"/>
                    <a:t> </a:t>
                  </a:r>
                </a:p>
                <a:p>
                  <a:pPr algn="just"/>
                  <a:r>
                    <a:rPr lang="en-US" sz="2000" b="1" dirty="0"/>
                    <a:t>IELTS</a:t>
                  </a:r>
                  <a:r>
                    <a:rPr lang="en-US" sz="2000" dirty="0"/>
                    <a:t>: 6.0 overall (or equivalent) with nothing less than 6 in each component. </a:t>
                  </a:r>
                  <a:r>
                    <a:rPr lang="en-US" sz="2000" b="1" dirty="0"/>
                    <a:t>TOEFL/PTE </a:t>
                  </a:r>
                  <a:r>
                    <a:rPr lang="en-US" sz="2000" dirty="0"/>
                    <a:t>also acceptable.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BFA5BB04-9E95-4A77-A186-362865D5CD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07" b="8136"/>
                <a:stretch/>
              </p:blipFill>
              <p:spPr>
                <a:xfrm>
                  <a:off x="1432876" y="627658"/>
                  <a:ext cx="3987100" cy="225287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305C61-F76A-427F-A5DA-AA839165BC9E}"/>
                  </a:ext>
                </a:extLst>
              </p:cNvPr>
              <p:cNvSpPr/>
              <p:nvPr/>
            </p:nvSpPr>
            <p:spPr>
              <a:xfrm>
                <a:off x="4814045" y="262309"/>
                <a:ext cx="7277313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chemeClr val="tx2">
                        <a:lumMod val="75000"/>
                      </a:schemeClr>
                    </a:solidFill>
                  </a:rPr>
                  <a:t>TECHNOLOGICAL UNIVERSITY DUBLIN, IRELAND</a:t>
                </a:r>
              </a:p>
              <a:p>
                <a:pPr algn="ctr"/>
                <a:endParaRPr lang="en-US" sz="1000" b="1" u="sng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400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MSc Electronic and Communication Engineering</a:t>
                </a:r>
              </a:p>
              <a:p>
                <a:pPr algn="ctr"/>
                <a:r>
                  <a:rPr lang="en-IN" sz="2000" b="1" dirty="0">
                    <a:solidFill>
                      <a:srgbClr val="FF0000"/>
                    </a:solidFill>
                  </a:rPr>
                  <a:t>Post Study Work Visa of 2 Years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4C85BD-CA70-4A9F-8B0C-17D6F1BB58A9}"/>
                  </a:ext>
                </a:extLst>
              </p:cNvPr>
              <p:cNvSpPr/>
              <p:nvPr/>
            </p:nvSpPr>
            <p:spPr>
              <a:xfrm>
                <a:off x="9427" y="3239184"/>
                <a:ext cx="608106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Tuition Fees: </a:t>
                </a:r>
                <a:r>
                  <a:rPr lang="en-US" sz="2000" b="1" dirty="0"/>
                  <a:t>14,500 Euros</a:t>
                </a:r>
              </a:p>
              <a:p>
                <a:pPr algn="ctr"/>
                <a:r>
                  <a:rPr lang="en-US" sz="2000" dirty="0"/>
                  <a:t>Duration: </a:t>
                </a:r>
                <a:r>
                  <a:rPr lang="en-US" sz="2000" b="1" dirty="0"/>
                  <a:t>1 year</a:t>
                </a:r>
              </a:p>
              <a:p>
                <a:pPr algn="ctr"/>
                <a:r>
                  <a:rPr lang="en-US" sz="2000" dirty="0"/>
                  <a:t>Intake: </a:t>
                </a:r>
                <a:r>
                  <a:rPr lang="en-US" sz="2000" b="1" dirty="0"/>
                  <a:t>September 2020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A276D9-5FB2-405D-8E5C-8C44615B0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4" t="26372" r="45889" b="25026"/>
          <a:stretch/>
        </p:blipFill>
        <p:spPr>
          <a:xfrm>
            <a:off x="6411353" y="3327414"/>
            <a:ext cx="5603910" cy="3375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E3734B-2149-40DB-B83A-02ABB78F1E84}"/>
              </a:ext>
            </a:extLst>
          </p:cNvPr>
          <p:cNvSpPr/>
          <p:nvPr/>
        </p:nvSpPr>
        <p:spPr>
          <a:xfrm>
            <a:off x="176737" y="4690291"/>
            <a:ext cx="634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1"/>
                </a:solidFill>
                <a:latin typeface="Visuelt-Regular"/>
              </a:rPr>
              <a:t>This course will provide graduates with the knowledge and skills set required to work at a high level within the research, design and development divisions of the telecommunications sector and related areas in the electronics industry.</a:t>
            </a:r>
            <a:endParaRPr lang="en-IN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900DDFE-BA47-4D41-8642-2ED1A54CDF73}"/>
              </a:ext>
            </a:extLst>
          </p:cNvPr>
          <p:cNvGrpSpPr/>
          <p:nvPr/>
        </p:nvGrpSpPr>
        <p:grpSpPr>
          <a:xfrm>
            <a:off x="-344467" y="0"/>
            <a:ext cx="12536467" cy="6858000"/>
            <a:chOff x="-344467" y="0"/>
            <a:chExt cx="12536467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BE36B4-8244-44A9-885A-5AF569585F9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w="1270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C8D538-D44F-44A2-81EE-2E80D7B52C7D}"/>
                </a:ext>
              </a:extLst>
            </p:cNvPr>
            <p:cNvGrpSpPr/>
            <p:nvPr/>
          </p:nvGrpSpPr>
          <p:grpSpPr>
            <a:xfrm>
              <a:off x="-344467" y="94270"/>
              <a:ext cx="12530095" cy="4233547"/>
              <a:chOff x="-438735" y="6040"/>
              <a:chExt cx="12530095" cy="423354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EEA2C02-FF61-4130-B578-D40350463031}"/>
                  </a:ext>
                </a:extLst>
              </p:cNvPr>
              <p:cNvGrpSpPr/>
              <p:nvPr/>
            </p:nvGrpSpPr>
            <p:grpSpPr>
              <a:xfrm>
                <a:off x="9427" y="6040"/>
                <a:ext cx="11984611" cy="2943745"/>
                <a:chOff x="1432876" y="627658"/>
                <a:chExt cx="9216243" cy="2943745"/>
              </a:xfrm>
              <a:solidFill>
                <a:schemeClr val="bg1"/>
              </a:solidFill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E626A3-87A8-4826-9A28-751CE9AAC3BE}"/>
                    </a:ext>
                  </a:extLst>
                </p:cNvPr>
                <p:cNvSpPr txBox="1"/>
                <p:nvPr/>
              </p:nvSpPr>
              <p:spPr>
                <a:xfrm>
                  <a:off x="1490869" y="2863517"/>
                  <a:ext cx="9158250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IN" sz="2000" b="1" dirty="0"/>
                    <a:t>Requirements: </a:t>
                  </a:r>
                  <a:r>
                    <a:rPr lang="en-US" sz="2000" b="1" dirty="0"/>
                    <a:t>Overall 55 to 60% </a:t>
                  </a:r>
                  <a:r>
                    <a:rPr lang="en-US" sz="2000" dirty="0"/>
                    <a:t>in any engineering degree.</a:t>
                  </a:r>
                  <a:r>
                    <a:rPr lang="en-US" sz="2000" b="1" dirty="0"/>
                    <a:t> </a:t>
                  </a:r>
                </a:p>
                <a:p>
                  <a:pPr algn="just"/>
                  <a:r>
                    <a:rPr lang="en-US" sz="2000" b="1" dirty="0"/>
                    <a:t>IELTS</a:t>
                  </a:r>
                  <a:r>
                    <a:rPr lang="en-US" sz="2000" dirty="0"/>
                    <a:t>: 6.0 overall (or equivalent) with nothing less than 6 in each component. </a:t>
                  </a:r>
                  <a:r>
                    <a:rPr lang="en-US" sz="2000" b="1" dirty="0"/>
                    <a:t>TOEFL/PTE </a:t>
                  </a:r>
                  <a:r>
                    <a:rPr lang="en-US" sz="2000" dirty="0"/>
                    <a:t>also acceptable.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BFA5BB04-9E95-4A77-A186-362865D5CD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07" b="8136"/>
                <a:stretch/>
              </p:blipFill>
              <p:spPr>
                <a:xfrm>
                  <a:off x="1432876" y="627658"/>
                  <a:ext cx="3987100" cy="225287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305C61-F76A-427F-A5DA-AA839165BC9E}"/>
                  </a:ext>
                </a:extLst>
              </p:cNvPr>
              <p:cNvSpPr/>
              <p:nvPr/>
            </p:nvSpPr>
            <p:spPr>
              <a:xfrm>
                <a:off x="4814047" y="262309"/>
                <a:ext cx="727731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chemeClr val="tx2">
                        <a:lumMod val="75000"/>
                      </a:schemeClr>
                    </a:solidFill>
                  </a:rPr>
                  <a:t>TECHNOLOGICAL UNIVERSITY DUBLIN, IRELAND</a:t>
                </a:r>
              </a:p>
              <a:p>
                <a:pPr algn="ctr"/>
                <a:endParaRPr lang="en-US" sz="1000" b="1" u="sng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800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MSc Technology and Innovation Management</a:t>
                </a:r>
              </a:p>
              <a:p>
                <a:pPr algn="ctr"/>
                <a:r>
                  <a:rPr lang="en-IN" sz="2400" b="1" dirty="0">
                    <a:solidFill>
                      <a:srgbClr val="FF0000"/>
                    </a:solidFill>
                  </a:rPr>
                  <a:t>Post Study Work Visa of 2 Years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4C85BD-CA70-4A9F-8B0C-17D6F1BB58A9}"/>
                  </a:ext>
                </a:extLst>
              </p:cNvPr>
              <p:cNvSpPr/>
              <p:nvPr/>
            </p:nvSpPr>
            <p:spPr>
              <a:xfrm>
                <a:off x="-438735" y="3223924"/>
                <a:ext cx="608106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Tuition Fees: </a:t>
                </a:r>
                <a:r>
                  <a:rPr lang="en-US" sz="2000" b="1" dirty="0"/>
                  <a:t>14,500 Euros</a:t>
                </a:r>
              </a:p>
              <a:p>
                <a:pPr algn="ctr"/>
                <a:r>
                  <a:rPr lang="en-US" sz="2000" dirty="0"/>
                  <a:t>Duration: </a:t>
                </a:r>
                <a:r>
                  <a:rPr lang="en-US" sz="2000" b="1" dirty="0"/>
                  <a:t>1 year</a:t>
                </a:r>
              </a:p>
              <a:p>
                <a:pPr algn="ctr"/>
                <a:r>
                  <a:rPr lang="en-US" sz="2000" dirty="0"/>
                  <a:t>Intake: </a:t>
                </a:r>
                <a:r>
                  <a:rPr lang="en-US" sz="2000" b="1" dirty="0"/>
                  <a:t>September 2020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767290-7191-4C90-A6C9-82A1F3089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7" t="42078" r="55477" b="15749"/>
          <a:stretch/>
        </p:blipFill>
        <p:spPr>
          <a:xfrm>
            <a:off x="7362504" y="3637921"/>
            <a:ext cx="4622715" cy="3158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C82B9-47CD-46E8-A2E9-DFB46321FB09}"/>
              </a:ext>
            </a:extLst>
          </p:cNvPr>
          <p:cNvSpPr txBox="1"/>
          <p:nvPr/>
        </p:nvSpPr>
        <p:spPr>
          <a:xfrm>
            <a:off x="9022080" y="3220079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Modules</a:t>
            </a:r>
            <a:endParaRPr lang="en-IN" sz="2400" b="1" u="sng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45114-F088-45D3-B94B-47B73B7D9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3" t="37503" r="76740" b="13562"/>
          <a:stretch/>
        </p:blipFill>
        <p:spPr>
          <a:xfrm>
            <a:off x="5623791" y="3312154"/>
            <a:ext cx="1593130" cy="33559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F3E479-8BAD-4C34-AFEC-A30D7E0DBA21}"/>
              </a:ext>
            </a:extLst>
          </p:cNvPr>
          <p:cNvSpPr/>
          <p:nvPr/>
        </p:nvSpPr>
        <p:spPr>
          <a:xfrm>
            <a:off x="206781" y="4644652"/>
            <a:ext cx="5210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  <a:latin typeface="Visuelt-Regular"/>
              </a:rPr>
              <a:t>This conversion programme is targeted at science, engineering and technology graduates who have an interest in developing an innovation, management and commercial perspective on technology, and/or who wish to pursue management careers in a technology focused industry.</a:t>
            </a:r>
            <a:endParaRPr lang="en-IN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9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3725A6-625C-4996-80BB-07F3F5ED7F2A}"/>
              </a:ext>
            </a:extLst>
          </p:cNvPr>
          <p:cNvGrpSpPr/>
          <p:nvPr/>
        </p:nvGrpSpPr>
        <p:grpSpPr>
          <a:xfrm>
            <a:off x="2554670" y="0"/>
            <a:ext cx="6632116" cy="6858000"/>
            <a:chOff x="2554670" y="0"/>
            <a:chExt cx="6632116" cy="6858000"/>
          </a:xfrm>
          <a:solidFill>
            <a:schemeClr val="bg1"/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2F8C14-EAF3-4D98-BA37-17EC9FE0F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201" t="11372" r="25618" b="5200"/>
            <a:stretch/>
          </p:blipFill>
          <p:spPr>
            <a:xfrm>
              <a:off x="2554670" y="655585"/>
              <a:ext cx="6632116" cy="6202415"/>
            </a:xfrm>
            <a:prstGeom prst="rect">
              <a:avLst/>
            </a:prstGeom>
            <a:grp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463B8E-0AEF-4B17-AD0F-BCDF249AA46C}"/>
                </a:ext>
              </a:extLst>
            </p:cNvPr>
            <p:cNvSpPr txBox="1"/>
            <p:nvPr/>
          </p:nvSpPr>
          <p:spPr>
            <a:xfrm>
              <a:off x="2554670" y="0"/>
              <a:ext cx="6632116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000" b="1" dirty="0"/>
                <a:t>Ireland’s Technology Landscape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4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0C7719-6C58-4516-A1E1-783AAEDA9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9" t="12233" r="28170" b="9828"/>
          <a:stretch/>
        </p:blipFill>
        <p:spPr>
          <a:xfrm>
            <a:off x="2664178" y="10232"/>
            <a:ext cx="6932309" cy="68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CE27F7-B117-4F02-B13E-3AFC8E1A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6" t="17320" r="28711" b="14913"/>
          <a:stretch/>
        </p:blipFill>
        <p:spPr>
          <a:xfrm>
            <a:off x="527901" y="3884"/>
            <a:ext cx="11136197" cy="68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3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8D093-047B-422E-94B7-511F07CD6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6" t="17595" r="29871" b="4193"/>
          <a:stretch/>
        </p:blipFill>
        <p:spPr>
          <a:xfrm>
            <a:off x="2922362" y="16983"/>
            <a:ext cx="9269638" cy="6841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45E97-660C-4161-9052-DFF242E29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9" t="24605" r="57861" b="64673"/>
          <a:stretch/>
        </p:blipFill>
        <p:spPr>
          <a:xfrm>
            <a:off x="0" y="3143748"/>
            <a:ext cx="2922362" cy="5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3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FB946-EF41-4072-A16C-27A1F92DE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9" t="43201" r="32964" b="11202"/>
          <a:stretch/>
        </p:blipFill>
        <p:spPr>
          <a:xfrm>
            <a:off x="121370" y="1817828"/>
            <a:ext cx="6009195" cy="475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69F57-E3C5-4583-99BA-057ABA402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3" t="44536" r="38067" b="40069"/>
          <a:stretch/>
        </p:blipFill>
        <p:spPr>
          <a:xfrm>
            <a:off x="3352800" y="490194"/>
            <a:ext cx="5486400" cy="10558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ED1EEB-90DB-4998-91D1-FBB2D0D2B547}"/>
              </a:ext>
            </a:extLst>
          </p:cNvPr>
          <p:cNvGrpSpPr/>
          <p:nvPr/>
        </p:nvGrpSpPr>
        <p:grpSpPr>
          <a:xfrm>
            <a:off x="6262540" y="2158738"/>
            <a:ext cx="5608948" cy="4048809"/>
            <a:chOff x="6262540" y="2479251"/>
            <a:chExt cx="5608948" cy="40488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1EF40B-5D91-498D-982D-D0F8C6910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34" t="44399" r="35361" b="11615"/>
            <a:stretch/>
          </p:blipFill>
          <p:spPr>
            <a:xfrm>
              <a:off x="6262540" y="3511483"/>
              <a:ext cx="5608948" cy="30165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37667E-42CB-4CA7-A6F8-09A7A2F46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392" t="54296" r="41237" b="33058"/>
            <a:stretch/>
          </p:blipFill>
          <p:spPr>
            <a:xfrm>
              <a:off x="6570482" y="2479251"/>
              <a:ext cx="5165889" cy="867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70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B25C2-F22D-43F4-80B1-E9C7C3464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4" t="17595" r="34896" b="7216"/>
          <a:stretch/>
        </p:blipFill>
        <p:spPr>
          <a:xfrm>
            <a:off x="2094321" y="0"/>
            <a:ext cx="8003357" cy="68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D9380-1C11-40C4-9440-A02CD8048CA3}"/>
              </a:ext>
            </a:extLst>
          </p:cNvPr>
          <p:cNvGrpSpPr/>
          <p:nvPr/>
        </p:nvGrpSpPr>
        <p:grpSpPr>
          <a:xfrm>
            <a:off x="0" y="-2858"/>
            <a:ext cx="12192000" cy="6860858"/>
            <a:chOff x="0" y="-2858"/>
            <a:chExt cx="9144000" cy="68608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734BC5-88E4-421D-848B-85943850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81792"/>
              <a:ext cx="2256369" cy="159315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B653EB-C3AA-4584-B482-EFA5A2115780}"/>
                </a:ext>
              </a:extLst>
            </p:cNvPr>
            <p:cNvGrpSpPr/>
            <p:nvPr/>
          </p:nvGrpSpPr>
          <p:grpSpPr>
            <a:xfrm>
              <a:off x="0" y="-2858"/>
              <a:ext cx="9144000" cy="6860858"/>
              <a:chOff x="0" y="-2858"/>
              <a:chExt cx="9144000" cy="686085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1751E3A-1EAD-4820-8D20-B4D45DC0D09F}"/>
                  </a:ext>
                </a:extLst>
              </p:cNvPr>
              <p:cNvGrpSpPr/>
              <p:nvPr/>
            </p:nvGrpSpPr>
            <p:grpSpPr>
              <a:xfrm>
                <a:off x="0" y="-2858"/>
                <a:ext cx="9144000" cy="6858163"/>
                <a:chOff x="0" y="-2858"/>
                <a:chExt cx="9144000" cy="685816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1248E488-5AEE-473D-8F3C-E8FE2065D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3080" y="1883053"/>
                  <a:ext cx="4637840" cy="3091893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2A62A537-9163-49EA-A7AF-BC1672C89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7120" y="-2858"/>
                  <a:ext cx="2836880" cy="1891369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F36E20A-C500-43E7-8DB1-92170CF25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-1"/>
                  <a:ext cx="2572497" cy="1888511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6F56EBC6-1BE3-4438-BD51-AA39C4A27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2497" y="2694"/>
                  <a:ext cx="3734623" cy="1885816"/>
                </a:xfrm>
                <a:prstGeom prst="rect">
                  <a:avLst/>
                </a:prstGeom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208FBD9-5528-4B09-ACBB-66641370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879739"/>
                  <a:ext cx="2253080" cy="1502053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5BEB459C-9508-4C70-A461-EBF7401F8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2170" y="1879739"/>
                  <a:ext cx="2251829" cy="3378061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F2D73096-E0B1-4F33-9A6C-8F7D25A96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969487"/>
                  <a:ext cx="3220297" cy="1885818"/>
                </a:xfrm>
                <a:prstGeom prst="rect">
                  <a:avLst/>
                </a:prstGeom>
              </p:spPr>
            </p:pic>
          </p:grpSp>
          <p:pic>
            <p:nvPicPr>
              <p:cNvPr id="19" name="Content Placeholder 7">
                <a:extLst>
                  <a:ext uri="{FF2B5EF4-FFF2-40B4-BE49-F238E27FC236}">
                    <a16:creationId xmlns:a16="http://schemas.microsoft.com/office/drawing/2014/main" id="{287BD353-E52D-488E-97C3-D89991FE5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0297" y="4966631"/>
                <a:ext cx="3687188" cy="189136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6BA0B38-D85C-4897-81EB-D061EB3DD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920" y="5257799"/>
                <a:ext cx="2253079" cy="15975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040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426E-BCB9-43AC-8259-213DA985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6D956-846E-4A92-ABA9-3E546EEC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A25656-4CEB-4A04-8CA7-183205CE498C}"/>
              </a:ext>
            </a:extLst>
          </p:cNvPr>
          <p:cNvGrpSpPr/>
          <p:nvPr/>
        </p:nvGrpSpPr>
        <p:grpSpPr>
          <a:xfrm>
            <a:off x="0" y="0"/>
            <a:ext cx="12192003" cy="6861759"/>
            <a:chOff x="0" y="0"/>
            <a:chExt cx="12192003" cy="68617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99B774-F548-4E4B-A5C9-322A50FEE7C7}"/>
                </a:ext>
              </a:extLst>
            </p:cNvPr>
            <p:cNvGrpSpPr/>
            <p:nvPr/>
          </p:nvGrpSpPr>
          <p:grpSpPr>
            <a:xfrm>
              <a:off x="0" y="0"/>
              <a:ext cx="12192003" cy="6861759"/>
              <a:chOff x="0" y="0"/>
              <a:chExt cx="12192003" cy="686175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0952A8F-9B03-40DD-8F66-2BF446D65B3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3" cy="6861759"/>
                <a:chOff x="636104" y="0"/>
                <a:chExt cx="10880035" cy="686175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FB1C1E2-21F0-4DC2-844D-00C7C729B745}"/>
                    </a:ext>
                  </a:extLst>
                </p:cNvPr>
                <p:cNvSpPr/>
                <p:nvPr/>
              </p:nvSpPr>
              <p:spPr>
                <a:xfrm>
                  <a:off x="636104" y="0"/>
                  <a:ext cx="10880035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1652EA72-A326-4F2C-95F7-D3845FEE7187}"/>
                    </a:ext>
                  </a:extLst>
                </p:cNvPr>
                <p:cNvGrpSpPr/>
                <p:nvPr/>
              </p:nvGrpSpPr>
              <p:grpSpPr>
                <a:xfrm>
                  <a:off x="881762" y="207386"/>
                  <a:ext cx="10328727" cy="6654373"/>
                  <a:chOff x="881762" y="220638"/>
                  <a:chExt cx="10328727" cy="665437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ECCC6B2E-0A17-4DDA-A242-44EF18F05CEA}"/>
                      </a:ext>
                    </a:extLst>
                  </p:cNvPr>
                  <p:cNvGrpSpPr/>
                  <p:nvPr/>
                </p:nvGrpSpPr>
                <p:grpSpPr>
                  <a:xfrm>
                    <a:off x="881762" y="220638"/>
                    <a:ext cx="10328727" cy="3849174"/>
                    <a:chOff x="881762" y="1267559"/>
                    <a:chExt cx="10328727" cy="3849174"/>
                  </a:xfrm>
                </p:grpSpPr>
                <p:pic>
                  <p:nvPicPr>
                    <p:cNvPr id="12" name="Picture 11">
                      <a:extLst>
                        <a:ext uri="{FF2B5EF4-FFF2-40B4-BE49-F238E27FC236}">
                          <a16:creationId xmlns:a16="http://schemas.microsoft.com/office/drawing/2014/main" id="{6438C38D-B468-4769-8AE9-9C601DEECA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l="5761" t="55075" r="26561" b="32938"/>
                    <a:stretch/>
                  </p:blipFill>
                  <p:spPr>
                    <a:xfrm>
                      <a:off x="1983786" y="1267559"/>
                      <a:ext cx="9226700" cy="10978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ACD910CC-A81C-42B0-BE9E-2DB7D29988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7826" t="42587" r="8804" b="25978"/>
                    <a:stretch/>
                  </p:blipFill>
                  <p:spPr>
                    <a:xfrm>
                      <a:off x="881762" y="2500373"/>
                      <a:ext cx="10328727" cy="261636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7A3AF9D-7546-422F-816A-EA6D9D7877FF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77" y="4135800"/>
                    <a:ext cx="9236765" cy="27392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Requirements: </a:t>
                    </a:r>
                    <a:r>
                      <a:rPr lang="en-US" b="1" dirty="0"/>
                      <a:t>4 years UG degree with overall 60% </a:t>
                    </a:r>
                    <a:r>
                      <a:rPr lang="en-US" dirty="0"/>
                      <a:t>or higher in Electronic, Electrical, Computer Engineering. (Not more than 5 backlogs). </a:t>
                    </a:r>
                    <a:r>
                      <a:rPr lang="en-US" b="1" dirty="0"/>
                      <a:t>IELTS</a:t>
                    </a:r>
                    <a:r>
                      <a:rPr lang="en-US" dirty="0"/>
                      <a:t>: 6.5 with no band less than 6. </a:t>
                    </a:r>
                    <a:r>
                      <a:rPr lang="en-US" b="1" dirty="0"/>
                      <a:t>TOEFL/PTE </a:t>
                    </a:r>
                    <a:r>
                      <a:rPr lang="en-US" dirty="0"/>
                      <a:t>also acceptable.</a:t>
                    </a:r>
                  </a:p>
                  <a:p>
                    <a:endParaRPr lang="en-US" dirty="0"/>
                  </a:p>
                  <a:p>
                    <a:r>
                      <a:rPr lang="en-US" dirty="0"/>
                      <a:t>Application Fee: </a:t>
                    </a:r>
                    <a:r>
                      <a:rPr lang="en-US" b="1" dirty="0"/>
                      <a:t>50 Euros</a:t>
                    </a:r>
                  </a:p>
                  <a:p>
                    <a:r>
                      <a:rPr lang="en-US" dirty="0"/>
                      <a:t>Tuition Fees: </a:t>
                    </a:r>
                    <a:r>
                      <a:rPr lang="en-US" b="1" dirty="0"/>
                      <a:t>17,000 Euros</a:t>
                    </a:r>
                  </a:p>
                  <a:p>
                    <a:r>
                      <a:rPr lang="en-US" dirty="0"/>
                      <a:t>Duration: </a:t>
                    </a:r>
                    <a:r>
                      <a:rPr lang="en-US" b="1" dirty="0"/>
                      <a:t>1 year</a:t>
                    </a:r>
                  </a:p>
                  <a:p>
                    <a:r>
                      <a:rPr lang="en-US" dirty="0"/>
                      <a:t>Upcoming Intake: </a:t>
                    </a:r>
                    <a:r>
                      <a:rPr lang="en-US" b="1" dirty="0"/>
                      <a:t>September 2020</a:t>
                    </a:r>
                    <a:endParaRPr lang="en-US" dirty="0"/>
                  </a:p>
                  <a:p>
                    <a:endParaRPr lang="en-US" dirty="0"/>
                  </a:p>
                  <a:p>
                    <a:pPr algn="ctr"/>
                    <a:r>
                      <a:rPr lang="en-US" sz="2800" b="1" u="sng" dirty="0">
                        <a:solidFill>
                          <a:schemeClr val="tx2"/>
                        </a:solidFill>
                      </a:rPr>
                      <a:t>1 year of education + 2 years of post study work visa</a:t>
                    </a:r>
                    <a:endParaRPr lang="en-IN" sz="2800" b="1" u="sng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DBD48D-EBF1-4087-8ECC-2462035199B3}"/>
                  </a:ext>
                </a:extLst>
              </p:cNvPr>
              <p:cNvSpPr/>
              <p:nvPr/>
            </p:nvSpPr>
            <p:spPr>
              <a:xfrm>
                <a:off x="4600280" y="5076654"/>
                <a:ext cx="7249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Graduates have been employed by companies including </a:t>
                </a:r>
                <a:r>
                  <a:rPr lang="en-US" sz="2400" b="1" i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Google</a:t>
                </a:r>
                <a:r>
                  <a:rPr lang="en-US" sz="2400" b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, </a:t>
                </a:r>
                <a:r>
                  <a:rPr lang="en-US" sz="2400" b="1" i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Intel</a:t>
                </a:r>
                <a:r>
                  <a:rPr lang="en-US" sz="2400" b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, </a:t>
                </a:r>
                <a:r>
                  <a:rPr lang="en-US" sz="2400" b="1" i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Oracle</a:t>
                </a:r>
                <a:r>
                  <a:rPr lang="en-US" sz="2400" b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, </a:t>
                </a:r>
                <a:r>
                  <a:rPr lang="en-US" sz="2400" b="1" i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IBM </a:t>
                </a:r>
                <a:r>
                  <a:rPr lang="en-US" sz="2400" b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and </a:t>
                </a:r>
                <a:r>
                  <a:rPr lang="en-US" sz="2400" b="1" i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Boston Scientific</a:t>
                </a:r>
                <a:r>
                  <a:rPr lang="en-US" sz="2400" b="1" u="none" strike="noStrike" dirty="0">
                    <a:solidFill>
                      <a:schemeClr val="accent5"/>
                    </a:solidFill>
                    <a:effectLst/>
                    <a:latin typeface="inherit"/>
                  </a:rPr>
                  <a:t>.</a:t>
                </a:r>
                <a:endParaRPr lang="en-IN" sz="2400" b="1" dirty="0">
                  <a:solidFill>
                    <a:schemeClr val="accent5"/>
                  </a:solidFill>
                </a:endParaRPr>
              </a:p>
            </p:txBody>
          </p:sp>
        </p:grpSp>
        <p:pic>
          <p:nvPicPr>
            <p:cNvPr id="16" name="Picture 2" descr="https://www.dcu.ie/sites/default/files/registry/dcu_logo_2col_1.jpg">
              <a:extLst>
                <a:ext uri="{FF2B5EF4-FFF2-40B4-BE49-F238E27FC236}">
                  <a16:creationId xmlns:a16="http://schemas.microsoft.com/office/drawing/2014/main" id="{1ACA72BB-633C-4C33-8244-622568968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8" y="207386"/>
              <a:ext cx="1617500" cy="109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21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938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inherit</vt:lpstr>
      <vt:lpstr>Visuelt-Regular</vt:lpstr>
      <vt:lpstr>Office Theme</vt:lpstr>
      <vt:lpstr>EduCo Ireland Training – Sept 2020 intake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Himanshu Rajput</dc:creator>
  <cp:lastModifiedBy>Himanshu Rajput</cp:lastModifiedBy>
  <cp:revision>49</cp:revision>
  <dcterms:created xsi:type="dcterms:W3CDTF">2020-03-05T17:17:45Z</dcterms:created>
  <dcterms:modified xsi:type="dcterms:W3CDTF">2020-04-14T05:18:17Z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10091338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