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332" r:id="rId2"/>
    <p:sldId id="322" r:id="rId3"/>
    <p:sldId id="261" r:id="rId4"/>
    <p:sldId id="323" r:id="rId5"/>
    <p:sldId id="257" r:id="rId6"/>
    <p:sldId id="262" r:id="rId7"/>
    <p:sldId id="324" r:id="rId8"/>
    <p:sldId id="283" r:id="rId9"/>
    <p:sldId id="336" r:id="rId10"/>
    <p:sldId id="309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80"/>
    <a:srgbClr val="00AEEF"/>
    <a:srgbClr val="F99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6673-DD25-4AE1-8D56-9D3201840A58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8395A-7A4B-4FA8-9A61-0FB7114AAB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20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242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209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54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1028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89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7444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49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152766" y="165945"/>
            <a:ext cx="7240020" cy="87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186463" y="3915512"/>
            <a:ext cx="2031527" cy="29578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10118311" y="3110079"/>
            <a:ext cx="1868583" cy="3754936"/>
          </a:xfrm>
          <a:prstGeom prst="triangle">
            <a:avLst>
              <a:gd name="adj" fmla="val 100000"/>
            </a:avLst>
          </a:prstGeom>
          <a:solidFill>
            <a:srgbClr val="E8D7E7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/>
          <p:cNvSpPr/>
          <p:nvPr/>
        </p:nvSpPr>
        <p:spPr>
          <a:xfrm>
            <a:off x="10118311" y="4789714"/>
            <a:ext cx="2071144" cy="2086731"/>
          </a:xfrm>
          <a:prstGeom prst="triangle">
            <a:avLst>
              <a:gd name="adj" fmla="val 100000"/>
            </a:avLst>
          </a:prstGeom>
          <a:solidFill>
            <a:srgbClr val="7F298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 userDrawn="1"/>
        </p:nvGrpSpPr>
        <p:grpSpPr>
          <a:xfrm>
            <a:off x="0" y="-6956"/>
            <a:ext cx="12199318" cy="6874934"/>
            <a:chOff x="0" y="-6956"/>
            <a:chExt cx="12199318" cy="687493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0642466" y="1511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5"/>
            <p:cNvSpPr/>
            <p:nvPr/>
          </p:nvSpPr>
          <p:spPr>
            <a:xfrm>
              <a:off x="10605864" y="1511"/>
              <a:ext cx="150548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82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/>
            <p:cNvSpPr/>
            <p:nvPr/>
          </p:nvSpPr>
          <p:spPr>
            <a:xfrm>
              <a:off x="10754734" y="-6956"/>
              <a:ext cx="1435281" cy="6856489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/>
            <p:cNvSpPr/>
            <p:nvPr/>
          </p:nvSpPr>
          <p:spPr>
            <a:xfrm>
              <a:off x="11149476" y="1511"/>
              <a:ext cx="1049842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10800000">
              <a:off x="0" y="1511"/>
              <a:ext cx="459775" cy="5423929"/>
            </a:xfrm>
            <a:prstGeom prst="triangle">
              <a:avLst>
                <a:gd name="adj" fmla="val 100000"/>
              </a:avLst>
            </a:prstGeom>
            <a:solidFill>
              <a:srgbClr val="7F2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" y="314874"/>
            <a:ext cx="2130431" cy="901172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742950" y="1661375"/>
            <a:ext cx="9650413" cy="4340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55265B-69A0-4BF4-B9E5-24A91E2C6A9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Footer Placeholder 30"/>
          <p:cNvSpPr>
            <a:spLocks noGrp="1"/>
          </p:cNvSpPr>
          <p:nvPr>
            <p:ph type="ftr" sz="quarter" idx="15"/>
          </p:nvPr>
        </p:nvSpPr>
        <p:spPr>
          <a:xfrm>
            <a:off x="663566" y="6531429"/>
            <a:ext cx="7781934" cy="293246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venirNext LT Pro UltLightCn" panose="020B0206020202020204" pitchFamily="34" charset="0"/>
              </a:defRPr>
            </a:lvl1pPr>
          </a:lstStyle>
          <a:p>
            <a:r>
              <a:rPr lang="en-CA" b="1" dirty="0"/>
              <a:t>Hastings Campus: </a:t>
            </a:r>
            <a:r>
              <a:rPr lang="en-CA" dirty="0"/>
              <a:t>411 West Hastings Street, Vancouver, BC, V6B 1L4, Canada / </a:t>
            </a:r>
            <a:r>
              <a:rPr lang="en-CA" b="1" dirty="0"/>
              <a:t>Granville Campus: </a:t>
            </a:r>
            <a:r>
              <a:rPr lang="en-CA" dirty="0"/>
              <a:t>535 Granville Street, Vancouver, BC, V6C 1X6. Canada </a:t>
            </a:r>
          </a:p>
        </p:txBody>
      </p:sp>
    </p:spTree>
    <p:extLst>
      <p:ext uri="{BB962C8B-B14F-4D97-AF65-F5344CB8AC3E}">
        <p14:creationId xmlns:p14="http://schemas.microsoft.com/office/powerpoint/2010/main" val="3245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 marL="266700" indent="-266700">
              <a:buFont typeface="AvenirNext LT Pro Regular" panose="020B0504020202020204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AvenirNext LT Pro Regular" panose="020B0504020202020204" pitchFamily="34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AvenirNext LT Pro Regular" panose="020B0504020202020204" pitchFamily="34" charset="0"/>
              <a:buChar char="–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AvenirNext LT Pro Regular" panose="020B0504020202020204" pitchFamily="34" charset="0"/>
              <a:buChar char="–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AvenirNext LT Pro Regular" panose="020B0504020202020204" pitchFamily="34" charset="0"/>
              <a:buChar char="–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349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50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85750" y="1211897"/>
            <a:ext cx="10484311" cy="4100331"/>
            <a:chOff x="285750" y="1211897"/>
            <a:chExt cx="10484311" cy="410033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5750" y="1353684"/>
              <a:ext cx="1367823" cy="1081541"/>
            </a:xfrm>
            <a:prstGeom prst="rect">
              <a:avLst/>
            </a:prstGeom>
            <a:solidFill>
              <a:srgbClr val="7F2982"/>
            </a:solidFill>
            <a:ln w="6350">
              <a:solidFill>
                <a:srgbClr val="D7BB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1409383" y="1211897"/>
              <a:ext cx="5470390" cy="4100331"/>
              <a:chOff x="0" y="174567"/>
              <a:chExt cx="4372494" cy="3201023"/>
            </a:xfrm>
          </p:grpSpPr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43" t="23880" b="34302"/>
              <a:stretch/>
            </p:blipFill>
            <p:spPr>
              <a:xfrm>
                <a:off x="191193" y="174567"/>
                <a:ext cx="4181301" cy="3092204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 userDrawn="1"/>
            </p:nvSpPr>
            <p:spPr>
              <a:xfrm>
                <a:off x="0" y="2177936"/>
                <a:ext cx="1251066" cy="11976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0" y="1214538"/>
                <a:ext cx="816726" cy="205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0" name="Straight Connector 19"/>
            <p:cNvCxnSpPr/>
            <p:nvPr userDrawn="1"/>
          </p:nvCxnSpPr>
          <p:spPr>
            <a:xfrm flipV="1">
              <a:off x="6462660" y="3976007"/>
              <a:ext cx="4307401" cy="9027"/>
            </a:xfrm>
            <a:prstGeom prst="line">
              <a:avLst/>
            </a:prstGeom>
            <a:ln w="12700">
              <a:solidFill>
                <a:srgbClr val="A262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bg2">
                <a:lumMod val="2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82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E8D7E7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2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7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7F298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7F2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4869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118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4" r:id="rId19"/>
    <p:sldLayoutId id="2147483735" r:id="rId20"/>
    <p:sldLayoutId id="2147483736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sv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19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44000" y="0"/>
            <a:ext cx="2614613" cy="637135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8762577" cy="4320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/>
              <a:t>Business Start Dates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126120" y="126649"/>
            <a:ext cx="6900163" cy="360000"/>
          </a:xfrm>
        </p:spPr>
        <p:txBody>
          <a:bodyPr>
            <a:normAutofit lnSpcReduction="10000"/>
          </a:bodyPr>
          <a:lstStyle/>
          <a:p>
            <a:pPr algn="r"/>
            <a:r>
              <a:rPr lang="en-CA" b="1" dirty="0">
                <a:solidFill>
                  <a:schemeClr val="accent6"/>
                </a:solidFill>
              </a:rPr>
              <a:t>OVERVIEW OF 2020/21 START DATES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0144" y="1069384"/>
            <a:ext cx="7435341" cy="1470615"/>
          </a:xfrm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CA" b="1" dirty="0"/>
              <a:t>DIPLOMA PROGRAMS: </a:t>
            </a:r>
            <a:r>
              <a:rPr lang="en-CA" dirty="0"/>
              <a:t>Monthly intakes throughout the year</a:t>
            </a:r>
          </a:p>
          <a:p>
            <a:pPr marL="0" indent="0">
              <a:buNone/>
            </a:pPr>
            <a:r>
              <a:rPr lang="en-CA" b="1" dirty="0"/>
              <a:t>FOUR WEEK BUSINESS CERTIFICATE COURSES: </a:t>
            </a:r>
            <a:r>
              <a:rPr lang="en-CA" dirty="0"/>
              <a:t>Selected Start Dates with various options each month</a:t>
            </a:r>
            <a:endParaRPr lang="en-CA" b="1" dirty="0"/>
          </a:p>
          <a:p>
            <a:pPr marL="0" indent="0">
              <a:buNone/>
            </a:pPr>
            <a:r>
              <a:rPr lang="en-CA" b="1" dirty="0"/>
              <a:t>TWO WEEK INTENSIVE BUSINESS COURSES: </a:t>
            </a:r>
            <a:r>
              <a:rPr lang="en-CA" dirty="0"/>
              <a:t>New winter intakes in addition to the summer seminars. Programs are available throughout the year for special group requests. </a:t>
            </a: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VGC Business Programs: Start Dates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1F7E8-0F7C-4577-B0E8-A7147646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96" y="2645404"/>
            <a:ext cx="5730612" cy="3143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1CC68-5399-44C1-84C7-F5FF08EF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8" y="2645404"/>
            <a:ext cx="5778065" cy="31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36" y="3221812"/>
            <a:ext cx="5383636" cy="3589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451" y="-2740"/>
            <a:ext cx="5222949" cy="3589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5944"/>
            <a:ext cx="4765566" cy="358423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Pablo Contreras 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/>
              <a:t>www.VGC.ca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8200" y="5079144"/>
            <a:ext cx="2910342" cy="316800"/>
          </a:xfrm>
        </p:spPr>
        <p:txBody>
          <a:bodyPr/>
          <a:lstStyle/>
          <a:p>
            <a:r>
              <a:rPr lang="en-ZA" dirty="0"/>
              <a:t>+1-778-231-9916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4683131"/>
            <a:ext cx="2910342" cy="316800"/>
          </a:xfrm>
        </p:spPr>
        <p:txBody>
          <a:bodyPr/>
          <a:lstStyle/>
          <a:p>
            <a:r>
              <a:rPr lang="en-ZA" dirty="0"/>
              <a:t>marketing@vgc.ca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2500" cy="3585029"/>
          </a:xfrm>
          <a:prstGeom prst="rect">
            <a:avLst/>
          </a:prstGeom>
        </p:spPr>
      </p:pic>
      <p:sp>
        <p:nvSpPr>
          <p:cNvPr id="20" name="Rectangle 19" descr="Accent block left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8201" y="2682875"/>
            <a:ext cx="37338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pic>
        <p:nvPicPr>
          <p:cNvPr id="23" name="Graphic 22" descr="Link">
            <a:extLst>
              <a:ext uri="{FF2B5EF4-FFF2-40B4-BE49-F238E27FC236}">
                <a16:creationId xmlns:a16="http://schemas.microsoft.com/office/drawing/2014/main" id="{E41CE309-3C44-4D85-B834-149B778B8D8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43817" y="4350589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414964"/>
            <a:ext cx="11455400" cy="1569660"/>
          </a:xfrm>
          <a:prstGeom prst="rect">
            <a:avLst/>
          </a:prstGeom>
          <a:solidFill>
            <a:srgbClr val="7F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85766" y="6531429"/>
            <a:ext cx="7781934" cy="293246"/>
          </a:xfrm>
        </p:spPr>
        <p:txBody>
          <a:bodyPr/>
          <a:lstStyle/>
          <a:p>
            <a:r>
              <a:rPr lang="en-CA" dirty="0"/>
              <a:t>VGC International College, 411 West Hastings Street, Vancouver, BC, V6B 1L4, Canada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69" y="3244374"/>
            <a:ext cx="2346333" cy="1564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2" y="1414964"/>
            <a:ext cx="6944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AvenirNext LT Pro Cn" panose="020B0706020202020204" pitchFamily="34" charset="0"/>
              </a:rPr>
              <a:t>SCHOOL OF ENGLISH LANGUAGE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3" y="3244670"/>
            <a:ext cx="2346333" cy="1564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25" y="3244670"/>
            <a:ext cx="2346333" cy="1564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81" y="3291429"/>
            <a:ext cx="2346333" cy="15642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44DE82-3AE5-4941-832D-A6831AD01AD6}"/>
              </a:ext>
            </a:extLst>
          </p:cNvPr>
          <p:cNvGrpSpPr/>
          <p:nvPr/>
        </p:nvGrpSpPr>
        <p:grpSpPr>
          <a:xfrm>
            <a:off x="4642319" y="5115697"/>
            <a:ext cx="4583398" cy="1145330"/>
            <a:chOff x="5362268" y="4930517"/>
            <a:chExt cx="4583398" cy="1145330"/>
          </a:xfrm>
        </p:grpSpPr>
        <p:pic>
          <p:nvPicPr>
            <p:cNvPr id="11" name="Picture 2" descr="Accred_Affil-All_Logos">
              <a:extLst>
                <a:ext uri="{FF2B5EF4-FFF2-40B4-BE49-F238E27FC236}">
                  <a16:creationId xmlns:a16="http://schemas.microsoft.com/office/drawing/2014/main" id="{71448A7E-7F42-4615-8D8C-A2F15D67B5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68"/>
            <a:stretch/>
          </p:blipFill>
          <p:spPr bwMode="auto">
            <a:xfrm>
              <a:off x="5362268" y="4930517"/>
              <a:ext cx="3506159" cy="114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educanada logo">
              <a:extLst>
                <a:ext uri="{FF2B5EF4-FFF2-40B4-BE49-F238E27FC236}">
                  <a16:creationId xmlns:a16="http://schemas.microsoft.com/office/drawing/2014/main" id="{F81CBA0D-7B6A-418A-8804-8F8632A60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1057" y="5022450"/>
              <a:ext cx="1014609" cy="9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top choice awar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06" y="1262636"/>
            <a:ext cx="1830003" cy="18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0E4152-00AC-42AC-97F9-C2079B5718AD}"/>
              </a:ext>
            </a:extLst>
          </p:cNvPr>
          <p:cNvSpPr/>
          <p:nvPr/>
        </p:nvSpPr>
        <p:spPr>
          <a:xfrm>
            <a:off x="5475648" y="683297"/>
            <a:ext cx="3545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>
                <a:solidFill>
                  <a:srgbClr val="7D2881"/>
                </a:solidFill>
                <a:latin typeface="Open Sans"/>
              </a:rPr>
              <a:t>Where The World Comes to Study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E44A6-0BE9-4510-BE5E-1EF9CD386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805" y="1262057"/>
            <a:ext cx="1830003" cy="183000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DA3D70A-090F-47F3-8F1B-003305FB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6" y="5331046"/>
            <a:ext cx="3910040" cy="6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3F7C8A-5D8A-4DB1-85A5-666943E4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19" y="1616993"/>
            <a:ext cx="469608" cy="198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664" y="440179"/>
            <a:ext cx="4648200" cy="874313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VGC VIRTUAL</a:t>
            </a:r>
            <a:br>
              <a:rPr lang="es-CO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Time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55265B-69A0-4BF4-B9E5-24A91E2C6A91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85766" y="6531429"/>
            <a:ext cx="7781934" cy="293246"/>
          </a:xfrm>
        </p:spPr>
        <p:txBody>
          <a:bodyPr/>
          <a:lstStyle/>
          <a:p>
            <a:r>
              <a:rPr lang="en-CA"/>
              <a:t>VGC International College, 411 West Hastings Street, Vancouver, BC, V6B 1L4, Canada</a:t>
            </a:r>
            <a:endParaRPr lang="en-C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78DD9-13B5-4FA4-B144-189414688E29}"/>
              </a:ext>
            </a:extLst>
          </p:cNvPr>
          <p:cNvSpPr/>
          <p:nvPr/>
        </p:nvSpPr>
        <p:spPr>
          <a:xfrm>
            <a:off x="3846313" y="1928677"/>
            <a:ext cx="1060840" cy="1686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/>
              <a:t>18 </a:t>
            </a:r>
            <a:r>
              <a:rPr lang="es-MX" sz="800" dirty="0" err="1"/>
              <a:t>Hrs</a:t>
            </a:r>
            <a:r>
              <a:rPr lang="es-MX" sz="800" dirty="0"/>
              <a:t> /</a:t>
            </a:r>
            <a:r>
              <a:rPr lang="es-MX" sz="800" dirty="0" err="1"/>
              <a:t>week</a:t>
            </a:r>
            <a:endParaRPr lang="en-CA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46982-7932-43C2-85C0-2B3987A71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41" y="2177506"/>
            <a:ext cx="6099685" cy="31092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34E35-939E-41A6-9454-04CCABD84B32}"/>
              </a:ext>
            </a:extLst>
          </p:cNvPr>
          <p:cNvSpPr/>
          <p:nvPr/>
        </p:nvSpPr>
        <p:spPr>
          <a:xfrm>
            <a:off x="5901528" y="4597299"/>
            <a:ext cx="779764" cy="64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0AB71-B127-4BC8-B5B3-69EBFA811242}"/>
              </a:ext>
            </a:extLst>
          </p:cNvPr>
          <p:cNvSpPr/>
          <p:nvPr/>
        </p:nvSpPr>
        <p:spPr>
          <a:xfrm>
            <a:off x="7439552" y="4591688"/>
            <a:ext cx="822538" cy="64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05DF-41B5-416C-BFA6-6A596BE5B809}"/>
              </a:ext>
            </a:extLst>
          </p:cNvPr>
          <p:cNvSpPr txBox="1"/>
          <p:nvPr/>
        </p:nvSpPr>
        <p:spPr>
          <a:xfrm>
            <a:off x="594640" y="1531480"/>
            <a:ext cx="3147107" cy="153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A8D3F9-A6E9-4CE3-93B3-C1C315A26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06" y="1423391"/>
            <a:ext cx="3268181" cy="1764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EA0DA1-4A71-4B91-B180-AEDD4BFC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7" y="4104917"/>
            <a:ext cx="4426611" cy="23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470" y="642617"/>
            <a:ext cx="2854710" cy="874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VGC VIRTUAL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85766" y="6531429"/>
            <a:ext cx="7781934" cy="293246"/>
          </a:xfrm>
        </p:spPr>
        <p:txBody>
          <a:bodyPr/>
          <a:lstStyle/>
          <a:p>
            <a:r>
              <a:rPr lang="en-CA"/>
              <a:t>VGC International College, 411 West Hastings Street, Vancouver, BC, V6B 1L4, Canada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1588E-60A4-4E88-8354-67217453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8" y="1810176"/>
            <a:ext cx="6349201" cy="378794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4B196-9FEA-486C-B9D7-565EBFD3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38" y="1766618"/>
            <a:ext cx="3672692" cy="277554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Picture 2" descr="Best Video Conference System for Many Participants">
            <a:extLst>
              <a:ext uri="{FF2B5EF4-FFF2-40B4-BE49-F238E27FC236}">
                <a16:creationId xmlns:a16="http://schemas.microsoft.com/office/drawing/2014/main" id="{89143FDE-9834-428C-AEA9-E507FB26E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9" y="5765337"/>
            <a:ext cx="1034436" cy="6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0B08DC-0526-4B3E-922D-296315B917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1607" y="4712938"/>
            <a:ext cx="2595646" cy="1818491"/>
          </a:xfrm>
          <a:prstGeom prst="rect">
            <a:avLst/>
          </a:prstGeom>
        </p:spPr>
      </p:pic>
      <p:pic>
        <p:nvPicPr>
          <p:cNvPr id="18" name="Picture 2" descr="New Year – New Website | Jack's Pond Park | Arnold's Cove ...">
            <a:extLst>
              <a:ext uri="{FF2B5EF4-FFF2-40B4-BE49-F238E27FC236}">
                <a16:creationId xmlns:a16="http://schemas.microsoft.com/office/drawing/2014/main" id="{415CCB55-787B-4847-AFF6-EC2D92BB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26" y="454506"/>
            <a:ext cx="1531844" cy="1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B476-7FB1-48EF-AD93-8587533F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587" y="702581"/>
            <a:ext cx="3147106" cy="7078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WHAT’S NEW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4CF49-AC86-4E9A-A620-A197EAC3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78917"/>
            <a:ext cx="3039217" cy="1285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3B2422-8B2F-4C03-A3E3-47D95E88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81" y="2030286"/>
            <a:ext cx="9431971" cy="4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362" y="201953"/>
            <a:ext cx="6185424" cy="838305"/>
          </a:xfrm>
        </p:spPr>
        <p:txBody>
          <a:bodyPr/>
          <a:lstStyle/>
          <a:p>
            <a:r>
              <a:rPr lang="en-CA" dirty="0"/>
              <a:t>Level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85766" y="6531429"/>
            <a:ext cx="7781934" cy="293246"/>
          </a:xfrm>
        </p:spPr>
        <p:txBody>
          <a:bodyPr/>
          <a:lstStyle/>
          <a:p>
            <a:r>
              <a:rPr lang="en-CA"/>
              <a:t>VGC International College, 411 West Hastings Street, Vancouver, BC, V6B 1L4, Canada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55265B-69A0-4BF4-B9E5-24A91E2C6A91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7" y="1746074"/>
            <a:ext cx="2718752" cy="4072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31" y="1198354"/>
            <a:ext cx="6408235" cy="4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30" y="22739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VGC VIRTUAL PATHWAYS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26425F-A5CD-49FA-85CD-E8124DF48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3" y="865208"/>
            <a:ext cx="10733240" cy="5967547"/>
          </a:xfrm>
        </p:spPr>
      </p:pic>
    </p:spTree>
    <p:extLst>
      <p:ext uri="{BB962C8B-B14F-4D97-AF65-F5344CB8AC3E}">
        <p14:creationId xmlns:p14="http://schemas.microsoft.com/office/powerpoint/2010/main" val="5084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52636"/>
            <a:ext cx="5619750" cy="42376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2590" y="504967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31" y="4469635"/>
            <a:ext cx="3854309" cy="515604"/>
          </a:xfrm>
        </p:spPr>
        <p:txBody>
          <a:bodyPr>
            <a:normAutofit fontScale="90000"/>
          </a:bodyPr>
          <a:lstStyle/>
          <a:p>
            <a:r>
              <a:rPr lang="en-ZA" sz="2800" spc="-140" dirty="0"/>
              <a:t>VGC International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84406" y="5160756"/>
            <a:ext cx="4767666" cy="1374724"/>
          </a:xfrm>
        </p:spPr>
        <p:txBody>
          <a:bodyPr lIns="36000" tIns="72000" rIns="144000" anchor="ctr"/>
          <a:lstStyle/>
          <a:p>
            <a:pPr marL="36576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CA" sz="1200" dirty="0">
                <a:latin typeface="AvenirNext LT Pro Regular" panose="020B0504020202020204" pitchFamily="34" charset="0"/>
                <a:cs typeface="Vijaya" panose="020B0604020202020204" pitchFamily="34" charset="0"/>
              </a:rPr>
              <a:t>Accredited English Language School and Career College</a:t>
            </a:r>
          </a:p>
          <a:p>
            <a:pPr marL="36576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CA" sz="1200" dirty="0">
                <a:latin typeface="AvenirNext LT Pro Regular" panose="020B0504020202020204" pitchFamily="34" charset="0"/>
                <a:cs typeface="Vijaya" panose="020B0604020202020204" pitchFamily="34" charset="0"/>
              </a:rPr>
              <a:t>School of English Language and School of International Business</a:t>
            </a:r>
          </a:p>
          <a:p>
            <a:pPr marL="36576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CA" sz="1200" dirty="0">
                <a:latin typeface="AvenirNext LT Pro Regular" panose="020B0504020202020204" pitchFamily="34" charset="0"/>
                <a:cs typeface="Vijaya" panose="020B0604020202020204" pitchFamily="34" charset="0"/>
              </a:rPr>
              <a:t>One of the fastest growing schools in Canada</a:t>
            </a:r>
          </a:p>
          <a:p>
            <a:pPr marL="36576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CA" sz="1200" dirty="0">
                <a:latin typeface="AvenirNext LT Pro Regular" panose="020B0504020202020204" pitchFamily="34" charset="0"/>
                <a:cs typeface="Vijaya" panose="020B0604020202020204" pitchFamily="34" charset="0"/>
              </a:rPr>
              <a:t>Students from over 70 countries</a:t>
            </a:r>
          </a:p>
          <a:p>
            <a:pPr marL="36576">
              <a:lnSpc>
                <a:spcPct val="100000"/>
              </a:lnSpc>
              <a:spcBef>
                <a:spcPts val="0"/>
              </a:spcBef>
              <a:buSzPct val="100000"/>
              <a:defRPr/>
            </a:pPr>
            <a:r>
              <a:rPr lang="en-CA" sz="1200" dirty="0">
                <a:latin typeface="AvenirNext LT Pro Regular" panose="020B0504020202020204" pitchFamily="34" charset="0"/>
                <a:cs typeface="Vijaya" panose="020B0604020202020204" pitchFamily="34" charset="0"/>
              </a:rPr>
              <a:t>Two campuses in Downtown Vancouver, BC, Canada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1030" name="Picture 6" descr="https://vgc.ca/wp-content/uploads/2018/03/Accred_Affil-PT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19" y="5528962"/>
            <a:ext cx="712942" cy="7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gc.ca/wp-content/uploads/2018/03/Accred_Affil-EQ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16" y="5522962"/>
            <a:ext cx="712942" cy="7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gc.ca/wp-content/uploads/2018/03/Accred_Affil-Languages_Cana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08" y="5603491"/>
            <a:ext cx="1349028" cy="6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gc.ca/wp-content/uploads/2018/03/EduCanada_HorizontaLogo_2aTop_RGB-300x129-300x1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3" y="5590798"/>
            <a:ext cx="1482228" cy="6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71025"/>
              </p:ext>
            </p:extLst>
          </p:nvPr>
        </p:nvGraphicFramePr>
        <p:xfrm>
          <a:off x="264581" y="1143427"/>
          <a:ext cx="5619750" cy="43134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3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FOUR WEEK BUSINESS CERTIFICATE</a:t>
                      </a:r>
                      <a:r>
                        <a:rPr lang="en-ZA" sz="1400" b="1" baseline="0" dirty="0">
                          <a:solidFill>
                            <a:schemeClr val="tx1"/>
                          </a:solidFill>
                        </a:rPr>
                        <a:t> PROGRAMS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1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Business Calculations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Presentations and Practices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Communication Essentials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Applied Leadership in the Workplace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for Customer Satisfaction and Excellence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Sales Techniques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Principles of Managing Customer Relationships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 Essentials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Canadian Business Management</a:t>
                      </a:r>
                    </a:p>
                    <a:p>
                      <a:pPr fontAlgn="base"/>
                      <a:endParaRPr lang="en-CA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C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DIPLOMA BUSINESS PROGRAMS:</a:t>
                      </a:r>
                    </a:p>
                    <a:p>
                      <a:pPr fontAlgn="base"/>
                      <a:endParaRPr lang="en-CA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</a:rPr>
                        <a:t>Diploma in Business Communications –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</a:rPr>
                        <a:t>Diploma in Business Communications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</a:rPr>
                        <a:t>Diploma in Managing Customer Relationships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</a:rPr>
                        <a:t>Diploma in Managing Customer Relationships</a:t>
                      </a:r>
                      <a:endParaRPr lang="en-ZA" sz="1100" b="1" dirty="0">
                        <a:solidFill>
                          <a:srgbClr val="7C2E8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22842" y="318517"/>
            <a:ext cx="4112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ZA" sz="1400" dirty="0">
                <a:solidFill>
                  <a:schemeClr val="bg1"/>
                </a:solidFill>
                <a:latin typeface="AvenirNext LT Pro Bold" panose="020B0804020202020204" pitchFamily="34" charset="0"/>
              </a:rPr>
              <a:t>VGC SCHOOL OF INTERNATIONAL BUSINESS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3E0DF1B-6BBE-4B76-8544-4B5582792D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7991" y="252636"/>
            <a:ext cx="6096002" cy="4265581"/>
          </a:xfr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rgbClr val="7C2E80"/>
                </a:solidFill>
              </a:rPr>
              <a:t>PROMO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6FDB3F-15C2-42C1-9BF0-C2DB84AE7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2" y="1293674"/>
            <a:ext cx="7343248" cy="5234654"/>
          </a:xfrm>
        </p:spPr>
      </p:pic>
    </p:spTree>
    <p:extLst>
      <p:ext uri="{BB962C8B-B14F-4D97-AF65-F5344CB8AC3E}">
        <p14:creationId xmlns:p14="http://schemas.microsoft.com/office/powerpoint/2010/main" val="3536723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13886</TotalTime>
  <Words>294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AvenirNext LT Pro Bold</vt:lpstr>
      <vt:lpstr>AvenirNext LT Pro Cn</vt:lpstr>
      <vt:lpstr>AvenirNext LT Pro Regular</vt:lpstr>
      <vt:lpstr>AvenirNext LT Pro UltLightCn</vt:lpstr>
      <vt:lpstr>Calibri</vt:lpstr>
      <vt:lpstr>Open Sans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VGC VIRTUAL Time Table</vt:lpstr>
      <vt:lpstr>VGC VIRTUAL</vt:lpstr>
      <vt:lpstr>WHAT’S NEW</vt:lpstr>
      <vt:lpstr>Level Chart</vt:lpstr>
      <vt:lpstr>VGC VIRTUAL PATHWAYS</vt:lpstr>
      <vt:lpstr>VGC International College</vt:lpstr>
      <vt:lpstr>PROMO</vt:lpstr>
      <vt:lpstr>Business Start Dates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</dc:title>
  <dc:creator>VGC Surface 6</dc:creator>
  <cp:lastModifiedBy>VGC Surface 2</cp:lastModifiedBy>
  <cp:revision>62</cp:revision>
  <dcterms:created xsi:type="dcterms:W3CDTF">2020-04-03T18:33:10Z</dcterms:created>
  <dcterms:modified xsi:type="dcterms:W3CDTF">2020-04-17T20:13:38Z</dcterms:modified>
</cp:coreProperties>
</file>