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ebd6e2f172c4c36" /><Relationship Type="http://schemas.openxmlformats.org/officeDocument/2006/relationships/extended-properties" Target="/docProps/app.xml" Id="Re5dc1033b6354cab" /><Relationship Type="http://schemas.openxmlformats.org/officeDocument/2006/relationships/officeDocument" Target="/ppt/presentation.xml" Id="R3795bd39eba640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bb46407cff46d5"/>
  </p:sldMasterIdLst>
  <p:notesMasterIdLst>
    <p:notesMasterId xmlns:r="http://schemas.openxmlformats.org/officeDocument/2006/relationships" r:id="R88492fa4a44b4807"/>
  </p:notesMasterIdLst>
  <p:sldIdLst>
    <p:sldId xmlns:r="http://schemas.openxmlformats.org/officeDocument/2006/relationships" id="256" r:id="R1043c545ceaf4281"/>
    <p:sldId xmlns:r="http://schemas.openxmlformats.org/officeDocument/2006/relationships" id="257" r:id="R619b986a15304065"/>
    <p:sldId xmlns:r="http://schemas.openxmlformats.org/officeDocument/2006/relationships" id="258" r:id="R94cca41c58b2464d"/>
    <p:sldId xmlns:r="http://schemas.openxmlformats.org/officeDocument/2006/relationships" id="259" r:id="R040f63a7fe5b41fb"/>
    <p:sldId xmlns:r="http://schemas.openxmlformats.org/officeDocument/2006/relationships" id="260" r:id="Re23e9b8e94354572"/>
    <p:sldId xmlns:r="http://schemas.openxmlformats.org/officeDocument/2006/relationships" id="261" r:id="Reba4742907d94ae7"/>
    <p:sldId xmlns:r="http://schemas.openxmlformats.org/officeDocument/2006/relationships" id="262" r:id="R14d7fe9dfcbe4145"/>
    <p:sldId xmlns:r="http://schemas.openxmlformats.org/officeDocument/2006/relationships" id="263" r:id="Rc6e082fdca5d4978"/>
    <p:sldId xmlns:r="http://schemas.openxmlformats.org/officeDocument/2006/relationships" id="264" r:id="Rf2fe6d3f05344f01"/>
    <p:sldId xmlns:r="http://schemas.openxmlformats.org/officeDocument/2006/relationships" id="265" r:id="Ra1fa53dc0ecd4827"/>
    <p:sldId xmlns:r="http://schemas.openxmlformats.org/officeDocument/2006/relationships" id="266" r:id="R00bb48cb4b794a2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bb46407cff46d5" /><Relationship Type="http://schemas.openxmlformats.org/officeDocument/2006/relationships/theme" Target="/ppt/theme/theme1.xml" Id="Ra510a4b201ba4596" /><Relationship Type="http://schemas.openxmlformats.org/officeDocument/2006/relationships/notesMaster" Target="/ppt/notesMasters/notesMaster1.xml" Id="R88492fa4a44b4807" /><Relationship Type="http://schemas.openxmlformats.org/officeDocument/2006/relationships/presProps" Target="/ppt/presProps.xml" Id="Re05cf6913d174285" /><Relationship Type="http://schemas.openxmlformats.org/officeDocument/2006/relationships/viewProps" Target="/ppt/viewProps.xml" Id="Ra75ecfd7a0f74049" /><Relationship Type="http://schemas.openxmlformats.org/officeDocument/2006/relationships/tableStyles" Target="/ppt/tableStyles.xml" Id="R47b9b95db3a044f8" /><Relationship Type="http://schemas.openxmlformats.org/officeDocument/2006/relationships/slide" Target="/ppt/slides/slide1.xml" Id="R1043c545ceaf4281" /><Relationship Type="http://schemas.openxmlformats.org/officeDocument/2006/relationships/slide" Target="/ppt/slides/slide2.xml" Id="R619b986a15304065" /><Relationship Type="http://schemas.openxmlformats.org/officeDocument/2006/relationships/slide" Target="/ppt/slides/slide3.xml" Id="R94cca41c58b2464d" /><Relationship Type="http://schemas.openxmlformats.org/officeDocument/2006/relationships/slide" Target="/ppt/slides/slide4.xml" Id="R040f63a7fe5b41fb" /><Relationship Type="http://schemas.openxmlformats.org/officeDocument/2006/relationships/slide" Target="/ppt/slides/slide5.xml" Id="Re23e9b8e94354572" /><Relationship Type="http://schemas.openxmlformats.org/officeDocument/2006/relationships/slide" Target="/ppt/slides/slide6.xml" Id="Reba4742907d94ae7" /><Relationship Type="http://schemas.openxmlformats.org/officeDocument/2006/relationships/slide" Target="/ppt/slides/slide7.xml" Id="R14d7fe9dfcbe4145" /><Relationship Type="http://schemas.openxmlformats.org/officeDocument/2006/relationships/slide" Target="/ppt/slides/slide8.xml" Id="Rc6e082fdca5d4978" /><Relationship Type="http://schemas.openxmlformats.org/officeDocument/2006/relationships/slide" Target="/ppt/slides/slide9.xml" Id="Rf2fe6d3f05344f01" /><Relationship Type="http://schemas.openxmlformats.org/officeDocument/2006/relationships/slide" Target="/ppt/slides/slide10.xml" Id="Ra1fa53dc0ecd4827" /><Relationship Type="http://schemas.openxmlformats.org/officeDocument/2006/relationships/slide" Target="/ppt/slides/slide11.xml" Id="R00bb48cb4b794a2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6db7f9c3254426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2c7f309210c474c" /><Relationship Type="http://schemas.openxmlformats.org/officeDocument/2006/relationships/notesMaster" Target="/ppt/notesMasters/notesMaster1.xml" Id="R4a199de5445548c8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76c3b58b9327402d" /><Relationship Type="http://schemas.openxmlformats.org/officeDocument/2006/relationships/notesMaster" Target="/ppt/notesMasters/notesMaster1.xml" Id="Raf10726493de4fa9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b0f3dc7f067f4046" /><Relationship Type="http://schemas.openxmlformats.org/officeDocument/2006/relationships/notesMaster" Target="/ppt/notesMasters/notesMaster1.xml" Id="R5f56bc52b2544b0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84cb15ac827741ac" /><Relationship Type="http://schemas.openxmlformats.org/officeDocument/2006/relationships/notesMaster" Target="/ppt/notesMasters/notesMaster1.xml" Id="Rfd622c03249243c3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9dad02eae9d4b3f" /><Relationship Type="http://schemas.openxmlformats.org/officeDocument/2006/relationships/notesMaster" Target="/ppt/notesMasters/notesMaster1.xml" Id="R375a4148bef64645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aff566d0fa494966" /><Relationship Type="http://schemas.openxmlformats.org/officeDocument/2006/relationships/notesMaster" Target="/ppt/notesMasters/notesMaster1.xml" Id="R56ba04084b97468c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0b4c2b5998b4bfe" /><Relationship Type="http://schemas.openxmlformats.org/officeDocument/2006/relationships/notesMaster" Target="/ppt/notesMasters/notesMaster1.xml" Id="Rf05f6e50daaa4fb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6b2dd1914cb4a3d" /><Relationship Type="http://schemas.openxmlformats.org/officeDocument/2006/relationships/notesMaster" Target="/ppt/notesMasters/notesMaster1.xml" Id="R30edbfd65aa54564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bfec0d8a2c5a4966" /><Relationship Type="http://schemas.openxmlformats.org/officeDocument/2006/relationships/notesMaster" Target="/ppt/notesMasters/notesMaster1.xml" Id="Re6ca213214b24f7f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8c59caf1309f4b98" /><Relationship Type="http://schemas.openxmlformats.org/officeDocument/2006/relationships/notesMaster" Target="/ppt/notesMasters/notesMaster1.xml" Id="R24b7f5503b1b4cae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f3d4e4f0c70149c9" /><Relationship Type="http://schemas.openxmlformats.org/officeDocument/2006/relationships/notesMaster" Target="/ppt/notesMasters/notesMaster1.xml" Id="Ra87e51c3b10645c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6447d0f1c419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4cc669a0c51e4f82" /><Relationship Type="http://schemas.openxmlformats.org/officeDocument/2006/relationships/slideLayout" Target="/ppt/slideLayouts/slideLayout2.xml" Id="R25827c29f739423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827c29f739423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e1f153f8a354509" /><Relationship Type="http://schemas.openxmlformats.org/officeDocument/2006/relationships/notesSlide" Target="/ppt/notesSlides/notesSlide1.xml" Id="Ref9a787873244c39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ba695b6bbc44d68" /><Relationship Type="http://schemas.openxmlformats.org/officeDocument/2006/relationships/notesSlide" Target="/ppt/notesSlides/notesSlide10.xml" Id="Raee65b03d8e8442e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99db5db77fd44f8" /><Relationship Type="http://schemas.openxmlformats.org/officeDocument/2006/relationships/notesSlide" Target="/ppt/notesSlides/notesSlide11.xml" Id="Re46afa2e404646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2cae18a5ebe4ef0" /><Relationship Type="http://schemas.openxmlformats.org/officeDocument/2006/relationships/notesSlide" Target="/ppt/notesSlides/notesSlide2.xml" Id="R43650cbc4ed04e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096acb26589430e" /><Relationship Type="http://schemas.openxmlformats.org/officeDocument/2006/relationships/notesSlide" Target="/ppt/notesSlides/notesSlide3.xml" Id="R01809892f58349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8ba434c0c824ae5" /><Relationship Type="http://schemas.openxmlformats.org/officeDocument/2006/relationships/notesSlide" Target="/ppt/notesSlides/notesSlide4.xml" Id="R051b8e69eca646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032857f0cb74874" /><Relationship Type="http://schemas.openxmlformats.org/officeDocument/2006/relationships/notesSlide" Target="/ppt/notesSlides/notesSlide5.xml" Id="Rc165e3b8abbd46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ef0b6d97387458a" /><Relationship Type="http://schemas.openxmlformats.org/officeDocument/2006/relationships/notesSlide" Target="/ppt/notesSlides/notesSlide6.xml" Id="Rcd58eeb774614b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35b5dbdd43b4eb3" /><Relationship Type="http://schemas.openxmlformats.org/officeDocument/2006/relationships/image" Target="/ppt/media/image.png" Id="R8382da00a6304d72" /><Relationship Type="http://schemas.openxmlformats.org/officeDocument/2006/relationships/notesSlide" Target="/ppt/notesSlides/notesSlide7.xml" Id="R87e5acbb95f34cef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3e26e31975c470a" /><Relationship Type="http://schemas.openxmlformats.org/officeDocument/2006/relationships/notesSlide" Target="/ppt/notesSlides/notesSlide8.xml" Id="R43881b54c1c24212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ba7ecb52664499d" /><Relationship Type="http://schemas.openxmlformats.org/officeDocument/2006/relationships/image" Target="/ppt/media/image2.png" Id="R7806c8de4b8443b3" /><Relationship Type="http://schemas.openxmlformats.org/officeDocument/2006/relationships/notesSlide" Target="/ppt/notesSlides/notesSlide9.xml" Id="Reb60e821837e44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DC91837-6553-4D11-BAFA-667D428030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9D8A3DC-F96E-4853-A794-25F2F61325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5CF24E5-C5F3-4812-AA07-F8A01C142F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40005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8FAFC"/>
          </a:solidFill>
          <a:ln xmlns:a="http://schemas.openxmlformats.org/drawingml/2006/main">
            <a:noFill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114DEFD-D81D-47D5-8082-789125B051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990600"/>
            <a:ext cx="838200" cy="762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C2626"/>
          </a:solidFill>
          <a:ln xmlns:a="http://schemas.openxmlformats.org/drawingml/2006/main">
            <a:noFill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67FCCEB-221B-49DC-A3B8-9C923FC6CD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314450"/>
            <a:ext cx="590550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5000"/>
              </a:lnSpc>
              <a:buNone/>
              <a:defRPr sz="435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435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RoboProof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9FD4501-1F52-4D6C-A685-534CB4098B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095500"/>
            <a:ext cx="6191250" cy="781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87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87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Decentralized robot policy reliability audit and red-teaming subnet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A5BDF39-54A3-4705-968E-A633A998F5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105150"/>
            <a:ext cx="2190750" cy="3238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ECFEFF"/>
          </a:solidFill>
          <a:ln xmlns:a="http://schemas.openxmlformats.org/drawingml/2006/main" w="9525">
            <a:solidFill>
              <a:srgbClr val="99F6E4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5AF431D-4AB3-4600-B6F0-B794E45986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171825"/>
            <a:ext cx="18859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0F766E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0F766E"/>
                </a:solidFill>
                <a:latin typeface="Arial"/>
                <a:ea typeface="Arial"/>
                <a:cs typeface="Arial"/>
              </a:rPr>
              <a:t>Bittensor Subnet Proposal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35EEEAC-DC17-44D0-B6B5-AF0C57DBB9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962650"/>
            <a:ext cx="4000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1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1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Jieyu Lian · jieyulian3@gmail.com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E8D105E-2597-4515-BE6C-10793F38B9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933450"/>
            <a:ext cx="3600450" cy="4210050"/>
          </a:xfrm>
          <a:prstGeom xmlns:a="http://schemas.openxmlformats.org/drawingml/2006/main" prst="roundRect">
            <a:avLst>
              <a:gd name="adj" fmla="val 317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BEAFE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256E4DB-E218-44D4-950F-4BA7B95395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86650" y="1314450"/>
            <a:ext cx="2286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050" b="1">
                <a:solidFill>
                  <a:srgbClr val="2563EB"/>
                </a:solidFill>
                <a:latin typeface="Arial"/>
                <a:ea typeface="Arial"/>
                <a:cs typeface="Arial"/>
              </a:defRPr>
            </a:pPr>
            <a:r>
              <a:rPr sz="1050" b="1">
                <a:solidFill>
                  <a:srgbClr val="2563EB"/>
                </a:solidFill>
                <a:latin typeface="Arial"/>
                <a:ea typeface="Arial"/>
                <a:cs typeface="Arial"/>
              </a:rPr>
              <a:t>Commodity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63BFCAF-B517-4C28-BA6D-DBE584EF25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86650" y="1657350"/>
            <a:ext cx="2914650" cy="1047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1703"/>
          </a:bodyPr>
          <a:lstStyle xmlns:a="http://schemas.openxmlformats.org/drawingml/2006/main"/>
          <a:p xmlns:a="http://schemas.openxmlformats.org/drawingml/2006/main">
            <a:pPr algn="l">
              <a:lnSpc>
                <a:spcPct val="98000"/>
              </a:lnSpc>
              <a:buNone/>
              <a:defRPr sz="255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255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Verified Robot Policy Reliability Audits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D88BFFE-7C94-4313-885A-8C5F87A28D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86650" y="313372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563EB"/>
          </a:solidFill>
          <a:ln xmlns:a="http://schemas.openxmlformats.org/drawingml/2006/main">
            <a:noFill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27138FC-81FD-4D88-9557-B927AC700A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3067050"/>
            <a:ext cx="26479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Replayable failure evidence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EAC02FA-CE22-404B-9276-C05CFC6C23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86650" y="362902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F766E"/>
          </a:solidFill>
          <a:ln xmlns:a="http://schemas.openxmlformats.org/drawingml/2006/main">
            <a:noFill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3EA197E-F4C5-4CBB-A701-841ADEADEB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3562350"/>
            <a:ext cx="26479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Feasible simulation stress tests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C28D147-7222-49EA-8EFD-84222D1165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86650" y="412432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C2626"/>
          </a:solidFill>
          <a:ln xmlns:a="http://schemas.openxmlformats.org/drawingml/2006/main">
            <a:noFill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1BF14A9-AA2F-4382-8AA3-BA38A72B3B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4057650"/>
            <a:ext cx="26479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700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Actionable retraining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903987133"/>
      </p:ext>
    </p:extLst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9124BA5-5F11-48F5-B03F-EE82506F33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D"/>
          </a:solidFill>
          <a:ln xmlns:a="http://schemas.openxmlformats.org/drawingml/2006/main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8EEA225-301F-4D05-9190-793630F91E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72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0F766E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0F766E"/>
                </a:solidFill>
                <a:latin typeface="Arial"/>
                <a:ea typeface="Arial"/>
                <a:cs typeface="Arial"/>
              </a:rPr>
              <a:t>MVP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6AA8EDB-2565-4343-B725-F20AEDA302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62000"/>
            <a:ext cx="81915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8000"/>
              </a:lnSpc>
              <a:buNone/>
              <a:defRPr sz="2925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2925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Start narrow: tabletop manipulation audits with public policies.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26BD3E2-43BB-4604-99E8-294FA8217D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95450"/>
            <a:ext cx="81915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buNone/>
              <a:defRPr sz="14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4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Phase 1 proves scoring without asking customers to expose proprietary robot policy weights.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8735900-0F91-42B7-B280-BA04310097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43650"/>
            <a:ext cx="1714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050" b="1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1">
                <a:solidFill>
                  <a:srgbClr val="475569"/>
                </a:solidFill>
                <a:latin typeface="Arial"/>
                <a:ea typeface="Arial"/>
                <a:cs typeface="Arial"/>
              </a:rPr>
              <a:t>RoboProof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ACCA66C-4A81-4B35-9E10-D65A2A6EB6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25200" y="634365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1050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10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4CDB7AA-51AC-42AD-AB74-77C3D72B9B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191250"/>
            <a:ext cx="109728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DEE9"/>
          </a:solidFill>
          <a:ln xmlns:a="http://schemas.openxmlformats.org/drawingml/2006/main">
            <a:noFill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8A64ECC-49ED-4A17-BE26-F5D7DB56A2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781300"/>
            <a:ext cx="2381250" cy="180975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4FD46AE-F773-49AE-90DE-C309CF00E9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028950"/>
            <a:ext cx="419100" cy="4191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F766E"/>
          </a:solidFill>
          <a:ln xmlns:a="http://schemas.openxmlformats.org/drawingml/2006/main">
            <a:noFill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11ECD0C-256F-44E9-8AA1-907672FF11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124200"/>
            <a:ext cx="4191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2593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500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1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B4E6A55-070D-4C62-86F2-BB6DDC7398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638550"/>
            <a:ext cx="18478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50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Public-policy audits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4E82B49-5DC5-43FE-950E-0E406F7A0C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095750"/>
            <a:ext cx="18478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1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1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Isaac Lab / MuJoCo manipulation tasks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CD31C06-5B1D-4769-8A32-52280B0FFD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0450" y="2781300"/>
            <a:ext cx="2381250" cy="180975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F1A440C-3C0C-436E-BBD9-5E64436CD0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3028950"/>
            <a:ext cx="419100" cy="4191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563EB"/>
          </a:solidFill>
          <a:ln xmlns:a="http://schemas.openxmlformats.org/drawingml/2006/main">
            <a:noFill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E9623A2-F322-48E5-B384-29518F624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3124200"/>
            <a:ext cx="4191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2593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500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D319CE4-C932-4CDB-9CFB-A60BD622F8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3638550"/>
            <a:ext cx="18478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4887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50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Private endpoint pilot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665C1F6-68C1-4901-ABB2-674B69EBBB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4095750"/>
            <a:ext cx="18478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1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1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Customer keeps weights private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195B564-53B7-4460-82DA-D87B9AE5BB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781300"/>
            <a:ext cx="2381250" cy="180975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49C7DCD-679B-414C-B0E5-4C0A24CC4D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028950"/>
            <a:ext cx="419100" cy="4191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7C3AED"/>
          </a:solidFill>
          <a:ln xmlns:a="http://schemas.openxmlformats.org/drawingml/2006/main">
            <a:noFill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2D75F24-2072-4262-9C96-FCD6076340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124200"/>
            <a:ext cx="4191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2593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500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3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9DA5211-D2C4-4074-B4DC-A80193E0F6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3638550"/>
            <a:ext cx="18478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50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Navigation audits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58A9EFB-7B18-4523-9A0B-E4B6ADA040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2250" y="4095750"/>
            <a:ext cx="18478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1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1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Obstacle and localization failure modes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03BE28F-7B9D-4E23-97C9-0855B17D3E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2781300"/>
            <a:ext cx="2381250" cy="180975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D58ACFD-A932-4329-8886-FFCFEEACA3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3028950"/>
            <a:ext cx="419100" cy="4191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C2626"/>
          </a:solidFill>
          <a:ln xmlns:a="http://schemas.openxmlformats.org/drawingml/2006/main">
            <a:noFill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2BBBE90-91E1-4AA8-9769-F49C5BB3B9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3124200"/>
            <a:ext cx="4191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2593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500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D57EA19-DD0D-4D69-A0F4-2A5B4C78EC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3638550"/>
            <a:ext cx="18478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50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Long-horizon audits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B3E9A37-6272-4794-8A4D-B9652A1304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095750"/>
            <a:ext cx="18478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2000"/>
              </a:lnSpc>
              <a:buNone/>
              <a:defRPr sz="11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1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Recovery and compounding errors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9AB18EA-5622-405E-B151-799911F7C7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5219700"/>
            <a:ext cx="102870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86173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180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Demo already shows: miner scenario suites, validator replay, AuditScore leaderboard, and JSON audit export.</a:t>
            </a:r>
          </a:p>
        </p:txBody>
      </p:sp>
    </p:spTree>
    <p:extLst>
      <p:ext uri="{BB962C8B-B14F-4D97-AF65-F5344CB8AC3E}">
        <p14:creationId xmlns:p14="http://schemas.microsoft.com/office/powerpoint/2010/main" val="1653103800"/>
      </p:ext>
    </p:extLst>
  </p:cSld>
</p:sld>
</file>

<file path=ppt/slides/slide1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842DC24-B7B3-45F6-B378-718E492E8F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72A"/>
          </a:solidFill>
          <a:ln xmlns:a="http://schemas.openxmlformats.org/drawingml/2006/main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241B48A-6F67-4772-9B9D-FBD1BE4DA6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666750"/>
            <a:ext cx="4000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0021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3600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360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RoboProof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3CB83A9-52E0-4DF4-B6FB-E29911B7FC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1371600"/>
            <a:ext cx="72390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2250" b="0">
                <a:solidFill>
                  <a:srgbClr val="CBD5E1"/>
                </a:solidFill>
                <a:latin typeface="Arial"/>
                <a:ea typeface="Arial"/>
                <a:cs typeface="Arial"/>
              </a:defRPr>
            </a:pPr>
            <a:r>
              <a:rPr sz="2250" b="0">
                <a:solidFill>
                  <a:srgbClr val="CBD5E1"/>
                </a:solidFill>
                <a:latin typeface="Arial"/>
                <a:ea typeface="Arial"/>
                <a:cs typeface="Arial"/>
              </a:rPr>
              <a:t>The reliability audit layer for robot policies before hardware deployment.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87FA35D-A5B9-4BAC-BE57-044624A52B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857500"/>
            <a:ext cx="209550" cy="2095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F766E"/>
          </a:solidFill>
          <a:ln xmlns:a="http://schemas.openxmlformats.org/drawingml/2006/main">
            <a:noFill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A3B6EF7-B16B-45A9-944B-D668DF6DD6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2819400"/>
            <a:ext cx="2286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820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650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Build testnet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52D57DE-0EE0-4462-B120-D9B38DF346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2838450"/>
            <a:ext cx="6572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0">
                <a:solidFill>
                  <a:srgbClr val="CBD5E1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CBD5E1"/>
                </a:solidFill>
                <a:latin typeface="Arial"/>
                <a:ea typeface="Arial"/>
                <a:cs typeface="Arial"/>
              </a:rPr>
              <a:t>Public manipulation task suite + reference policy bank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7DDDF13-E9AF-4AE9-A642-1AD294BB39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752850"/>
            <a:ext cx="209550" cy="2095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563EB"/>
          </a:solidFill>
          <a:ln xmlns:a="http://schemas.openxmlformats.org/drawingml/2006/main">
            <a:noFill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ED90C42-7CDC-43DA-B2F3-AFCA02397B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3714750"/>
            <a:ext cx="2286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820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650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Recruit miners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EF25826-9C5A-4697-9954-EEC23566C1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3733800"/>
            <a:ext cx="6572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0">
                <a:solidFill>
                  <a:srgbClr val="CBD5E1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CBD5E1"/>
                </a:solidFill>
                <a:latin typeface="Arial"/>
                <a:ea typeface="Arial"/>
                <a:cs typeface="Arial"/>
              </a:rPr>
              <a:t>Computer vision, robotics, fuzzing, and RL specialists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6BABF2B-7166-4AB7-8349-182DBB135B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648200"/>
            <a:ext cx="209550" cy="2095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C2626"/>
          </a:solidFill>
          <a:ln xmlns:a="http://schemas.openxmlformats.org/drawingml/2006/main">
            <a:noFill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1CB748D-2C6B-49F7-8E25-45DE8B6171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4610100"/>
            <a:ext cx="2286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8204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650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Run pilots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278BED6-7D92-45AF-B09E-AE62AA3258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4629150"/>
            <a:ext cx="6572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0">
                <a:solidFill>
                  <a:srgbClr val="CBD5E1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CBD5E1"/>
                </a:solidFill>
                <a:latin typeface="Arial"/>
                <a:ea typeface="Arial"/>
                <a:cs typeface="Arial"/>
              </a:rPr>
              <a:t>Robotics teams auditing policies before hardware trials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F38F3C4-6E8B-475C-A12C-01A4D6C3E1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5810250"/>
            <a:ext cx="342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1">
                <a:solidFill>
                  <a:srgbClr val="94A3B8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94A3B8"/>
                </a:solidFill>
                <a:latin typeface="Arial"/>
                <a:ea typeface="Arial"/>
                <a:cs typeface="Arial"/>
              </a:rPr>
              <a:t>Question RoboProof answers: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35669E8-29E6-418A-BE1F-47BC511258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6076950"/>
            <a:ext cx="66675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5316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2550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rPr sz="2550" b="1">
                <a:solidFill>
                  <a:srgbClr val="FFFFFF"/>
                </a:solidFill>
                <a:latin typeface="Arial"/>
                <a:ea typeface="Arial"/>
                <a:cs typeface="Arial"/>
              </a:rPr>
              <a:t>Where will this robot policy break?</a:t>
            </a:r>
          </a:p>
        </p:txBody>
      </p:sp>
    </p:spTree>
    <p:extLst>
      <p:ext uri="{BB962C8B-B14F-4D97-AF65-F5344CB8AC3E}">
        <p14:creationId xmlns:p14="http://schemas.microsoft.com/office/powerpoint/2010/main" val="2003712264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E53BE5F-0DB9-46DB-B051-D28C3292FC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D"/>
          </a:solidFill>
          <a:ln xmlns:a="http://schemas.openxmlformats.org/drawingml/2006/main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E3BD49F-859E-4060-9320-D656B0029A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72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0F766E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0F766E"/>
                </a:solidFill>
                <a:latin typeface="Arial"/>
                <a:ea typeface="Arial"/>
                <a:cs typeface="Arial"/>
              </a:rPr>
              <a:t>PROBLEM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27B1B82-4F11-4411-B381-6AF1632004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62000"/>
            <a:ext cx="81915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8000"/>
              </a:lnSpc>
              <a:buNone/>
              <a:defRPr sz="2925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2925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Robot policies pass demos, then fail in edge cases.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DE450CC-A3DB-47C5-A07F-0E57FF46D5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95450"/>
            <a:ext cx="81915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buNone/>
              <a:defRPr sz="14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4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Internal validation usually tests familiar conditions. Hardware trials expose the expensive surprises.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C610C0C-0DA6-4A42-8C99-6B6132CD14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43650"/>
            <a:ext cx="1714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050" b="1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1">
                <a:solidFill>
                  <a:srgbClr val="475569"/>
                </a:solidFill>
                <a:latin typeface="Arial"/>
                <a:ea typeface="Arial"/>
                <a:cs typeface="Arial"/>
              </a:rPr>
              <a:t>RoboProof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53FD822-1DD3-47C1-A11E-D0E0D667B2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25200" y="634365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1050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02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7193D7A-48F3-4EC9-AA7D-3C0B88113C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191250"/>
            <a:ext cx="109728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DEE9"/>
          </a:solidFill>
          <a:ln xmlns:a="http://schemas.openxmlformats.org/drawingml/2006/main">
            <a:noFill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51EA583-5414-44EB-9DD0-4A2DD09AE5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686050"/>
            <a:ext cx="2952750" cy="17145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4AF75A3-825D-498C-A942-7B70A96E4E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686050"/>
            <a:ext cx="2952750" cy="762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6A34A"/>
          </a:solidFill>
          <a:ln xmlns:a="http://schemas.openxmlformats.org/drawingml/2006/main">
            <a:noFill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7BD7174-7289-4E9A-822A-36559BE1EB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952750"/>
            <a:ext cx="25336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65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Clean demo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4B886CE-A06D-495D-A2EE-3056372900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352800"/>
            <a:ext cx="253365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200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200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The policy succeeds in standard simulator setups and curated task definitions.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D83FC9F-4841-4189-914E-A25BBAB3D0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10000" y="3543300"/>
            <a:ext cx="4953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4A3B8"/>
          </a:solidFill>
          <a:ln xmlns:a="http://schemas.openxmlformats.org/drawingml/2006/main">
            <a:noFill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3A8C94F-2164-4B53-9871-BE34956592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05300" y="3467100"/>
            <a:ext cx="171450" cy="1905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94A3B8"/>
          </a:solidFill>
          <a:ln xmlns:a="http://schemas.openxmlformats.org/drawingml/2006/main">
            <a:noFill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DD34855-A7A7-47EA-BB9E-BB8871C12B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2686050"/>
            <a:ext cx="2952750" cy="17145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7A628DB-08A0-40BA-93E7-1634223378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2686050"/>
            <a:ext cx="2952750" cy="762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C2626"/>
          </a:solidFill>
          <a:ln xmlns:a="http://schemas.openxmlformats.org/drawingml/2006/main">
            <a:noFill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E7DB74C-CCB5-4C90-A11C-8968614565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2952750"/>
            <a:ext cx="25336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65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Open-set failure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097CB51-3283-4537-8B29-8FDC24F09F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3352800"/>
            <a:ext cx="253365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200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200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Small shifts in pose, friction, lighting, recovery state, or contact dynamics trigger brittle behavior.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F7EA54C-5958-4F9F-BC81-76EB1FEEAE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53350" y="3543300"/>
            <a:ext cx="4953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4A3B8"/>
          </a:solidFill>
          <a:ln xmlns:a="http://schemas.openxmlformats.org/drawingml/2006/main">
            <a:noFill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71E7740-4B96-4156-AE7F-B5BA1B1D1C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467100"/>
            <a:ext cx="171450" cy="1905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94A3B8"/>
          </a:solidFill>
          <a:ln xmlns:a="http://schemas.openxmlformats.org/drawingml/2006/main">
            <a:noFill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6A0172F-1E6D-464B-9FDD-7C3A4E3C9E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2686050"/>
            <a:ext cx="2952750" cy="17145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C803C52-B3D6-4827-AD06-8F043A5428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10600" y="2686050"/>
            <a:ext cx="2952750" cy="762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B45309"/>
          </a:solidFill>
          <a:ln xmlns:a="http://schemas.openxmlformats.org/drawingml/2006/main">
            <a:noFill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06AE4E0-112C-45C8-944D-6AB632E2F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952750"/>
            <a:ext cx="25336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65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Hardware cost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D21083C-C525-43CF-A2AE-821C735A1E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352800"/>
            <a:ext cx="253365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200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200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The team discovers the issue late, after paying for robot time, engineer time, and integration cycles.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91FBD3F-942C-4707-8E10-8EBEFE88A3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933950"/>
            <a:ext cx="3429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500" b="1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500" b="1">
                <a:solidFill>
                  <a:srgbClr val="475569"/>
                </a:solidFill>
                <a:latin typeface="Arial"/>
                <a:ea typeface="Arial"/>
                <a:cs typeface="Arial"/>
              </a:rPr>
              <a:t>The pre-hardware question: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861246C-1D01-45EB-9533-7B9E3AC3C8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5257800"/>
            <a:ext cx="93345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2325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2325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Where will this policy break, and can that failure be reproduced?</a:t>
            </a:r>
          </a:p>
        </p:txBody>
      </p:sp>
    </p:spTree>
    <p:extLst>
      <p:ext uri="{BB962C8B-B14F-4D97-AF65-F5344CB8AC3E}">
        <p14:creationId xmlns:p14="http://schemas.microsoft.com/office/powerpoint/2010/main" val="927612871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F191A4D-062E-44D5-B1E3-8AAD33E063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D"/>
          </a:solidFill>
          <a:ln xmlns:a="http://schemas.openxmlformats.org/drawingml/2006/main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D36D9CC-51DC-48E1-B0E6-DCF78D1E2A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72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0F766E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0F766E"/>
                </a:solidFill>
                <a:latin typeface="Arial"/>
                <a:ea typeface="Arial"/>
                <a:cs typeface="Arial"/>
              </a:rPr>
              <a:t>WHY BITTENSOR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E7DC592-29E3-4CF4-828D-0D13626B82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62000"/>
            <a:ext cx="81915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8000"/>
              </a:lnSpc>
              <a:buNone/>
              <a:defRPr sz="2925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2925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Robot failure modes are an open set, not a closed benchmark.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3FA108C-9F3C-40FB-8F4C-61438B9C7F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95450"/>
            <a:ext cx="81915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buNone/>
              <a:defRPr sz="14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4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A single centralized team cannot continuously discover every grasp failure, recovery loop, contact instability, perception brittle case, or sim-to-real edge case.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AB84362-FCF6-4323-BDB2-7402D99FF6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43650"/>
            <a:ext cx="1714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050" b="1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1">
                <a:solidFill>
                  <a:srgbClr val="475569"/>
                </a:solidFill>
                <a:latin typeface="Arial"/>
                <a:ea typeface="Arial"/>
                <a:cs typeface="Arial"/>
              </a:rPr>
              <a:t>RoboProof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2A539E9-BC95-433B-97EE-466705493F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25200" y="634365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1050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03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3720279-BECB-4DE8-B10B-CC778D1032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191250"/>
            <a:ext cx="109728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DEE9"/>
          </a:solidFill>
          <a:ln xmlns:a="http://schemas.openxmlformats.org/drawingml/2006/main">
            <a:noFill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AF0A818-A2EF-4137-97BA-1D9C0FECF2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781300"/>
            <a:ext cx="4667250" cy="2171700"/>
          </a:xfrm>
          <a:prstGeom xmlns:a="http://schemas.openxmlformats.org/drawingml/2006/main" prst="roundRect">
            <a:avLst>
              <a:gd name="adj" fmla="val 526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50B40A3-1D1B-4F11-891A-B2B29188B6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105150"/>
            <a:ext cx="3429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80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Centralized red-team tool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45987F9-AE7B-4487-9FAF-C617570F93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70522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475569"/>
          </a:solidFill>
          <a:ln xmlns:a="http://schemas.openxmlformats.org/drawingml/2006/main">
            <a:noFill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7BB3FE1-5807-47AF-8961-4A4757BE79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3638550"/>
            <a:ext cx="35052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Fixed test suite improves slowly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84EFF3E-CFBB-40AB-A780-59C7120266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16242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475569"/>
          </a:solidFill>
          <a:ln xmlns:a="http://schemas.openxmlformats.org/drawingml/2006/main">
            <a:noFill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58C8BD6-AD51-4C0E-9AB2-6835A168E3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095750"/>
            <a:ext cx="35052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Coverage limited by one team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240932B-05C5-4EA9-B9DB-E1C2E3071E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61962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475569"/>
          </a:solidFill>
          <a:ln xmlns:a="http://schemas.openxmlformats.org/drawingml/2006/main">
            <a:noFill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52069BB-173C-460A-821B-57A3B1851A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552950"/>
            <a:ext cx="35052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Reports are hard to reuse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564FCD1-15DA-4680-9938-BAC23A4D65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2781300"/>
            <a:ext cx="4667250" cy="2171700"/>
          </a:xfrm>
          <a:prstGeom xmlns:a="http://schemas.openxmlformats.org/drawingml/2006/main" prst="roundRect">
            <a:avLst>
              <a:gd name="adj" fmla="val 526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CFBF1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AA630CB-69E7-4677-9BBB-DF6C7F779E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29450" y="3105150"/>
            <a:ext cx="3429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800" b="1">
                <a:solidFill>
                  <a:srgbClr val="0F766E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0F766E"/>
                </a:solidFill>
                <a:latin typeface="Arial"/>
                <a:ea typeface="Arial"/>
                <a:cs typeface="Arial"/>
              </a:rPr>
              <a:t>RoboProof subnet market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33092D5-8761-4C98-A500-C3B0E6684D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67550" y="370522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F766E"/>
          </a:solidFill>
          <a:ln xmlns:a="http://schemas.openxmlformats.org/drawingml/2006/main">
            <a:noFill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731F0CE-85EC-4026-B861-E2A77C4A45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3638550"/>
            <a:ext cx="35052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Many miners search different failure families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BAD70D8-404D-4498-808F-86CCEAE336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67550" y="416242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F766E"/>
          </a:solidFill>
          <a:ln xmlns:a="http://schemas.openxmlformats.org/drawingml/2006/main">
            <a:noFill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4C9DAD4-53A2-4C95-A76E-C682551913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4095750"/>
            <a:ext cx="35052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Validators enforce reproducibility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3BCA402-E4DC-468B-ADC4-AC8A6C4B5E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67550" y="461962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F766E"/>
          </a:solidFill>
          <a:ln xmlns:a="http://schemas.openxmlformats.org/drawingml/2006/main">
            <a:noFill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CFBA69C-4B73-4A29-9B52-3973119F9A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4552950"/>
            <a:ext cx="35052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Emissions flow to useful failure discovery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EC47A96-4338-4F3D-B97C-EBF6E6DC07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3857625"/>
            <a:ext cx="78105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>
            <a:noFill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5FF6155-CDAF-4CBA-A3DB-8384D6040D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00800" y="3781425"/>
            <a:ext cx="171450" cy="1905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>
            <a:noFill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9314A1E-733D-4A4A-9432-1999BD66E5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57300" y="5410200"/>
            <a:ext cx="96774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210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210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Bittensor turns open-ended failure search into a standing market.</a:t>
            </a:r>
          </a:p>
        </p:txBody>
      </p:sp>
    </p:spTree>
    <p:extLst>
      <p:ext uri="{BB962C8B-B14F-4D97-AF65-F5344CB8AC3E}">
        <p14:creationId xmlns:p14="http://schemas.microsoft.com/office/powerpoint/2010/main" val="1150269835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ED7DA94-B9D4-4B5F-8B92-BF32487648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D"/>
          </a:solidFill>
          <a:ln xmlns:a="http://schemas.openxmlformats.org/drawingml/2006/main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C319191-2E6E-4C6F-BBA3-80C62EE307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72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0F766E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0F766E"/>
                </a:solidFill>
                <a:latin typeface="Arial"/>
                <a:ea typeface="Arial"/>
                <a:cs typeface="Arial"/>
              </a:rPr>
              <a:t>COMMODITY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739FAAC-C2B9-4E5E-B2C9-7ABE848578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62000"/>
            <a:ext cx="81915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8000"/>
              </a:lnSpc>
              <a:buNone/>
              <a:defRPr sz="2925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2925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RoboProof does not produce robot policies. It produces verified reliability audits.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F350796-04EB-4B94-AACF-BF952BA6BB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95450"/>
            <a:ext cx="81915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buNone/>
              <a:defRPr sz="14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4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The miner artifact is executable and comparable: scenario configs, failure hypotheses, rollout evidence, and recommendations.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B7F6F7B-2805-4314-900D-D08938562B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43650"/>
            <a:ext cx="1714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050" b="1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1">
                <a:solidFill>
                  <a:srgbClr val="475569"/>
                </a:solidFill>
                <a:latin typeface="Arial"/>
                <a:ea typeface="Arial"/>
                <a:cs typeface="Arial"/>
              </a:rPr>
              <a:t>RoboProof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4E78544-BE97-4A19-A589-E28318053A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25200" y="634365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1050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04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437FB58-693E-4E24-98A8-E0716E49B5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191250"/>
            <a:ext cx="109728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DEE9"/>
          </a:solidFill>
          <a:ln xmlns:a="http://schemas.openxmlformats.org/drawingml/2006/main">
            <a:noFill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E8A886A-DAE8-465D-9D4F-E2458233C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47950"/>
            <a:ext cx="4914900" cy="800100"/>
          </a:xfrm>
          <a:prstGeom xmlns:a="http://schemas.openxmlformats.org/drawingml/2006/main" prst="roundRect">
            <a:avLst>
              <a:gd name="adj" fmla="val 1428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54D7D49-DF9F-48C4-964D-EF7CF08A41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2800350"/>
            <a:ext cx="1714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1">
                <a:solidFill>
                  <a:srgbClr val="2563EB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2563EB"/>
                </a:solidFill>
                <a:latin typeface="Arial"/>
                <a:ea typeface="Arial"/>
                <a:cs typeface="Arial"/>
              </a:rPr>
              <a:t>Failure predicate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4F06560-C7F7-4E5A-947F-EAA80BD00C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076575"/>
            <a:ext cx="43053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1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1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task failure, collision, action loop, recovery failure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E012C71-8FBE-4AAD-BC43-5DFFB35B67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00800" y="2647950"/>
            <a:ext cx="4914900" cy="800100"/>
          </a:xfrm>
          <a:prstGeom xmlns:a="http://schemas.openxmlformats.org/drawingml/2006/main" prst="roundRect">
            <a:avLst>
              <a:gd name="adj" fmla="val 1428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8938278-CC94-4AB3-ADFD-3C77FA35C7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2800350"/>
            <a:ext cx="1714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1">
                <a:solidFill>
                  <a:srgbClr val="0F766E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766E"/>
                </a:solidFill>
                <a:latin typeface="Arial"/>
                <a:ea typeface="Arial"/>
                <a:cs typeface="Arial"/>
              </a:rPr>
              <a:t>Feasibility proof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862477E-6A3C-41A4-895F-A4837F56E6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3076575"/>
            <a:ext cx="43053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1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1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within simulator bounds and physically possible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4956AB8-D887-4DCA-8E9F-D5914BD206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752850"/>
            <a:ext cx="4914900" cy="800100"/>
          </a:xfrm>
          <a:prstGeom xmlns:a="http://schemas.openxmlformats.org/drawingml/2006/main" prst="roundRect">
            <a:avLst>
              <a:gd name="adj" fmla="val 1428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F9D2002-3A3C-48AF-83AF-4A04C40AAC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905250"/>
            <a:ext cx="1714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1">
                <a:solidFill>
                  <a:srgbClr val="DC2626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DC2626"/>
                </a:solidFill>
                <a:latin typeface="Arial"/>
                <a:ea typeface="Arial"/>
                <a:cs typeface="Arial"/>
              </a:rPr>
              <a:t>Replay evidence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EF92B65-D57D-4A64-9815-756A3EF806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181475"/>
            <a:ext cx="43053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1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1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seeds, configs, trajectories, outcome summaries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95BB297-FC18-4E82-AFE9-0643C170E7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00800" y="3752850"/>
            <a:ext cx="4914900" cy="800100"/>
          </a:xfrm>
          <a:prstGeom xmlns:a="http://schemas.openxmlformats.org/drawingml/2006/main" prst="roundRect">
            <a:avLst>
              <a:gd name="adj" fmla="val 1428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C06CC62-0A6F-4619-85D2-365E5DBE71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3905250"/>
            <a:ext cx="1714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1">
                <a:solidFill>
                  <a:srgbClr val="2563EB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2563EB"/>
                </a:solidFill>
                <a:latin typeface="Arial"/>
                <a:ea typeface="Arial"/>
                <a:cs typeface="Arial"/>
              </a:rPr>
              <a:t>Reference outcome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0B86D8B-0D24-44E5-86A7-40B219F240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4181475"/>
            <a:ext cx="43053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1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1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weak, medium, and strong policy behavior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D37AD53-BEAA-495A-98F5-A7DBBBAA2B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857750"/>
            <a:ext cx="4914900" cy="800100"/>
          </a:xfrm>
          <a:prstGeom xmlns:a="http://schemas.openxmlformats.org/drawingml/2006/main" prst="roundRect">
            <a:avLst>
              <a:gd name="adj" fmla="val 1428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C270DA2-5946-4945-93BF-8499B8C27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5010150"/>
            <a:ext cx="1714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1">
                <a:solidFill>
                  <a:srgbClr val="0F766E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0F766E"/>
                </a:solidFill>
                <a:latin typeface="Arial"/>
                <a:ea typeface="Arial"/>
                <a:cs typeface="Arial"/>
              </a:rPr>
              <a:t>Minimal trigger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F140C59-4A49-48A1-A928-CD1153AEFA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5286375"/>
            <a:ext cx="43053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1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1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smallest perturbation that still causes failure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4CD61D3-C154-405A-A327-86192893C6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00800" y="4857750"/>
            <a:ext cx="4914900" cy="800100"/>
          </a:xfrm>
          <a:prstGeom xmlns:a="http://schemas.openxmlformats.org/drawingml/2006/main" prst="roundRect">
            <a:avLst>
              <a:gd name="adj" fmla="val 14286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0B62EC0-6B29-4CF2-A3EA-DA5FD584A7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5010150"/>
            <a:ext cx="1714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1">
                <a:solidFill>
                  <a:srgbClr val="DC2626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DC2626"/>
                </a:solidFill>
                <a:latin typeface="Arial"/>
                <a:ea typeface="Arial"/>
                <a:cs typeface="Arial"/>
              </a:rPr>
              <a:t>Next action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61327E2-1381-48EC-A4BC-B23854BF35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5286375"/>
            <a:ext cx="43053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1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1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retraining, recovery logic, or hardware validation</a:t>
            </a:r>
          </a:p>
        </p:txBody>
      </p:sp>
    </p:spTree>
    <p:extLst>
      <p:ext uri="{BB962C8B-B14F-4D97-AF65-F5344CB8AC3E}">
        <p14:creationId xmlns:p14="http://schemas.microsoft.com/office/powerpoint/2010/main" val="675450294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AFC9A9B-3E31-4EAB-9B15-95790D44C8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D"/>
          </a:solidFill>
          <a:ln xmlns:a="http://schemas.openxmlformats.org/drawingml/2006/main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095C5F1-FE0F-4C80-80E2-793A9A1A98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72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0F766E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0F766E"/>
                </a:solidFill>
                <a:latin typeface="Arial"/>
                <a:ea typeface="Arial"/>
                <a:cs typeface="Arial"/>
              </a:rPr>
              <a:t>PROTOCOL LOOP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BEDA64C-CF61-449B-8CEC-90379C0718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62000"/>
            <a:ext cx="81915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8000"/>
              </a:lnSpc>
              <a:buNone/>
              <a:defRPr sz="2925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2925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Miners generate tests. Validators test the tests. Yuma routes rewards.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AA88048-4088-4F1E-967B-AFDCCAFD37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95450"/>
            <a:ext cx="81915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buNone/>
              <a:defRPr sz="14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4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The subnet rewards audit intelligence, not raw simulation volume.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B9CBBC2-114F-490B-8D3D-F5E08B06A9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43650"/>
            <a:ext cx="1714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050" b="1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1">
                <a:solidFill>
                  <a:srgbClr val="475569"/>
                </a:solidFill>
                <a:latin typeface="Arial"/>
                <a:ea typeface="Arial"/>
                <a:cs typeface="Arial"/>
              </a:rPr>
              <a:t>RoboProof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1837732-FAFF-41F4-95CB-6AB1B475A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25200" y="634365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1050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05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B1E9B05-8668-49A0-9AFD-3D683DFA49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191250"/>
            <a:ext cx="109728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DEE9"/>
          </a:solidFill>
          <a:ln xmlns:a="http://schemas.openxmlformats.org/drawingml/2006/main">
            <a:noFill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FB623E1-53CD-4952-9243-75CDFBDEC5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724150"/>
            <a:ext cx="2857500" cy="17145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1300FC0-7AE5-4B86-A664-6927041894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724150"/>
            <a:ext cx="2857500" cy="762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563EB"/>
          </a:solidFill>
          <a:ln xmlns:a="http://schemas.openxmlformats.org/drawingml/2006/main">
            <a:noFill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B5A02D1-C31C-49AE-B575-9DC20C8212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990850"/>
            <a:ext cx="24384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65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Miners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682E9E8-F31B-4DD8-88AB-EFCEE75889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390900"/>
            <a:ext cx="24384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200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200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Submit stress-test suites, adversarial scenarios, failure hypotheses, and audit reports.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D5257E2-1AB6-412E-AF97-81227C10BD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2724150"/>
            <a:ext cx="2857500" cy="17145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5A8ED42-F82E-4A63-AEAD-FC2C93105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67250" y="2724150"/>
            <a:ext cx="2857500" cy="762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F766E"/>
          </a:solidFill>
          <a:ln xmlns:a="http://schemas.openxmlformats.org/drawingml/2006/main">
            <a:noFill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F2FECE8-5193-4A53-AE3C-E4A8EB9DBB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2990850"/>
            <a:ext cx="24384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65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Validators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C55098C-E22A-487C-8974-AAE209B8A4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3390900"/>
            <a:ext cx="24384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200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200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Run static checks, feasibility checks, policy-bank rollouts, and reproducibility retests.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AA74D42-CE01-43BD-AC29-1A0C0F3962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724150"/>
            <a:ext cx="2857500" cy="17145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F3D15B5-13E6-49C7-A1C1-015351F453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91550" y="2724150"/>
            <a:ext cx="2857500" cy="7620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7C3AED"/>
          </a:solidFill>
          <a:ln xmlns:a="http://schemas.openxmlformats.org/drawingml/2006/main">
            <a:noFill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37A8FEB-07AB-4867-A14D-3D5ECBF164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2990850"/>
            <a:ext cx="24384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65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Bittensor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0A76A51-0E14-47A0-BD5F-CDAA4E2C6C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3390900"/>
            <a:ext cx="24384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8000"/>
              </a:lnSpc>
              <a:buNone/>
              <a:defRPr sz="1200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200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Converts AuditScore into miner weights and distributes emissions through Yuma Consensus.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ACB1889-99D0-4AFA-AE18-320DB5964A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543300"/>
            <a:ext cx="5715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4A3B8"/>
          </a:solidFill>
          <a:ln xmlns:a="http://schemas.openxmlformats.org/drawingml/2006/main">
            <a:noFill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428045A-841C-4182-9E23-7936FD13B3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3467100"/>
            <a:ext cx="171450" cy="1905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94A3B8"/>
          </a:solidFill>
          <a:ln xmlns:a="http://schemas.openxmlformats.org/drawingml/2006/main">
            <a:noFill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62FE49B-6CB9-45DB-90F1-63C581AE39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3543300"/>
            <a:ext cx="5715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94A3B8"/>
          </a:solidFill>
          <a:ln xmlns:a="http://schemas.openxmlformats.org/drawingml/2006/main">
            <a:noFill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1752856-56B3-45A1-A1B2-0BB1BB0A8F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467100"/>
            <a:ext cx="171450" cy="1905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94A3B8"/>
          </a:solidFill>
          <a:ln xmlns:a="http://schemas.openxmlformats.org/drawingml/2006/main">
            <a:noFill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DF97910-97E8-446A-A754-50C0B43251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1150" y="4953000"/>
            <a:ext cx="9010650" cy="47625"/>
          </a:xfrm>
          <a:prstGeom xmlns:a="http://schemas.openxmlformats.org/drawingml/2006/main" prst="roundRect">
            <a:avLst>
              <a:gd name="adj" fmla="val 40000"/>
            </a:avLst>
          </a:prstGeom>
          <a:solidFill xmlns:a="http://schemas.openxmlformats.org/drawingml/2006/main">
            <a:srgbClr val="D8DEE9"/>
          </a:solidFill>
          <a:ln xmlns:a="http://schemas.openxmlformats.org/drawingml/2006/main">
            <a:noFill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8B82B52-E4B6-4491-AB1D-442001C371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838700"/>
            <a:ext cx="285750" cy="2857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563EB"/>
          </a:solidFill>
          <a:ln xmlns:a="http://schemas.openxmlformats.org/drawingml/2006/main">
            <a:noFill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E8CB26E-E974-45B5-8D48-6116355A78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5238750"/>
            <a:ext cx="10668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97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97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Scenario suite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684DB3B-BBEB-44B7-8BCB-A4FE57079D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76700" y="4838700"/>
            <a:ext cx="285750" cy="2857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F766E"/>
          </a:solidFill>
          <a:ln xmlns:a="http://schemas.openxmlformats.org/drawingml/2006/main">
            <a:noFill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4D93B7E-40D9-4028-AFA9-44D329F598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5238750"/>
            <a:ext cx="10668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97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97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AuditScore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685F1CB-CE80-4A52-B8E4-501ECE7DB6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29450" y="4838700"/>
            <a:ext cx="285750" cy="2857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7C3AED"/>
          </a:solidFill>
          <a:ln xmlns:a="http://schemas.openxmlformats.org/drawingml/2006/main">
            <a:noFill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CA3D5EA-3429-4715-976F-206EAD1A12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5238750"/>
            <a:ext cx="10668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97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97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set_weights()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3F96011-D6FB-41B1-A156-346F8491CD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82200" y="4838700"/>
            <a:ext cx="285750" cy="2857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16A34A"/>
          </a:solidFill>
          <a:ln xmlns:a="http://schemas.openxmlformats.org/drawingml/2006/main">
            <a:noFill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4184520-CD5E-42A3-B339-8C70AFFC83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0250" y="5238750"/>
            <a:ext cx="10668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lnSpc>
                <a:spcPct val="108000"/>
              </a:lnSpc>
              <a:buNone/>
              <a:defRPr sz="97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97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Miner rewards</a:t>
            </a:r>
          </a:p>
        </p:txBody>
      </p:sp>
    </p:spTree>
    <p:extLst>
      <p:ext uri="{BB962C8B-B14F-4D97-AF65-F5344CB8AC3E}">
        <p14:creationId xmlns:p14="http://schemas.microsoft.com/office/powerpoint/2010/main" val="938781878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233095B-A741-4840-8AD1-556E344B94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D"/>
          </a:solidFill>
          <a:ln xmlns:a="http://schemas.openxmlformats.org/drawingml/2006/main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5FC7AF0-E50D-4277-8F80-8A350132AA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72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0F766E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0F766E"/>
                </a:solidFill>
                <a:latin typeface="Arial"/>
                <a:ea typeface="Arial"/>
                <a:cs typeface="Arial"/>
              </a:rPr>
              <a:t>MINER ARTIFACT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B606B0A-BB94-44FC-8AD8-6C356E9F82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62000"/>
            <a:ext cx="81915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8000"/>
              </a:lnSpc>
              <a:buNone/>
              <a:defRPr sz="2925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2925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A good miner submits a causal test, not a random perturbation dump.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5A0A777-A01A-47EB-B1EE-8B7953B2D8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95450"/>
            <a:ext cx="81915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buNone/>
              <a:defRPr sz="14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4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The strongest submissions explain the failure mechanism and minimize the trigger.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0A68989-D5DE-492C-BEB5-2188AA1C79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43650"/>
            <a:ext cx="1714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050" b="1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1">
                <a:solidFill>
                  <a:srgbClr val="475569"/>
                </a:solidFill>
                <a:latin typeface="Arial"/>
                <a:ea typeface="Arial"/>
                <a:cs typeface="Arial"/>
              </a:rPr>
              <a:t>RoboProof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31F8630-EBA6-49D9-99F7-753646A032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25200" y="634365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1050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06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FA93F0B-97FB-44DD-B245-F71705C59D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191250"/>
            <a:ext cx="109728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DEE9"/>
          </a:solidFill>
          <a:ln xmlns:a="http://schemas.openxmlformats.org/drawingml/2006/main">
            <a:noFill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13B67FE-4B4D-41B4-A3D1-3560F6FD72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552700"/>
            <a:ext cx="4953000" cy="3143250"/>
          </a:xfrm>
          <a:prstGeom xmlns:a="http://schemas.openxmlformats.org/drawingml/2006/main" prst="roundRect">
            <a:avLst>
              <a:gd name="adj" fmla="val 3636"/>
            </a:avLst>
          </a:prstGeom>
          <a:solidFill xmlns:a="http://schemas.openxmlformats.org/drawingml/2006/main">
            <a:srgbClr val="0F172A"/>
          </a:solidFill>
          <a:ln xmlns:a="http://schemas.openxmlformats.org/drawingml/2006/main" w="9525">
            <a:solidFill>
              <a:srgbClr val="0F172A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B6D5E7D-908E-490F-99E0-DB9BB5DC4A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819400"/>
            <a:ext cx="4381500" cy="2571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E5E7EB"/>
                </a:solidFill>
                <a:latin typeface="Menlo"/>
                <a:ea typeface="Menlo"/>
                <a:cs typeface="Menlo"/>
              </a:defRPr>
            </a:pPr>
            <a:r>
              <a:rPr sz="1350" b="0">
                <a:solidFill>
                  <a:srgbClr val="E5E7EB"/>
                </a:solidFill>
                <a:latin typeface="Menlo"/>
                <a:ea typeface="Menlo"/>
                <a:cs typeface="Menlo"/>
              </a:rPr>
              <a:t>{</a:t>
            </a:r>
          </a:p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E5E7EB"/>
                </a:solidFill>
                <a:latin typeface="Menlo"/>
                <a:ea typeface="Menlo"/>
                <a:cs typeface="Menlo"/>
              </a:defRPr>
            </a:pPr>
            <a:r>
              <a:rPr sz="1350" b="0">
                <a:solidFill>
                  <a:srgbClr val="E5E7EB"/>
                </a:solidFill>
                <a:latin typeface="Menlo"/>
                <a:ea typeface="Menlo"/>
                <a:cs typeface="Menlo"/>
              </a:rPr>
              <a:t>  "task": "pick_and_place",</a:t>
            </a:r>
          </a:p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E5E7EB"/>
                </a:solidFill>
                <a:latin typeface="Menlo"/>
                <a:ea typeface="Menlo"/>
                <a:cs typeface="Menlo"/>
              </a:defRPr>
            </a:pPr>
            <a:r>
              <a:rPr sz="1350" b="0">
                <a:solidFill>
                  <a:srgbClr val="E5E7EB"/>
                </a:solidFill>
                <a:latin typeface="Menlo"/>
                <a:ea typeface="Menlo"/>
                <a:cs typeface="Menlo"/>
              </a:rPr>
              <a:t>  "object_pose_shift_cm": 12,</a:t>
            </a:r>
          </a:p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E5E7EB"/>
                </a:solidFill>
                <a:latin typeface="Menlo"/>
                <a:ea typeface="Menlo"/>
                <a:cs typeface="Menlo"/>
              </a:defRPr>
            </a:pPr>
            <a:r>
              <a:rPr sz="1350" b="0">
                <a:solidFill>
                  <a:srgbClr val="E5E7EB"/>
                </a:solidFill>
                <a:latin typeface="Menlo"/>
                <a:ea typeface="Menlo"/>
                <a:cs typeface="Menlo"/>
              </a:rPr>
              <a:t>  "friction": 0.18,</a:t>
            </a:r>
          </a:p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E5E7EB"/>
                </a:solidFill>
                <a:latin typeface="Menlo"/>
                <a:ea typeface="Menlo"/>
                <a:cs typeface="Menlo"/>
              </a:defRPr>
            </a:pPr>
            <a:r>
              <a:rPr sz="1350" b="0">
                <a:solidFill>
                  <a:srgbClr val="E5E7EB"/>
                </a:solidFill>
                <a:latin typeface="Menlo"/>
                <a:ea typeface="Menlo"/>
                <a:cs typeface="Menlo"/>
              </a:rPr>
              <a:t>  "sensor_noise": 0.06,</a:t>
            </a:r>
          </a:p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E5E7EB"/>
                </a:solidFill>
                <a:latin typeface="Menlo"/>
                <a:ea typeface="Menlo"/>
                <a:cs typeface="Menlo"/>
              </a:defRPr>
            </a:pPr>
            <a:r>
              <a:rPr sz="1350" b="0">
                <a:solidFill>
                  <a:srgbClr val="E5E7EB"/>
                </a:solidFill>
                <a:latin typeface="Menlo"/>
                <a:ea typeface="Menlo"/>
                <a:cs typeface="Menlo"/>
              </a:rPr>
              <a:t>  "failure_hypothesis":</a:t>
            </a:r>
          </a:p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E5E7EB"/>
                </a:solidFill>
                <a:latin typeface="Menlo"/>
                <a:ea typeface="Menlo"/>
                <a:cs typeface="Menlo"/>
              </a:defRPr>
            </a:pPr>
            <a:r>
              <a:rPr sz="1350" b="0">
                <a:solidFill>
                  <a:srgbClr val="E5E7EB"/>
                </a:solidFill>
                <a:latin typeface="Menlo"/>
                <a:ea typeface="Menlo"/>
                <a:cs typeface="Menlo"/>
              </a:rPr>
              <a:t>    "missed grasp followed by recovery loop",</a:t>
            </a:r>
          </a:p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E5E7EB"/>
                </a:solidFill>
                <a:latin typeface="Menlo"/>
                <a:ea typeface="Menlo"/>
                <a:cs typeface="Menlo"/>
              </a:defRPr>
            </a:pPr>
            <a:r>
              <a:rPr sz="1350" b="0">
                <a:solidFill>
                  <a:srgbClr val="E5E7EB"/>
                </a:solidFill>
                <a:latin typeface="Menlo"/>
                <a:ea typeface="Menlo"/>
                <a:cs typeface="Menlo"/>
              </a:rPr>
              <a:t>  "safety_predicates":</a:t>
            </a:r>
          </a:p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E5E7EB"/>
                </a:solidFill>
                <a:latin typeface="Menlo"/>
                <a:ea typeface="Menlo"/>
                <a:cs typeface="Menlo"/>
              </a:defRPr>
            </a:pPr>
            <a:r>
              <a:rPr sz="1350" b="0">
                <a:solidFill>
                  <a:srgbClr val="E5E7EB"/>
                </a:solidFill>
                <a:latin typeface="Menlo"/>
                <a:ea typeface="Menlo"/>
                <a:cs typeface="Menlo"/>
              </a:rPr>
              <a:t>    ["unstable_recovery", "action_loop"]</a:t>
            </a:r>
          </a:p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E5E7EB"/>
                </a:solidFill>
                <a:latin typeface="Menlo"/>
                <a:ea typeface="Menlo"/>
                <a:cs typeface="Menlo"/>
              </a:defRPr>
            </a:pPr>
            <a:r>
              <a:rPr sz="1350" b="0">
                <a:solidFill>
                  <a:srgbClr val="E5E7EB"/>
                </a:solidFill>
                <a:latin typeface="Menlo"/>
                <a:ea typeface="Menlo"/>
                <a:cs typeface="Menlo"/>
              </a:rPr>
              <a:t>}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DC9B6CA-7A5E-414F-9C46-2F8E81BE86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00800" y="2647950"/>
            <a:ext cx="40005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89031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95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95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What validators reward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84F3C52-F763-4554-B8F8-C0D529AB07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326707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F766E"/>
          </a:solidFill>
          <a:ln xmlns:a="http://schemas.openxmlformats.org/drawingml/2006/main">
            <a:noFill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9C54BDE-255F-48ED-8064-AC95659E32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3200400"/>
            <a:ext cx="38862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Feasible scenario within validator bounds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2F77FEC-E0D2-4C83-BCEC-A33CAA6854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381952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563EB"/>
          </a:solidFill>
          <a:ln xmlns:a="http://schemas.openxmlformats.org/drawingml/2006/main">
            <a:noFill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665A779-AD96-4AC6-82BE-45B36AAFE7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3752850"/>
            <a:ext cx="38862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Confirmed failure predicate in rollout logs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44C243F-7CBA-4B3D-8747-9E77D634AD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37197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7C3AED"/>
          </a:solidFill>
          <a:ln xmlns:a="http://schemas.openxmlformats.org/drawingml/2006/main">
            <a:noFill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7A05BE0-E561-49CF-AD16-260013F7CE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305300"/>
            <a:ext cx="38862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Reproducible under retests and seeds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A6AADC9-33CD-4365-BBED-512DA6CE51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492442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C2626"/>
          </a:solidFill>
          <a:ln xmlns:a="http://schemas.openxmlformats.org/drawingml/2006/main">
            <a:noFill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4C04FFD-5BF4-4B02-BB17-CEB8D8DD9E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857750"/>
            <a:ext cx="38862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Minimal trigger with a testable hypothesis</a:t>
            </a:r>
          </a:p>
        </p:txBody>
      </p:sp>
    </p:spTree>
    <p:extLst>
      <p:ext uri="{BB962C8B-B14F-4D97-AF65-F5344CB8AC3E}">
        <p14:creationId xmlns:p14="http://schemas.microsoft.com/office/powerpoint/2010/main" val="982274633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DCA9691-1CF6-4595-B88C-2C74520568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D"/>
          </a:solidFill>
          <a:ln xmlns:a="http://schemas.openxmlformats.org/drawingml/2006/main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6AF81E1-BF88-414E-B21D-629E512C75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72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0F766E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0F766E"/>
                </a:solidFill>
                <a:latin typeface="Arial"/>
                <a:ea typeface="Arial"/>
                <a:cs typeface="Arial"/>
              </a:rPr>
              <a:t>AUDITSCORE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93EE4E1-0BF0-4DAE-B9DE-14580239CA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62000"/>
            <a:ext cx="81915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8000"/>
              </a:lnSpc>
              <a:buNone/>
              <a:defRPr sz="2925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2925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The score rewards useful failure discovery while rejecting invalid scenarios.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972B46A-578F-45FC-B9AA-E02CCF7EC6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95450"/>
            <a:ext cx="81915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buNone/>
              <a:defRPr sz="14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4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Hard gates remove impossible tasks and simulator exploits before component scoring.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B1D4853-0218-4530-9D4B-486DB90D6A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43650"/>
            <a:ext cx="1714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050" b="1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1">
                <a:solidFill>
                  <a:srgbClr val="475569"/>
                </a:solidFill>
                <a:latin typeface="Arial"/>
                <a:ea typeface="Arial"/>
                <a:cs typeface="Arial"/>
              </a:rPr>
              <a:t>RoboProof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E9CB935-676A-40B5-8824-904E455135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25200" y="634365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1050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07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32A108B-139E-48AE-98D7-BE6B6672D0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191250"/>
            <a:ext cx="109728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DEE9"/>
          </a:solidFill>
          <a:ln xmlns:a="http://schemas.openxmlformats.org/drawingml/2006/main">
            <a:noFill/>
          </a:ln>
        </p:spPr>
      </p:sp>
      <p:pic>
        <p:nvPicPr>
          <p:cNvPr id="8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382da00a6304d72"/>
          <a:stretch xmlns:a="http://schemas.openxmlformats.org/drawingml/2006/main"/>
        </p:blipFill>
        <p:spPr>
          <a:xfrm xmlns:a="http://schemas.openxmlformats.org/drawingml/2006/main">
            <a:off x="881313" y="2476500"/>
            <a:ext cx="6714624" cy="3448050"/>
          </a:xfrm>
          <a:prstGeom xmlns:a="http://schemas.openxmlformats.org/drawingml/2006/main" prst="rect">
            <a:avLst/>
          </a:prstGeom>
        </p:spPr>
      </p:pic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A0EB43F-235D-49C6-BC9E-2C544C106B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2724150"/>
            <a:ext cx="3028950" cy="2686050"/>
          </a:xfrm>
          <a:prstGeom xmlns:a="http://schemas.openxmlformats.org/drawingml/2006/main" prst="roundRect">
            <a:avLst>
              <a:gd name="adj" fmla="val 425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8829026-457F-41D0-BD44-79ED346556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3009900"/>
            <a:ext cx="2095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119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65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65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Objective predicates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5F18DA8-BF99-4ECA-B7C9-C21C2E6CB8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360997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563EB"/>
          </a:solidFill>
          <a:ln xmlns:a="http://schemas.openxmlformats.org/drawingml/2006/main">
            <a:noFill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C3B0AB3-D139-48AB-ABB5-6C2EA676C3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3543300"/>
            <a:ext cx="21717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Task failure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C7A1A31-3EF9-4BB3-960D-60FDBAD5A1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404812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DC2626"/>
          </a:solidFill>
          <a:ln xmlns:a="http://schemas.openxmlformats.org/drawingml/2006/main">
            <a:noFill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F3511D2-C022-4FE2-A0CB-A38BDBED14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3981450"/>
            <a:ext cx="21717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Collision or force violation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60DF76D-49FA-4767-B558-86837CB5C8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448627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7C3AED"/>
          </a:solidFill>
          <a:ln xmlns:a="http://schemas.openxmlformats.org/drawingml/2006/main">
            <a:noFill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A837E06-5B8B-4329-ACFC-7959521511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4419600"/>
            <a:ext cx="21717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Action loop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7A726E0-3531-4995-877D-C4392CBEAC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492442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F766E"/>
          </a:solidFill>
          <a:ln xmlns:a="http://schemas.openxmlformats.org/drawingml/2006/main">
            <a:noFill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6B26767-695D-4755-B936-E5F7696A44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4857750"/>
            <a:ext cx="21717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Recovery failure</a:t>
            </a:r>
          </a:p>
        </p:txBody>
      </p:sp>
    </p:spTree>
    <p:extLst>
      <p:ext uri="{BB962C8B-B14F-4D97-AF65-F5344CB8AC3E}">
        <p14:creationId xmlns:p14="http://schemas.microsoft.com/office/powerpoint/2010/main" val="1803727821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71DAC81-EFCC-41C3-91BE-8D3A9015D2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D"/>
          </a:solidFill>
          <a:ln xmlns:a="http://schemas.openxmlformats.org/drawingml/2006/main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3CC8890-4ED4-4101-BC25-CCBE4327B4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72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0F766E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0F766E"/>
                </a:solidFill>
                <a:latin typeface="Arial"/>
                <a:ea typeface="Arial"/>
                <a:cs typeface="Arial"/>
              </a:rPr>
              <a:t>ANTI-GAMING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1428B45-EB17-455D-9EE6-6A2E36884B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62000"/>
            <a:ext cx="81915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8000"/>
              </a:lnSpc>
              <a:buNone/>
              <a:defRPr sz="2925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2925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The invalid case is not 'strong policy failed.' The invalid case is 'the task was impossible.'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F8948D3-278E-46D6-B8D7-5F14DD4FAB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95450"/>
            <a:ext cx="81915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buNone/>
              <a:defRPr sz="14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4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RoboProof separates hard edge cases from meaningless failure farming.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EAA5434-3BE1-494F-B2A5-7694D4C28A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43650"/>
            <a:ext cx="1714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050" b="1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1">
                <a:solidFill>
                  <a:srgbClr val="475569"/>
                </a:solidFill>
                <a:latin typeface="Arial"/>
                <a:ea typeface="Arial"/>
                <a:cs typeface="Arial"/>
              </a:rPr>
              <a:t>RoboProof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B10B64A-3675-4CE1-9227-D945782BD0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25200" y="634365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1050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08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F762154-FA05-406A-B4C8-6C758FA01C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191250"/>
            <a:ext cx="109728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DEE9"/>
          </a:solidFill>
          <a:ln xmlns:a="http://schemas.openxmlformats.org/drawingml/2006/main">
            <a:noFill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ECA1E17-305B-46A3-9441-2C3DC075F2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571750"/>
            <a:ext cx="10287000" cy="457200"/>
          </a:xfrm>
          <a:prstGeom xmlns:a="http://schemas.openxmlformats.org/drawingml/2006/main" prst="roundRect">
            <a:avLst>
              <a:gd name="adj" fmla="val 20833"/>
            </a:avLst>
          </a:prstGeom>
          <a:solidFill xmlns:a="http://schemas.openxmlformats.org/drawingml/2006/main">
            <a:srgbClr val="F8FAFC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FBFFA13-0335-4845-9A18-4CB9204891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2695575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4307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1">
                <a:solidFill>
                  <a:srgbClr val="DC2626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DC2626"/>
                </a:solidFill>
                <a:latin typeface="Arial"/>
                <a:ea typeface="Arial"/>
                <a:cs typeface="Arial"/>
              </a:rPr>
              <a:t>Impossible task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871C4A3-7743-442C-80B5-1A58BC9EE3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2695575"/>
            <a:ext cx="5143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4307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Feasibility check + hard gate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D1E2F23-3AB6-41AB-9760-B1A36104F9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81350"/>
            <a:ext cx="10287000" cy="457200"/>
          </a:xfrm>
          <a:prstGeom xmlns:a="http://schemas.openxmlformats.org/drawingml/2006/main" prst="roundRect">
            <a:avLst>
              <a:gd name="adj" fmla="val 208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1159594-56EE-4B30-9160-382BAE178F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305175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4307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1">
                <a:solidFill>
                  <a:srgbClr val="DC2626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DC2626"/>
                </a:solidFill>
                <a:latin typeface="Arial"/>
                <a:ea typeface="Arial"/>
                <a:cs typeface="Arial"/>
              </a:rPr>
              <a:t>Random parameter spam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D457138-FF59-4E49-B582-FABD154FB7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3305175"/>
            <a:ext cx="5143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4307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Minimality + hypothesis quality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215AB84-514E-4A72-AC12-616F7E9591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790950"/>
            <a:ext cx="10287000" cy="457200"/>
          </a:xfrm>
          <a:prstGeom xmlns:a="http://schemas.openxmlformats.org/drawingml/2006/main" prst="roundRect">
            <a:avLst>
              <a:gd name="adj" fmla="val 20833"/>
            </a:avLst>
          </a:prstGeom>
          <a:solidFill xmlns:a="http://schemas.openxmlformats.org/drawingml/2006/main">
            <a:srgbClr val="F8FAFC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DE843D2-56F5-4331-A5AB-B0B8BA9568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914775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4307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1">
                <a:solidFill>
                  <a:srgbClr val="DC2626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DC2626"/>
                </a:solidFill>
                <a:latin typeface="Arial"/>
                <a:ea typeface="Arial"/>
                <a:cs typeface="Arial"/>
              </a:rPr>
              <a:t>Simulator exploit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F6F5654-02FD-471D-A410-1F59C2398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3914775"/>
            <a:ext cx="5143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4307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Sanity checks + allowed API boundary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AFE38AD-96B7-4A39-B41E-2F46B0265B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400550"/>
            <a:ext cx="10287000" cy="457200"/>
          </a:xfrm>
          <a:prstGeom xmlns:a="http://schemas.openxmlformats.org/drawingml/2006/main" prst="roundRect">
            <a:avLst>
              <a:gd name="adj" fmla="val 208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628B198-8277-4845-A358-4B53667B8E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524375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4307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1">
                <a:solidFill>
                  <a:srgbClr val="DC2626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DC2626"/>
                </a:solidFill>
                <a:latin typeface="Arial"/>
                <a:ea typeface="Arial"/>
                <a:cs typeface="Arial"/>
              </a:rPr>
              <a:t>One-off failure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7A393FD-A082-4DE5-AE2C-B4C5D69548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4524375"/>
            <a:ext cx="5143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4307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Seeded reproducibility retests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33428D8-8532-4A20-A726-66A91A4D7D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010150"/>
            <a:ext cx="10287000" cy="457200"/>
          </a:xfrm>
          <a:prstGeom xmlns:a="http://schemas.openxmlformats.org/drawingml/2006/main" prst="roundRect">
            <a:avLst>
              <a:gd name="adj" fmla="val 20833"/>
            </a:avLst>
          </a:prstGeom>
          <a:solidFill xmlns:a="http://schemas.openxmlformats.org/drawingml/2006/main">
            <a:srgbClr val="F8FAFC"/>
          </a:solidFill>
          <a:ln xmlns:a="http://schemas.openxmlformats.org/drawingml/2006/main" w="9525">
            <a:solidFill>
              <a:srgbClr val="E5E7EB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4274496-7E4C-4A7F-9385-D53664C8EB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5133975"/>
            <a:ext cx="3429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4307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1">
                <a:solidFill>
                  <a:srgbClr val="DC2626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DC2626"/>
                </a:solidFill>
                <a:latin typeface="Arial"/>
                <a:ea typeface="Arial"/>
                <a:cs typeface="Arial"/>
              </a:rPr>
              <a:t>Policy overfitting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71F563B-6EB1-4166-B13C-56752CA002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53000" y="5133975"/>
            <a:ext cx="51435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4307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Hidden references + epoch rotation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A75FB90-7C77-46FE-B64C-26634A4E15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810250"/>
            <a:ext cx="61912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6451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800" b="1">
                <a:solidFill>
                  <a:srgbClr val="0F766E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0F766E"/>
                </a:solidFill>
                <a:latin typeface="Arial"/>
                <a:ea typeface="Arial"/>
                <a:cs typeface="Arial"/>
              </a:rPr>
              <a:t>Specificity = 1 - impossible_failure_rate</a:t>
            </a:r>
          </a:p>
        </p:txBody>
      </p:sp>
    </p:spTree>
    <p:extLst>
      <p:ext uri="{BB962C8B-B14F-4D97-AF65-F5344CB8AC3E}">
        <p14:creationId xmlns:p14="http://schemas.microsoft.com/office/powerpoint/2010/main" val="792563452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88E0C0C-8413-4782-B760-2088F88C52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FCFD"/>
          </a:solidFill>
          <a:ln xmlns:a="http://schemas.openxmlformats.org/drawingml/2006/main">
            <a:noFill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8CEFA04-E7F5-40B3-BEC3-B42354D62A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7200"/>
            <a:ext cx="4953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975" b="1">
                <a:solidFill>
                  <a:srgbClr val="0F766E"/>
                </a:solidFill>
                <a:latin typeface="Arial"/>
                <a:ea typeface="Arial"/>
                <a:cs typeface="Arial"/>
              </a:defRPr>
            </a:pPr>
            <a:r>
              <a:rPr sz="975" b="1">
                <a:solidFill>
                  <a:srgbClr val="0F766E"/>
                </a:solidFill>
                <a:latin typeface="Arial"/>
                <a:ea typeface="Arial"/>
                <a:cs typeface="Arial"/>
              </a:rPr>
              <a:t>BUSINESS MODEL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7DADDA8-1BC9-463B-827D-4058824064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62000"/>
            <a:ext cx="81915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8000"/>
              </a:lnSpc>
              <a:buNone/>
              <a:defRPr sz="2925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2925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Customers pay for audits; top miners earn from both emissions and demand.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EBC4C45-7B4B-4FC0-8659-2D1F12782F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695450"/>
            <a:ext cx="81915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buNone/>
              <a:defRPr sz="1425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425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Organic revenue creates a second market signal for useful failure discovery.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A24FDDB-30FF-43D4-9F1F-9A5D475FF3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43650"/>
            <a:ext cx="1714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050" b="1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1">
                <a:solidFill>
                  <a:srgbClr val="475569"/>
                </a:solidFill>
                <a:latin typeface="Arial"/>
                <a:ea typeface="Arial"/>
                <a:cs typeface="Arial"/>
              </a:rPr>
              <a:t>RoboProof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2F7E4D3-3C5E-42FC-9DF4-3D641C86BE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25200" y="634365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lnSpc>
                <a:spcPct val="108000"/>
              </a:lnSpc>
              <a:buNone/>
              <a:defRPr sz="1050" b="0">
                <a:solidFill>
                  <a:srgbClr val="475569"/>
                </a:solidFill>
                <a:latin typeface="Arial"/>
                <a:ea typeface="Arial"/>
                <a:cs typeface="Arial"/>
              </a:defRPr>
            </a:pPr>
            <a:r>
              <a:rPr sz="1050" b="0">
                <a:solidFill>
                  <a:srgbClr val="475569"/>
                </a:solidFill>
                <a:latin typeface="Arial"/>
                <a:ea typeface="Arial"/>
                <a:cs typeface="Arial"/>
              </a:rPr>
              <a:t>09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3792CA3-572C-4D7D-B482-BAD751D26D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191250"/>
            <a:ext cx="109728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8DEE9"/>
          </a:solidFill>
          <a:ln xmlns:a="http://schemas.openxmlformats.org/drawingml/2006/main">
            <a:noFill/>
          </a:ln>
        </p:spPr>
      </p:sp>
      <p:pic>
        <p:nvPicPr>
          <p:cNvPr id="8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806c8de4b8443b3"/>
          <a:stretch xmlns:a="http://schemas.openxmlformats.org/drawingml/2006/main"/>
        </p:blipFill>
        <p:spPr>
          <a:xfrm xmlns:a="http://schemas.openxmlformats.org/drawingml/2006/main">
            <a:off x="666750" y="2477530"/>
            <a:ext cx="6191250" cy="3179291"/>
          </a:xfrm>
          <a:prstGeom xmlns:a="http://schemas.openxmlformats.org/drawingml/2006/main" prst="rect">
            <a:avLst/>
          </a:prstGeom>
        </p:spPr>
      </p:pic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9056D54-507E-4409-93AA-0EC44B6099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2628900"/>
            <a:ext cx="3429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8736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8000"/>
              </a:lnSpc>
              <a:buNone/>
              <a:defRPr sz="1800" b="1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0F172A"/>
                </a:solidFill>
                <a:latin typeface="Arial"/>
                <a:ea typeface="Arial"/>
                <a:cs typeface="Arial"/>
              </a:rPr>
              <a:t>Why not a centralized audit vendor?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3D17E10-2F8F-428D-BD0D-820FAC3279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62850" y="324802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0F766E"/>
          </a:solidFill>
          <a:ln xmlns:a="http://schemas.openxmlformats.org/drawingml/2006/main">
            <a:noFill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196BA69-E96F-435E-972B-A3DF7D96BF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3181350"/>
            <a:ext cx="31242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700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Open scoring rules instead of closed methodology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594D495-BAB5-40E7-A4DF-152A633F87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62850" y="380047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563EB"/>
          </a:solidFill>
          <a:ln xmlns:a="http://schemas.openxmlformats.org/drawingml/2006/main">
            <a:noFill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3DB16F9-C172-4A93-A313-0111B64792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3733800"/>
            <a:ext cx="31242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700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Multi-miner coverage instead of one consultant team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5CB43B5-2B9A-4297-83BA-E32CDBC567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62850" y="435292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7C3AED"/>
          </a:solidFill>
          <a:ln xmlns:a="http://schemas.openxmlformats.org/drawingml/2006/main">
            <a:noFill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E00892F-39DC-4B51-BE55-EB7B15A088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4286250"/>
            <a:ext cx="31242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700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Reusable scenario library instead of one-off reports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E163A75-24C7-417A-8357-CA62AAACFC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62850" y="4905375"/>
            <a:ext cx="85725" cy="85725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B45309"/>
          </a:solidFill>
          <a:ln xmlns:a="http://schemas.openxmlformats.org/drawingml/2006/main">
            <a:noFill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D805363-8FC2-4BC1-813D-97201E9B3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4838700"/>
            <a:ext cx="31242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wrap="square" lIns="0" tIns="0" rIns="0" bIns="0" anchor="t">
            <a:normAutofit fontScale="97002"/>
          </a:bodyPr>
          <a:lstStyle xmlns:a="http://schemas.openxmlformats.org/drawingml/2006/main"/>
          <a:p xmlns:a="http://schemas.openxmlformats.org/drawingml/2006/main">
            <a:pPr algn="l">
              <a:lnSpc>
                <a:spcPct val="105000"/>
              </a:lnSpc>
              <a:buNone/>
              <a:defRPr sz="1350" b="0">
                <a:solidFill>
                  <a:srgbClr val="0F172A"/>
                </a:solidFill>
                <a:latin typeface="Arial"/>
                <a:ea typeface="Arial"/>
                <a:cs typeface="Arial"/>
              </a:defRPr>
            </a:pPr>
            <a:r>
              <a:rPr sz="1350" b="0">
                <a:solidFill>
                  <a:srgbClr val="0F172A"/>
                </a:solidFill>
                <a:latin typeface="Arial"/>
                <a:ea typeface="Arial"/>
                <a:cs typeface="Arial"/>
              </a:rPr>
              <a:t>Pay-per-policy audits: $100-$1,000 launch range</a:t>
            </a:r>
          </a:p>
        </p:txBody>
      </p:sp>
    </p:spTree>
    <p:extLst>
      <p:ext uri="{BB962C8B-B14F-4D97-AF65-F5344CB8AC3E}">
        <p14:creationId xmlns:p14="http://schemas.microsoft.com/office/powerpoint/2010/main" val="29244509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2026-05-23T08:31:45.3470000Z</dcterms:created>
  <dcterms:modified xsi:type="dcterms:W3CDTF">2026-05-23T08:31:45.3470000Z</dcterms:modified>
</coreProperties>
</file>