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6" r:id="rId2"/>
    <p:sldMasterId id="2147483663" r:id="rId3"/>
  </p:sldMasterIdLst>
  <p:notesMasterIdLst>
    <p:notesMasterId r:id="rId12"/>
  </p:notesMasterIdLst>
  <p:handoutMasterIdLst>
    <p:handoutMasterId r:id="rId13"/>
  </p:handoutMasterIdLst>
  <p:sldIdLst>
    <p:sldId id="259" r:id="rId4"/>
    <p:sldId id="278" r:id="rId5"/>
    <p:sldId id="275" r:id="rId6"/>
    <p:sldId id="270" r:id="rId7"/>
    <p:sldId id="258" r:id="rId8"/>
    <p:sldId id="271" r:id="rId9"/>
    <p:sldId id="27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7"/>
    <p:restoredTop sz="94647"/>
  </p:normalViewPr>
  <p:slideViewPr>
    <p:cSldViewPr snapToGrid="0" snapToObjects="1" showGuides="1">
      <p:cViewPr varScale="1">
        <p:scale>
          <a:sx n="106" d="100"/>
          <a:sy n="106" d="100"/>
        </p:scale>
        <p:origin x="120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0472C6-9F04-A647-8187-BF55E2948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60CB1-9FB8-9944-8FED-42D3964B4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EF376-BA0A-B145-A7A0-0C10792E4BF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01527-5CB0-E14D-956F-2AE5ACD4D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AB9E7-B0CF-094F-946E-098E3DEC8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353A-CDAC-2C4E-8D77-7E959C0E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B358-70B3-48B3-90FF-E5DD77FE41F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58E7-41F9-4468-A130-64E3655C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58E7-41F9-4468-A130-64E3655CA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58E7-41F9-4468-A130-64E3655CA6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066" y="2992581"/>
            <a:ext cx="9657579" cy="1579419"/>
          </a:xfrm>
          <a:prstGeom prst="rect">
            <a:avLst/>
          </a:prstGeom>
        </p:spPr>
        <p:txBody>
          <a:bodyPr anchor="b" anchorCtr="0"/>
          <a:lstStyle>
            <a:lvl1pPr>
              <a:defRPr sz="4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48 pt.</a:t>
            </a:r>
          </a:p>
        </p:txBody>
      </p:sp>
    </p:spTree>
    <p:extLst>
      <p:ext uri="{BB962C8B-B14F-4D97-AF65-F5344CB8AC3E}">
        <p14:creationId xmlns:p14="http://schemas.microsoft.com/office/powerpoint/2010/main" val="272083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DA278B-CD90-324D-A3A3-70A957719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4" y="6440448"/>
            <a:ext cx="12216384" cy="4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9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+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3FCC92-3A0D-664F-8A78-EB747BA53A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681" y="4518214"/>
            <a:ext cx="9012383" cy="435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Proxima Nova Light" panose="02000506030000020004" pitchFamily="2" charset="0"/>
              </a:defRPr>
            </a:lvl1pPr>
            <a:lvl2pPr marL="457200" indent="0">
              <a:buNone/>
              <a:defRPr sz="2400" b="0" i="0">
                <a:latin typeface="Proxima Nova Light" panose="02000506030000020004" pitchFamily="2" charset="0"/>
              </a:defRPr>
            </a:lvl2pPr>
            <a:lvl3pPr marL="914400" indent="0">
              <a:buNone/>
              <a:defRPr sz="2400" b="0" i="0">
                <a:latin typeface="Proxima Nova Light" panose="02000506030000020004" pitchFamily="2" charset="0"/>
              </a:defRPr>
            </a:lvl3pPr>
            <a:lvl4pPr marL="1371600" indent="0">
              <a:buNone/>
              <a:defRPr sz="2400" b="0" i="0">
                <a:latin typeface="Proxima Nova Light" panose="02000506030000020004" pitchFamily="2" charset="0"/>
              </a:defRPr>
            </a:lvl4pPr>
            <a:lvl5pPr marL="1828800" indent="0">
              <a:buNone/>
              <a:defRPr sz="2400" b="0" i="0"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 dirty="0"/>
              <a:t>Sub-heading - Proxima Nova Light, 24pt.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84106-F82C-B144-AE0E-00CC225F9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066" y="2992581"/>
            <a:ext cx="9657579" cy="1579419"/>
          </a:xfrm>
          <a:prstGeom prst="rect">
            <a:avLst/>
          </a:prstGeom>
        </p:spPr>
        <p:txBody>
          <a:bodyPr anchor="b" anchorCtr="0"/>
          <a:lstStyle>
            <a:lvl1pPr>
              <a:defRPr sz="4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48 pt.</a:t>
            </a:r>
          </a:p>
        </p:txBody>
      </p:sp>
    </p:spTree>
    <p:extLst>
      <p:ext uri="{BB962C8B-B14F-4D97-AF65-F5344CB8AC3E}">
        <p14:creationId xmlns:p14="http://schemas.microsoft.com/office/powerpoint/2010/main" val="1159782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-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4991-3FF0-224E-AEE3-A2766C39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308" y="2720294"/>
            <a:ext cx="10515600" cy="322330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  <a:p>
            <a:pPr lvl="4"/>
            <a:r>
              <a:rPr lang="en-US" dirty="0"/>
              <a:t>Fifth level (Proxima Regular, 18 pt.)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3C1C2-E244-7448-9F38-61A59AF59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308" y="2057400"/>
            <a:ext cx="105156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>
                <a:latin typeface="Proxima Nova Semi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Sub-heading, Proxima Semi-bold, 26 pt.</a:t>
            </a:r>
          </a:p>
        </p:txBody>
      </p:sp>
    </p:spTree>
    <p:extLst>
      <p:ext uri="{BB962C8B-B14F-4D97-AF65-F5344CB8AC3E}">
        <p14:creationId xmlns:p14="http://schemas.microsoft.com/office/powerpoint/2010/main" val="992817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4991-3FF0-224E-AEE3-A2766C39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308" y="2077396"/>
            <a:ext cx="10515600" cy="38662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  <a:p>
            <a:pPr lvl="4"/>
            <a:r>
              <a:rPr lang="en-US" dirty="0"/>
              <a:t>Fifth level (Proxima Regular, 18 pt.)</a:t>
            </a:r>
          </a:p>
        </p:txBody>
      </p:sp>
    </p:spTree>
    <p:extLst>
      <p:ext uri="{BB962C8B-B14F-4D97-AF65-F5344CB8AC3E}">
        <p14:creationId xmlns:p14="http://schemas.microsoft.com/office/powerpoint/2010/main" val="357595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  <p15:guide id="4" orient="horz" pos="112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4991-3FF0-224E-AEE3-A2766C39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308" y="2077396"/>
            <a:ext cx="5727452" cy="38662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  <a:p>
            <a:pPr lvl="4"/>
            <a:r>
              <a:rPr lang="en-US" dirty="0"/>
              <a:t>Fifth level (Proxima Regular, 18 pt.)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447A4-B262-9B4C-AEF1-06C1E6F88AB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78003" y="2179320"/>
            <a:ext cx="4465637" cy="302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2pPr>
            <a:lvl3pPr marL="9144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3pPr>
            <a:lvl4pPr marL="13716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4pPr>
            <a:lvl5pPr marL="18288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Place graphics here – insert photo, table,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2E915D-D314-B845-8BAE-F95BB04751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6723" y="5375275"/>
            <a:ext cx="4557077" cy="56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solidFill>
                  <a:schemeClr val="tx2">
                    <a:lumMod val="90000"/>
                    <a:lumOff val="10000"/>
                  </a:schemeClr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1400" b="0" i="1">
                <a:solidFill>
                  <a:schemeClr val="tx2">
                    <a:lumMod val="90000"/>
                    <a:lumOff val="10000"/>
                  </a:schemeClr>
                </a:solidFill>
                <a:latin typeface="Proxima Nova" panose="02000506030000020004" pitchFamily="2" charset="0"/>
              </a:defRPr>
            </a:lvl2pPr>
            <a:lvl3pPr marL="914400" indent="0">
              <a:buNone/>
              <a:defRPr sz="1400" b="0" i="1">
                <a:solidFill>
                  <a:schemeClr val="tx2">
                    <a:lumMod val="90000"/>
                    <a:lumOff val="10000"/>
                  </a:schemeClr>
                </a:solidFill>
                <a:latin typeface="Proxima Nova" panose="02000506030000020004" pitchFamily="2" charset="0"/>
              </a:defRPr>
            </a:lvl3pPr>
            <a:lvl4pPr marL="1371600" indent="0">
              <a:buNone/>
              <a:defRPr sz="1400" b="0" i="1">
                <a:solidFill>
                  <a:schemeClr val="tx2">
                    <a:lumMod val="90000"/>
                    <a:lumOff val="10000"/>
                  </a:schemeClr>
                </a:solidFill>
                <a:latin typeface="Proxima Nova" panose="02000506030000020004" pitchFamily="2" charset="0"/>
              </a:defRPr>
            </a:lvl4pPr>
            <a:lvl5pPr marL="1828800" indent="0">
              <a:buNone/>
              <a:defRPr sz="1400" b="0" i="1">
                <a:solidFill>
                  <a:schemeClr val="tx2">
                    <a:lumMod val="90000"/>
                    <a:lumOff val="10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Caption for graphic here. Can be removed if no caption is needed.</a:t>
            </a:r>
          </a:p>
        </p:txBody>
      </p:sp>
    </p:spTree>
    <p:extLst>
      <p:ext uri="{BB962C8B-B14F-4D97-AF65-F5344CB8AC3E}">
        <p14:creationId xmlns:p14="http://schemas.microsoft.com/office/powerpoint/2010/main" val="54176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col (Sub-heading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4991-3FF0-224E-AEE3-A2766C39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308" y="2611120"/>
            <a:ext cx="5097532" cy="333248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93C1C2-E244-7448-9F38-61A59AF59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308" y="2057400"/>
            <a:ext cx="509753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>
                <a:latin typeface="Proxima Nova Semi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16A5F64-711F-EE44-AA89-345111B6D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6268" y="2611120"/>
            <a:ext cx="5097532" cy="333248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BD1990F-C21C-3244-B761-C1FABDFE5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6268" y="2057400"/>
            <a:ext cx="509753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>
                <a:latin typeface="Proxima Nova Semi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Sub-heading 2</a:t>
            </a:r>
          </a:p>
        </p:txBody>
      </p:sp>
    </p:spTree>
    <p:extLst>
      <p:ext uri="{BB962C8B-B14F-4D97-AF65-F5344CB8AC3E}">
        <p14:creationId xmlns:p14="http://schemas.microsoft.com/office/powerpoint/2010/main" val="1786529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col (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4991-3FF0-224E-AEE3-A2766C39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308" y="2057400"/>
            <a:ext cx="5097532" cy="3886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16A5F64-711F-EE44-AA89-345111B6D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6268" y="2057400"/>
            <a:ext cx="5097532" cy="3886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2600" b="0" i="0">
                <a:latin typeface="Proxima Nova" panose="02000506030000020004" pitchFamily="2" charset="0"/>
              </a:defRPr>
            </a:lvl1pPr>
            <a:lvl2pPr marL="685800" indent="-228600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>
                <a:latin typeface="Proxima Nova" panose="02000506030000020004" pitchFamily="2" charset="0"/>
              </a:defRPr>
            </a:lvl2pPr>
            <a:lvl3pPr marL="11430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2000" b="0" i="0">
                <a:latin typeface="Proxima Nova" panose="02000506030000020004" pitchFamily="2" charset="0"/>
              </a:defRPr>
            </a:lvl4pPr>
            <a:lvl5pPr marL="2057400" indent="-22860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Your content here (Proxima Regular, 26 pt.)</a:t>
            </a:r>
          </a:p>
          <a:p>
            <a:pPr lvl="1"/>
            <a:r>
              <a:rPr lang="en-US" dirty="0"/>
              <a:t>Second level (Proxima Regular, 26 pt.)</a:t>
            </a:r>
          </a:p>
          <a:p>
            <a:pPr lvl="2"/>
            <a:r>
              <a:rPr lang="en-US" dirty="0"/>
              <a:t>Third level (Proxima Regular, 20 pt.)</a:t>
            </a:r>
          </a:p>
          <a:p>
            <a:pPr lvl="3"/>
            <a:r>
              <a:rPr lang="en-US" dirty="0"/>
              <a:t>Fourth level (Proxima Regular, 20 pt.)</a:t>
            </a:r>
          </a:p>
        </p:txBody>
      </p:sp>
    </p:spTree>
    <p:extLst>
      <p:ext uri="{BB962C8B-B14F-4D97-AF65-F5344CB8AC3E}">
        <p14:creationId xmlns:p14="http://schemas.microsoft.com/office/powerpoint/2010/main" val="523677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00CC-E472-364F-BB39-2A47A3635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308" y="494855"/>
            <a:ext cx="9717497" cy="1172584"/>
          </a:xfrm>
          <a:prstGeom prst="rect">
            <a:avLst/>
          </a:prstGeom>
        </p:spPr>
        <p:txBody>
          <a:bodyPr anchor="b" anchorCtr="0"/>
          <a:lstStyle>
            <a:lvl1pPr>
              <a:defRPr sz="3800" b="1" i="0">
                <a:latin typeface="Proxima Nova Semibold" panose="02000506030000020004" pitchFamily="2" charset="0"/>
              </a:defRPr>
            </a:lvl1pPr>
          </a:lstStyle>
          <a:p>
            <a:r>
              <a:rPr lang="en-US" dirty="0"/>
              <a:t>Section Heading – Proxima Nova</a:t>
            </a:r>
            <a:br>
              <a:rPr lang="en-US" dirty="0"/>
            </a:br>
            <a:r>
              <a:rPr lang="en-US" dirty="0"/>
              <a:t>Semi-bold, 38 pt.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139C5-B657-7243-B677-6FC1512CD46E}"/>
              </a:ext>
            </a:extLst>
          </p:cNvPr>
          <p:cNvCxnSpPr/>
          <p:nvPr userDrawn="1"/>
        </p:nvCxnSpPr>
        <p:spPr>
          <a:xfrm>
            <a:off x="838200" y="1826305"/>
            <a:ext cx="91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E8B72-83D3-A94E-BD7A-0A497ADAC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123440"/>
            <a:ext cx="10515600" cy="382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2pPr>
            <a:lvl3pPr marL="9144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3pPr>
            <a:lvl4pPr marL="13716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4pPr>
            <a:lvl5pPr marL="1828800" indent="0">
              <a:buNone/>
              <a:defRPr sz="1600" b="0" i="1">
                <a:solidFill>
                  <a:schemeClr val="tx2">
                    <a:lumMod val="50000"/>
                    <a:lumOff val="50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Place graphics here – insert photo, table, chart, etc.</a:t>
            </a:r>
          </a:p>
        </p:txBody>
      </p:sp>
    </p:spTree>
    <p:extLst>
      <p:ext uri="{BB962C8B-B14F-4D97-AF65-F5344CB8AC3E}">
        <p14:creationId xmlns:p14="http://schemas.microsoft.com/office/powerpoint/2010/main" val="3265377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57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84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112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0A000C-0B3E-7643-9466-5467DB6C9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934" y="6440448"/>
            <a:ext cx="12216384" cy="417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B57B0-18D0-434D-B03F-648C58ED9A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6262" y="64276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0A000C-0B3E-7643-9466-5467DB6C9B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934" y="6440448"/>
            <a:ext cx="12216384" cy="4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888A4-9D67-F54E-A409-FE2C725A4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What to Expect, Timeline, and Requirements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06412-250D-3844-8507-415F78C6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Applying to DigiPen</a:t>
            </a:r>
            <a:endParaRPr lang="en-US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Overview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34308" y="2145792"/>
            <a:ext cx="10515600" cy="3797808"/>
          </a:xfrm>
        </p:spPr>
        <p:txBody>
          <a:bodyPr/>
          <a:lstStyle/>
          <a:p>
            <a:r>
              <a:rPr lang="en-US" sz="2400" dirty="0" smtClean="0"/>
              <a:t>Areas of Expertise</a:t>
            </a:r>
          </a:p>
          <a:p>
            <a:pPr lvl="1"/>
            <a:r>
              <a:rPr lang="en-US" sz="2400" dirty="0" smtClean="0"/>
              <a:t>Computer Science</a:t>
            </a:r>
          </a:p>
          <a:p>
            <a:pPr lvl="1"/>
            <a:r>
              <a:rPr lang="en-US" sz="2400" dirty="0" smtClean="0"/>
              <a:t>Computer Engineering</a:t>
            </a:r>
          </a:p>
          <a:p>
            <a:pPr lvl="1"/>
            <a:r>
              <a:rPr lang="en-US" sz="2400" dirty="0" smtClean="0"/>
              <a:t>Digital Art and Animation</a:t>
            </a:r>
          </a:p>
          <a:p>
            <a:pPr lvl="1"/>
            <a:r>
              <a:rPr lang="en-US" sz="2400" dirty="0" smtClean="0"/>
              <a:t>Game Design and Development</a:t>
            </a:r>
          </a:p>
          <a:p>
            <a:pPr lvl="1"/>
            <a:r>
              <a:rPr lang="en-US" sz="2400" dirty="0" smtClean="0"/>
              <a:t>Music and Sound Design</a:t>
            </a:r>
          </a:p>
          <a:p>
            <a:r>
              <a:rPr lang="en-US" sz="2400" dirty="0" smtClean="0"/>
              <a:t>Academic Approach</a:t>
            </a:r>
          </a:p>
          <a:p>
            <a:pPr lvl="1"/>
            <a:r>
              <a:rPr lang="en-US" sz="2400" dirty="0" smtClean="0"/>
              <a:t>Academic Fundamentals</a:t>
            </a:r>
          </a:p>
          <a:p>
            <a:pPr lvl="1"/>
            <a:r>
              <a:rPr lang="en-US" sz="2400" dirty="0" smtClean="0"/>
              <a:t>Project Learning</a:t>
            </a:r>
            <a:endParaRPr lang="en-US" sz="2400" dirty="0"/>
          </a:p>
        </p:txBody>
      </p:sp>
      <p:sp>
        <p:nvSpPr>
          <p:cNvPr id="19" name="object 15"/>
          <p:cNvSpPr/>
          <p:nvPr/>
        </p:nvSpPr>
        <p:spPr>
          <a:xfrm>
            <a:off x="6323295" y="1097280"/>
            <a:ext cx="4128510" cy="2670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7449312" y="3425952"/>
            <a:ext cx="3800596" cy="251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3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and Graduate Degree 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6" y="1667439"/>
            <a:ext cx="9602540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What to Expect When You Apply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9056" y="2077396"/>
            <a:ext cx="3133344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Application</a:t>
            </a:r>
            <a:endParaRPr lang="en-US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72498" y="2077396"/>
            <a:ext cx="3133344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roxima Nova Rg" panose="02000506030000020004" pitchFamily="50" charset="0"/>
              </a:rPr>
              <a:t>Decision and Beyond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50777" y="2077396"/>
            <a:ext cx="3133344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roxima Nova Rg" panose="02000506030000020004" pitchFamily="50" charset="0"/>
              </a:rPr>
              <a:t>Evaluation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9056" y="3316224"/>
            <a:ext cx="3133344" cy="293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Regular check-ins from Admissions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Materials submitted within 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Proxima Nova Rg" panose="02000506030000020004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50777" y="3285744"/>
            <a:ext cx="3133344" cy="293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Begins once all materials are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Notification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2-4 weeks for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2498" y="3285744"/>
            <a:ext cx="3133344" cy="293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Notification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Printed materials within    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Email communication re: open house, enrollment, registration, Facebook group, summer assignments,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29456" y="2572512"/>
            <a:ext cx="354265" cy="26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51874" y="2572512"/>
            <a:ext cx="354265" cy="26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52E2-2A18-5540-904C-0AAE1470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Admissions Timeline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C245C-33C1-3A43-941A-DED01940C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308" y="1955476"/>
            <a:ext cx="10515600" cy="38662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Proxima Nova Rg" panose="02000506030000020004" pitchFamily="50" charset="0"/>
              </a:rPr>
              <a:t>September 3		Application for Fall 2020 opens</a:t>
            </a:r>
          </a:p>
          <a:p>
            <a:pPr marL="0" indent="0">
              <a:buNone/>
            </a:pPr>
            <a:r>
              <a:rPr lang="en-US" dirty="0">
                <a:latin typeface="Proxima Nova Rg" panose="02000506030000020004" pitchFamily="50" charset="0"/>
              </a:rPr>
              <a:t>	</a:t>
            </a:r>
            <a:r>
              <a:rPr lang="en-US" dirty="0" smtClean="0">
                <a:latin typeface="Proxima Nova Rg" panose="02000506030000020004" pitchFamily="50" charset="0"/>
              </a:rPr>
              <a:t>		</a:t>
            </a:r>
            <a:r>
              <a:rPr lang="en-US" sz="2000" dirty="0" smtClean="0">
                <a:latin typeface="Proxima Nova Rg" panose="02000506030000020004" pitchFamily="50" charset="0"/>
              </a:rPr>
              <a:t>Rolling admissions from now until July 1</a:t>
            </a:r>
          </a:p>
          <a:p>
            <a:pPr marL="0" indent="0">
              <a:buNone/>
            </a:pPr>
            <a:r>
              <a:rPr lang="en-US" b="1" dirty="0" smtClean="0">
                <a:latin typeface="Proxima Nova Rg" panose="02000506030000020004" pitchFamily="50" charset="0"/>
              </a:rPr>
              <a:t>February 1</a:t>
            </a:r>
            <a:r>
              <a:rPr lang="en-US" dirty="0" smtClean="0">
                <a:latin typeface="Proxima Nova Rg" panose="02000506030000020004" pitchFamily="50" charset="0"/>
              </a:rPr>
              <a:t>		</a:t>
            </a:r>
            <a:r>
              <a:rPr lang="en-US" b="1" dirty="0" smtClean="0">
                <a:latin typeface="Proxima Nova Rg" panose="02000506030000020004" pitchFamily="50" charset="0"/>
              </a:rPr>
              <a:t>Priority Application Deadline</a:t>
            </a:r>
          </a:p>
          <a:p>
            <a:pPr marL="0" indent="0">
              <a:buNone/>
            </a:pPr>
            <a:r>
              <a:rPr lang="en-US" dirty="0">
                <a:latin typeface="Proxima Nova Rg" panose="02000506030000020004" pitchFamily="50" charset="0"/>
              </a:rPr>
              <a:t>	</a:t>
            </a:r>
            <a:r>
              <a:rPr lang="en-US" dirty="0" smtClean="0">
                <a:latin typeface="Proxima Nova Rg" panose="02000506030000020004" pitchFamily="50" charset="0"/>
              </a:rPr>
              <a:t>		</a:t>
            </a:r>
            <a:r>
              <a:rPr lang="en-US" sz="2000" dirty="0" smtClean="0">
                <a:latin typeface="Proxima Nova Rg" panose="02000506030000020004" pitchFamily="50" charset="0"/>
              </a:rPr>
              <a:t>Apply by this date for greater access to scholarships and housing</a:t>
            </a:r>
            <a:endParaRPr lang="en-US" dirty="0" smtClean="0"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Proxima Nova Rg" panose="02000506030000020004" pitchFamily="50" charset="0"/>
              </a:rPr>
              <a:t>April 1</a:t>
            </a:r>
            <a:r>
              <a:rPr lang="en-US" dirty="0" smtClean="0">
                <a:latin typeface="Proxima Nova Rg" panose="02000506030000020004" pitchFamily="50" charset="0"/>
              </a:rPr>
              <a:t>			</a:t>
            </a:r>
            <a:r>
              <a:rPr lang="en-US" b="1" dirty="0" smtClean="0">
                <a:latin typeface="Proxima Nova Rg" panose="02000506030000020004" pitchFamily="50" charset="0"/>
              </a:rPr>
              <a:t>General Application Deadline</a:t>
            </a:r>
          </a:p>
          <a:p>
            <a:pPr marL="0" indent="0">
              <a:buNone/>
            </a:pPr>
            <a:r>
              <a:rPr lang="en-US" dirty="0">
                <a:latin typeface="Proxima Nova Rg" panose="02000506030000020004" pitchFamily="50" charset="0"/>
              </a:rPr>
              <a:t>	</a:t>
            </a:r>
            <a:r>
              <a:rPr lang="en-US" dirty="0" smtClean="0">
                <a:latin typeface="Proxima Nova Rg" panose="02000506030000020004" pitchFamily="50" charset="0"/>
              </a:rPr>
              <a:t>		</a:t>
            </a:r>
            <a:r>
              <a:rPr lang="en-US" sz="2000" dirty="0" smtClean="0">
                <a:latin typeface="Proxima Nova Rg" panose="02000506030000020004" pitchFamily="50" charset="0"/>
              </a:rPr>
              <a:t>Apply by this date to guarantee your spot in the Fall 2020 class</a:t>
            </a:r>
            <a:endParaRPr lang="en-US" dirty="0" smtClean="0"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Proxima Nova Rg" panose="02000506030000020004" pitchFamily="50" charset="0"/>
              </a:rPr>
              <a:t>July 1</a:t>
            </a:r>
            <a:r>
              <a:rPr lang="en-US" dirty="0" smtClean="0">
                <a:latin typeface="Proxima Nova Rg" panose="02000506030000020004" pitchFamily="50" charset="0"/>
              </a:rPr>
              <a:t>			</a:t>
            </a:r>
            <a:r>
              <a:rPr lang="en-US" b="1" dirty="0" smtClean="0">
                <a:latin typeface="Proxima Nova Rg" panose="02000506030000020004" pitchFamily="50" charset="0"/>
              </a:rPr>
              <a:t>Final Application Deadline</a:t>
            </a:r>
          </a:p>
          <a:p>
            <a:pPr marL="0" indent="0">
              <a:buNone/>
            </a:pPr>
            <a:r>
              <a:rPr lang="en-US" b="1" dirty="0">
                <a:latin typeface="Proxima Nova Rg" panose="02000506030000020004" pitchFamily="50" charset="0"/>
              </a:rPr>
              <a:t>	</a:t>
            </a:r>
            <a:r>
              <a:rPr lang="en-US" b="1" dirty="0" smtClean="0">
                <a:latin typeface="Proxima Nova Rg" panose="02000506030000020004" pitchFamily="50" charset="0"/>
              </a:rPr>
              <a:t>		</a:t>
            </a:r>
            <a:r>
              <a:rPr lang="en-US" sz="2000" dirty="0" smtClean="0">
                <a:latin typeface="Proxima Nova Rg" panose="02000506030000020004" pitchFamily="50" charset="0"/>
              </a:rPr>
              <a:t>Apply by this date to be considered for the Fall 2020 class</a:t>
            </a:r>
            <a:endParaRPr lang="en-US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Admissions Requirements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435" y="2065204"/>
            <a:ext cx="2405462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All Undergraduates</a:t>
            </a:r>
            <a:endParaRPr lang="en-US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435" y="3267456"/>
            <a:ext cx="2401824" cy="2206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Online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Application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Official transcripts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SAT/ACT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Essay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Optional essay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Optional letters of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15159" y="2089588"/>
            <a:ext cx="2106976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BFA in Digital Art and Animation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2698897" y="2353056"/>
            <a:ext cx="647003" cy="64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11244" y="2089588"/>
            <a:ext cx="2106976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 in Music and Sound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7329" y="2077396"/>
            <a:ext cx="2106976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 in Game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65447" y="2089588"/>
            <a:ext cx="2060603" cy="109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BS </a:t>
            </a:r>
            <a:r>
              <a:rPr lang="en-US" b="1" dirty="0" smtClean="0">
                <a:solidFill>
                  <a:schemeClr val="bg1"/>
                </a:solidFill>
              </a:rPr>
              <a:t>except</a:t>
            </a:r>
            <a:r>
              <a:rPr lang="en-US" dirty="0" smtClean="0">
                <a:solidFill>
                  <a:schemeClr val="bg1"/>
                </a:solidFill>
              </a:rPr>
              <a:t> BS in Computer Science and Game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45900" y="3267456"/>
            <a:ext cx="2080150" cy="2206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Proxima Nova Rg" panose="02000506030000020004" pitchFamily="50" charset="0"/>
              </a:rPr>
              <a:t>Precalculus</a:t>
            </a:r>
            <a:endParaRPr lang="en-US" sz="1600" dirty="0" smtClean="0">
              <a:solidFill>
                <a:schemeClr val="tx1"/>
              </a:solidFill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15159" y="3267456"/>
            <a:ext cx="2106976" cy="2206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Separate essay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Art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11244" y="3267456"/>
            <a:ext cx="2106976" cy="2206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Performance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7329" y="3267456"/>
            <a:ext cx="2106976" cy="2206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Design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Campus Tours </a:t>
            </a:r>
          </a:p>
          <a:p>
            <a:r>
              <a:rPr lang="en-US" b="1" dirty="0" smtClean="0"/>
              <a:t>Online Undergraduate </a:t>
            </a:r>
            <a:r>
              <a:rPr lang="en-US" b="1" dirty="0"/>
              <a:t>Programs Preview Days</a:t>
            </a:r>
          </a:p>
          <a:p>
            <a:pPr lvl="1"/>
            <a:r>
              <a:rPr lang="en-US" sz="2400" dirty="0" smtClean="0"/>
              <a:t>May 2</a:t>
            </a:r>
            <a:r>
              <a:rPr lang="en-US" sz="2400" baseline="30000" dirty="0" smtClean="0"/>
              <a:t>nd</a:t>
            </a:r>
            <a:endParaRPr lang="en-US" sz="2400" dirty="0" smtClean="0"/>
          </a:p>
          <a:p>
            <a:pPr lvl="1"/>
            <a:r>
              <a:rPr lang="en-US" sz="2400" dirty="0" smtClean="0"/>
              <a:t>June 6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lvl="1"/>
            <a:r>
              <a:rPr lang="en-US" sz="2400" dirty="0" smtClean="0"/>
              <a:t>July 18th</a:t>
            </a:r>
            <a:endParaRPr lang="en-US" sz="2400" dirty="0" smtClean="0"/>
          </a:p>
          <a:p>
            <a:r>
              <a:rPr lang="en-US" b="1" dirty="0" smtClean="0"/>
              <a:t>Online Graduate Programs Preview Day</a:t>
            </a:r>
            <a:endParaRPr lang="en-US" sz="2400" dirty="0"/>
          </a:p>
          <a:p>
            <a:pPr lvl="1"/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9" name="object 12"/>
          <p:cNvSpPr/>
          <p:nvPr/>
        </p:nvSpPr>
        <p:spPr>
          <a:xfrm>
            <a:off x="6998207" y="1450848"/>
            <a:ext cx="3745739" cy="2207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8363712" y="3791712"/>
            <a:ext cx="3320288" cy="2182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7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Contact Information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4308" y="2611120"/>
            <a:ext cx="5349500" cy="3332480"/>
          </a:xfrm>
        </p:spPr>
        <p:txBody>
          <a:bodyPr/>
          <a:lstStyle/>
          <a:p>
            <a:r>
              <a:rPr lang="en-US" b="1" dirty="0" smtClean="0">
                <a:latin typeface="Proxima Nova Rg" panose="02000506030000020004" pitchFamily="50" charset="0"/>
              </a:rPr>
              <a:t>Phone:</a:t>
            </a:r>
            <a:r>
              <a:rPr lang="en-US" dirty="0" smtClean="0">
                <a:latin typeface="Proxima Nova Rg" panose="02000506030000020004" pitchFamily="50" charset="0"/>
              </a:rPr>
              <a:t> (425) 629-5001</a:t>
            </a:r>
          </a:p>
          <a:p>
            <a:r>
              <a:rPr lang="en-US" b="1" dirty="0" smtClean="0">
                <a:latin typeface="Proxima Nova Rg" panose="02000506030000020004" pitchFamily="50" charset="0"/>
              </a:rPr>
              <a:t>Toll-Free: </a:t>
            </a:r>
            <a:r>
              <a:rPr lang="en-US" dirty="0" smtClean="0">
                <a:latin typeface="Proxima Nova Rg" panose="02000506030000020004" pitchFamily="50" charset="0"/>
              </a:rPr>
              <a:t> (866) 478-5236 (Opt. 1)</a:t>
            </a:r>
          </a:p>
          <a:p>
            <a:r>
              <a:rPr lang="en-US" b="1" dirty="0">
                <a:latin typeface="Proxima Nova Rg" panose="02000506030000020004" pitchFamily="50" charset="0"/>
              </a:rPr>
              <a:t>Email:</a:t>
            </a:r>
            <a:r>
              <a:rPr lang="en-US" dirty="0">
                <a:latin typeface="Proxima Nova Rg" panose="02000506030000020004" pitchFamily="50" charset="0"/>
              </a:rPr>
              <a:t> admissions@digipen.edu</a:t>
            </a:r>
          </a:p>
          <a:p>
            <a:pPr marL="0" indent="0">
              <a:buNone/>
            </a:pPr>
            <a:endParaRPr lang="en-US" b="1" dirty="0">
              <a:latin typeface="Proxima Nova Rg" panose="0200050603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Office of Admissions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6268" y="2611120"/>
            <a:ext cx="5435860" cy="3332480"/>
          </a:xfrm>
        </p:spPr>
        <p:txBody>
          <a:bodyPr/>
          <a:lstStyle/>
          <a:p>
            <a:r>
              <a:rPr lang="en-US" b="1" dirty="0" smtClean="0">
                <a:latin typeface="Proxima Nova Rg" panose="02000506030000020004" pitchFamily="50" charset="0"/>
              </a:rPr>
              <a:t>Phone: </a:t>
            </a:r>
            <a:r>
              <a:rPr lang="en-US" dirty="0" smtClean="0">
                <a:latin typeface="Proxima Nova Rg" panose="02000506030000020004" pitchFamily="50" charset="0"/>
              </a:rPr>
              <a:t>(425) 629-5002</a:t>
            </a:r>
          </a:p>
          <a:p>
            <a:r>
              <a:rPr lang="en-US" b="1" dirty="0" smtClean="0">
                <a:latin typeface="Proxima Nova Rg" panose="02000506030000020004" pitchFamily="50" charset="0"/>
              </a:rPr>
              <a:t>Toll-Free: </a:t>
            </a:r>
            <a:r>
              <a:rPr lang="en-US" dirty="0" smtClean="0">
                <a:latin typeface="Proxima Nova Rg" panose="02000506030000020004" pitchFamily="50" charset="0"/>
              </a:rPr>
              <a:t> (866) 478-5236 (Opt. 2)</a:t>
            </a:r>
          </a:p>
          <a:p>
            <a:r>
              <a:rPr lang="en-US" b="1" dirty="0">
                <a:latin typeface="Proxima Nova Rg" panose="02000506030000020004" pitchFamily="50" charset="0"/>
              </a:rPr>
              <a:t>Email: </a:t>
            </a:r>
            <a:r>
              <a:rPr lang="en-US" dirty="0">
                <a:latin typeface="Proxima Nova Rg" panose="02000506030000020004" pitchFamily="50" charset="0"/>
              </a:rPr>
              <a:t>faid@digipen.edu</a:t>
            </a:r>
          </a:p>
          <a:p>
            <a:pPr marL="0" indent="0">
              <a:buNone/>
            </a:pPr>
            <a:endParaRPr lang="en-US" b="1" dirty="0">
              <a:latin typeface="Proxima Nova Rg" panose="02000506030000020004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</a:rPr>
              <a:t>Office of Financial Aid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044290" y="4423664"/>
            <a:ext cx="5097532" cy="431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chemeClr val="tx1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Proxima Nova Rg" panose="02000506030000020004" pitchFamily="50" charset="0"/>
              </a:rPr>
              <a:t>Address and Office Hours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947648" y="5011928"/>
            <a:ext cx="7290816" cy="1559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600" b="0" i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Proxima Nova Rg" panose="02000506030000020004" pitchFamily="50" charset="0"/>
              </a:rPr>
              <a:t>9931 Willows Rd. NE, Redmond, WA 98052</a:t>
            </a:r>
          </a:p>
          <a:p>
            <a:pPr algn="ctr"/>
            <a:r>
              <a:rPr lang="en-US" dirty="0" smtClean="0">
                <a:latin typeface="Proxima Nova Rg" panose="02000506030000020004" pitchFamily="50" charset="0"/>
              </a:rPr>
              <a:t>Monday-Friday, </a:t>
            </a:r>
            <a:r>
              <a:rPr lang="en-US" smtClean="0">
                <a:latin typeface="Proxima Nova Rg" panose="02000506030000020004" pitchFamily="50" charset="0"/>
              </a:rPr>
              <a:t>9:00-5:00 </a:t>
            </a:r>
            <a:endParaRPr lang="en-US" dirty="0" smtClean="0">
              <a:latin typeface="Proxima Nova Rg" panose="02000506030000020004" pitchFamily="50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-DigiPen (Section Headers)">
  <a:themeElements>
    <a:clrScheme name="DigiPen">
      <a:dk1>
        <a:srgbClr val="0A0A0A"/>
      </a:dk1>
      <a:lt1>
        <a:srgbClr val="FFFFFF"/>
      </a:lt1>
      <a:dk2>
        <a:srgbClr val="262626"/>
      </a:dk2>
      <a:lt2>
        <a:srgbClr val="F1F1F3"/>
      </a:lt2>
      <a:accent1>
        <a:srgbClr val="BA1127"/>
      </a:accent1>
      <a:accent2>
        <a:srgbClr val="860019"/>
      </a:accent2>
      <a:accent3>
        <a:srgbClr val="055965"/>
      </a:accent3>
      <a:accent4>
        <a:srgbClr val="05B9BE"/>
      </a:accent4>
      <a:accent5>
        <a:srgbClr val="759D33"/>
      </a:accent5>
      <a:accent6>
        <a:srgbClr val="464670"/>
      </a:accent6>
      <a:hlink>
        <a:srgbClr val="D1D3D5"/>
      </a:hlink>
      <a:folHlink>
        <a:srgbClr val="5355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-DigiPen (Content Slides)">
  <a:themeElements>
    <a:clrScheme name="DigiPen">
      <a:dk1>
        <a:srgbClr val="0A0A0A"/>
      </a:dk1>
      <a:lt1>
        <a:srgbClr val="FFFFFF"/>
      </a:lt1>
      <a:dk2>
        <a:srgbClr val="262626"/>
      </a:dk2>
      <a:lt2>
        <a:srgbClr val="F1F1F3"/>
      </a:lt2>
      <a:accent1>
        <a:srgbClr val="BA1127"/>
      </a:accent1>
      <a:accent2>
        <a:srgbClr val="860019"/>
      </a:accent2>
      <a:accent3>
        <a:srgbClr val="055965"/>
      </a:accent3>
      <a:accent4>
        <a:srgbClr val="05B9BE"/>
      </a:accent4>
      <a:accent5>
        <a:srgbClr val="759D33"/>
      </a:accent5>
      <a:accent6>
        <a:srgbClr val="464670"/>
      </a:accent6>
      <a:hlink>
        <a:srgbClr val="D1D3D5"/>
      </a:hlink>
      <a:folHlink>
        <a:srgbClr val="5355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-DigiPen (Blank Slides)">
  <a:themeElements>
    <a:clrScheme name="DigiPen">
      <a:dk1>
        <a:srgbClr val="0A0A0A"/>
      </a:dk1>
      <a:lt1>
        <a:srgbClr val="FFFFFF"/>
      </a:lt1>
      <a:dk2>
        <a:srgbClr val="262626"/>
      </a:dk2>
      <a:lt2>
        <a:srgbClr val="F1F1F3"/>
      </a:lt2>
      <a:accent1>
        <a:srgbClr val="BA1127"/>
      </a:accent1>
      <a:accent2>
        <a:srgbClr val="860019"/>
      </a:accent2>
      <a:accent3>
        <a:srgbClr val="055965"/>
      </a:accent3>
      <a:accent4>
        <a:srgbClr val="05B9BE"/>
      </a:accent4>
      <a:accent5>
        <a:srgbClr val="759D33"/>
      </a:accent5>
      <a:accent6>
        <a:srgbClr val="464670"/>
      </a:accent6>
      <a:hlink>
        <a:srgbClr val="D1D3D5"/>
      </a:hlink>
      <a:folHlink>
        <a:srgbClr val="5355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251</Words>
  <Application>Microsoft Office PowerPoint</Application>
  <PresentationFormat>Widescreen</PresentationFormat>
  <Paragraphs>74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Proxima Nova</vt:lpstr>
      <vt:lpstr>Proxima Nova Light</vt:lpstr>
      <vt:lpstr>Proxima Nova Rg</vt:lpstr>
      <vt:lpstr>Proxima Nova Semibold</vt:lpstr>
      <vt:lpstr>Wingdings</vt:lpstr>
      <vt:lpstr>2-DigiPen (Section Headers)</vt:lpstr>
      <vt:lpstr>3-DigiPen (Content Slides)</vt:lpstr>
      <vt:lpstr>4-DigiPen (Blank Slides)</vt:lpstr>
      <vt:lpstr>Applying to DigiPen</vt:lpstr>
      <vt:lpstr>Programs Overview</vt:lpstr>
      <vt:lpstr>Undergraduate and Graduate Degree Programs</vt:lpstr>
      <vt:lpstr>What to Expect When You Apply</vt:lpstr>
      <vt:lpstr>Admissions Timeline</vt:lpstr>
      <vt:lpstr>Admissions Requirements</vt:lpstr>
      <vt:lpstr>Outreach Events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digipen</cp:lastModifiedBy>
  <cp:revision>67</cp:revision>
  <dcterms:created xsi:type="dcterms:W3CDTF">2019-05-24T20:55:48Z</dcterms:created>
  <dcterms:modified xsi:type="dcterms:W3CDTF">2020-04-15T04:39:28Z</dcterms:modified>
</cp:coreProperties>
</file>