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  <p:sldMasterId id="2147483732" r:id="rId6"/>
    <p:sldMasterId id="2147483744" r:id="rId7"/>
  </p:sldMasterIdLst>
  <p:notesMasterIdLst>
    <p:notesMasterId r:id="rId26"/>
  </p:notesMasterIdLst>
  <p:sldIdLst>
    <p:sldId id="285" r:id="rId8"/>
    <p:sldId id="258" r:id="rId9"/>
    <p:sldId id="282" r:id="rId10"/>
    <p:sldId id="272" r:id="rId11"/>
    <p:sldId id="260" r:id="rId12"/>
    <p:sldId id="261" r:id="rId13"/>
    <p:sldId id="262" r:id="rId14"/>
    <p:sldId id="277" r:id="rId15"/>
    <p:sldId id="290" r:id="rId16"/>
    <p:sldId id="283" r:id="rId17"/>
    <p:sldId id="279" r:id="rId18"/>
    <p:sldId id="274" r:id="rId19"/>
    <p:sldId id="286" r:id="rId20"/>
    <p:sldId id="280" r:id="rId21"/>
    <p:sldId id="281" r:id="rId22"/>
    <p:sldId id="269" r:id="rId23"/>
    <p:sldId id="288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7206"/>
    <a:srgbClr val="ED8513"/>
    <a:srgbClr val="DF8207"/>
    <a:srgbClr val="00CC66"/>
    <a:srgbClr val="EC6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215C8-1577-4429-B91B-FB725DD37FF0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5B5EF-69CB-416F-B99D-B63B26BD4F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112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260F8-1742-46AD-B61B-E0483443CD54}" type="slidenum">
              <a:rPr lang="pl-PL" smtClean="0">
                <a:solidFill>
                  <a:prstClr val="black"/>
                </a:solidFill>
              </a:rPr>
              <a:pPr/>
              <a:t>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30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5B5EF-69CB-416F-B99D-B63B26BD4F2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958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7010-FA92-431F-BCE6-50A6D0CBF8B1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6285-6BEC-4FA1-9792-9AD6D8320F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0630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7010-FA92-431F-BCE6-50A6D0CBF8B1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6285-6BEC-4FA1-9792-9AD6D8320F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921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7010-FA92-431F-BCE6-50A6D0CBF8B1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6285-6BEC-4FA1-9792-9AD6D8320F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147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20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35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27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40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51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0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53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6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7010-FA92-431F-BCE6-50A6D0CBF8B1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6285-6BEC-4FA1-9792-9AD6D8320F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829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36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29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74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68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38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54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40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83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0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7010-FA92-431F-BCE6-50A6D0CBF8B1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6285-6BEC-4FA1-9792-9AD6D8320F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64420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79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3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11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62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269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180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694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42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635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2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7010-FA92-431F-BCE6-50A6D0CBF8B1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6285-6BEC-4FA1-9792-9AD6D8320F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93298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359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92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111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523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599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7010-FA92-431F-BCE6-50A6D0CBF8B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6285-6BEC-4FA1-9792-9AD6D8320FD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404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7010-FA92-431F-BCE6-50A6D0CBF8B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6285-6BEC-4FA1-9792-9AD6D8320FD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375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7010-FA92-431F-BCE6-50A6D0CBF8B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6285-6BEC-4FA1-9792-9AD6D8320FD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718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7010-FA92-431F-BCE6-50A6D0CBF8B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6285-6BEC-4FA1-9792-9AD6D8320FD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723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7010-FA92-431F-BCE6-50A6D0CBF8B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6285-6BEC-4FA1-9792-9AD6D8320FD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3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7010-FA92-431F-BCE6-50A6D0CBF8B1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6285-6BEC-4FA1-9792-9AD6D8320F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34119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7010-FA92-431F-BCE6-50A6D0CBF8B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6285-6BEC-4FA1-9792-9AD6D8320FD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015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7010-FA92-431F-BCE6-50A6D0CBF8B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6285-6BEC-4FA1-9792-9AD6D8320FD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938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7010-FA92-431F-BCE6-50A6D0CBF8B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6285-6BEC-4FA1-9792-9AD6D8320FD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358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7010-FA92-431F-BCE6-50A6D0CBF8B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6285-6BEC-4FA1-9792-9AD6D8320FD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260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7010-FA92-431F-BCE6-50A6D0CBF8B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6285-6BEC-4FA1-9792-9AD6D8320FD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319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7010-FA92-431F-BCE6-50A6D0CBF8B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6285-6BEC-4FA1-9792-9AD6D8320FD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045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800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605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29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8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7010-FA92-431F-BCE6-50A6D0CBF8B1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6285-6BEC-4FA1-9792-9AD6D8320F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89794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672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479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532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960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920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956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187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47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884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6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7010-FA92-431F-BCE6-50A6D0CBF8B1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6285-6BEC-4FA1-9792-9AD6D8320F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39827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71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216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424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456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359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587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864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7010-FA92-431F-BCE6-50A6D0CBF8B1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6285-6BEC-4FA1-9792-9AD6D8320F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764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7010-FA92-431F-BCE6-50A6D0CBF8B1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6285-6BEC-4FA1-9792-9AD6D8320F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430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97010-FA92-431F-BCE6-50A6D0CBF8B1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E6285-6BEC-4FA1-9792-9AD6D8320F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724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685800"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3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685800"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3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685800"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97010-FA92-431F-BCE6-50A6D0CBF8B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E6285-6BEC-4FA1-9792-9AD6D8320FD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9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685800"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6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3925769-E098-4254-9919-1B151B7DD52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685800"/>
              <a:t>09.04.2020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BC1B7E-B1C0-41E7-8816-84965B0CDB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4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microsoft.com/office/2007/relationships/hdphoto" Target="../media/hdphoto3.wdp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pn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image" Target="../media/image17.jp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57.jpeg"/><Relationship Id="rId11" Type="http://schemas.openxmlformats.org/officeDocument/2006/relationships/image" Target="../media/image62.png"/><Relationship Id="rId5" Type="http://schemas.openxmlformats.org/officeDocument/2006/relationships/image" Target="../media/image56.jpeg"/><Relationship Id="rId15" Type="http://schemas.openxmlformats.org/officeDocument/2006/relationships/image" Target="../media/image66.png"/><Relationship Id="rId10" Type="http://schemas.openxmlformats.org/officeDocument/2006/relationships/image" Target="../media/image61.gif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8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6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28825" t="23142" r="29573" b="21924"/>
          <a:stretch/>
        </p:blipFill>
        <p:spPr>
          <a:xfrm>
            <a:off x="3820966" y="3723876"/>
            <a:ext cx="1295592" cy="128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4092677" y="2734148"/>
            <a:ext cx="1179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l-PL" sz="2400" b="1" dirty="0">
                <a:solidFill>
                  <a:prstClr val="white"/>
                </a:solidFill>
              </a:rPr>
              <a:t>Cześć!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840660" y="1392642"/>
            <a:ext cx="1629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l-PL" sz="2400" b="1" dirty="0">
                <a:solidFill>
                  <a:prstClr val="white"/>
                </a:solidFill>
              </a:rPr>
              <a:t>Hello!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669457" y="1832226"/>
            <a:ext cx="15117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ja-JP" altLang="en-US" sz="2100" b="1" dirty="0">
                <a:solidFill>
                  <a:prstClr val="white"/>
                </a:solidFill>
              </a:rPr>
              <a:t>もしもし！</a:t>
            </a:r>
            <a:endParaRPr lang="pl-PL" sz="2100" b="1" dirty="0">
              <a:solidFill>
                <a:prstClr val="white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368414" y="1832226"/>
            <a:ext cx="1703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ja-JP" altLang="en-US" sz="2400" b="1" dirty="0">
                <a:solidFill>
                  <a:prstClr val="white"/>
                </a:solidFill>
              </a:rPr>
              <a:t>你好！</a:t>
            </a:r>
            <a:endParaRPr lang="pl-PL" sz="2400" b="1" dirty="0">
              <a:solidFill>
                <a:prstClr val="white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872749" y="2491100"/>
            <a:ext cx="13937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l-PL" sz="2100" b="1" dirty="0" err="1">
                <a:solidFill>
                  <a:prstClr val="white"/>
                </a:solidFill>
              </a:rPr>
              <a:t>Xin</a:t>
            </a:r>
            <a:r>
              <a:rPr lang="pl-PL" sz="2100" b="1" dirty="0">
                <a:solidFill>
                  <a:prstClr val="white"/>
                </a:solidFill>
              </a:rPr>
              <a:t> </a:t>
            </a:r>
            <a:r>
              <a:rPr lang="pl-PL" sz="2100" b="1" dirty="0" err="1">
                <a:solidFill>
                  <a:prstClr val="white"/>
                </a:solidFill>
              </a:rPr>
              <a:t>chào</a:t>
            </a:r>
            <a:r>
              <a:rPr lang="pl-PL" sz="2100" b="1" dirty="0">
                <a:solidFill>
                  <a:prstClr val="white"/>
                </a:solidFill>
              </a:rPr>
              <a:t>!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76981" y="2678296"/>
            <a:ext cx="21532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100" b="1" dirty="0">
                <a:solidFill>
                  <a:prstClr val="white"/>
                </a:solidFill>
              </a:rPr>
              <a:t>Сәлеметсіз бе!</a:t>
            </a:r>
            <a:endParaRPr lang="pl-PL" sz="2100" b="1" dirty="0">
              <a:solidFill>
                <a:prstClr val="white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821129" y="1173352"/>
            <a:ext cx="1091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l-PL" sz="2400" b="1" dirty="0">
                <a:solidFill>
                  <a:prstClr val="white"/>
                </a:solidFill>
              </a:rPr>
              <a:t>Ciao!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493775" y="3504586"/>
            <a:ext cx="1091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l-PL" sz="2400" b="1" dirty="0">
                <a:solidFill>
                  <a:prstClr val="white"/>
                </a:solidFill>
              </a:rPr>
              <a:t>Hola!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2470356" y="3428265"/>
            <a:ext cx="973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l-PL" sz="2400" b="1" dirty="0">
                <a:solidFill>
                  <a:prstClr val="white"/>
                </a:solidFill>
              </a:rPr>
              <a:t>Salut!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7138219" y="4124017"/>
            <a:ext cx="13273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l-PL" sz="2100" b="1" dirty="0" err="1">
                <a:solidFill>
                  <a:prstClr val="white"/>
                </a:solidFill>
              </a:rPr>
              <a:t>Merhaba</a:t>
            </a:r>
            <a:r>
              <a:rPr lang="pl-PL" sz="2100" b="1" dirty="0">
                <a:solidFill>
                  <a:prstClr val="white"/>
                </a:solidFill>
              </a:rPr>
              <a:t>!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840660" y="4357079"/>
            <a:ext cx="12536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i-IN" sz="2100" b="1" dirty="0">
                <a:solidFill>
                  <a:prstClr val="white"/>
                </a:solidFill>
              </a:rPr>
              <a:t>नमस्कार!</a:t>
            </a:r>
            <a:endParaRPr lang="pl-PL" sz="2100" b="1" dirty="0">
              <a:solidFill>
                <a:prstClr val="white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470356" y="4900204"/>
            <a:ext cx="12068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100" b="1" dirty="0">
                <a:solidFill>
                  <a:prstClr val="white"/>
                </a:solidFill>
              </a:rPr>
              <a:t>Привет!</a:t>
            </a:r>
            <a:endParaRPr lang="pl-PL" sz="2100" b="1" dirty="0">
              <a:solidFill>
                <a:prstClr val="white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493774" y="4900204"/>
            <a:ext cx="12244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uk-UA" sz="2100" b="1" dirty="0">
                <a:solidFill>
                  <a:prstClr val="white"/>
                </a:solidFill>
              </a:rPr>
              <a:t>Привіт!</a:t>
            </a:r>
            <a:endParaRPr lang="pl-PL" sz="21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53" y="1053359"/>
            <a:ext cx="5715000" cy="1343025"/>
          </a:xfrm>
          <a:prstGeom prst="rect">
            <a:avLst/>
          </a:prstGeom>
        </p:spPr>
      </p:pic>
      <p:grpSp>
        <p:nvGrpSpPr>
          <p:cNvPr id="11" name="Grupa 10"/>
          <p:cNvGrpSpPr/>
          <p:nvPr/>
        </p:nvGrpSpPr>
        <p:grpSpPr>
          <a:xfrm>
            <a:off x="5713307" y="5167268"/>
            <a:ext cx="3747783" cy="553998"/>
            <a:chOff x="1283958" y="1965132"/>
            <a:chExt cx="5647784" cy="717523"/>
          </a:xfrm>
        </p:grpSpPr>
        <p:sp>
          <p:nvSpPr>
            <p:cNvPr id="5" name="pole tekstowe 4"/>
            <p:cNvSpPr txBox="1"/>
            <p:nvPr/>
          </p:nvSpPr>
          <p:spPr>
            <a:xfrm>
              <a:off x="1730477" y="1965132"/>
              <a:ext cx="5201265" cy="71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pl-PL" sz="1500" b="1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rPr>
                <a:t>BACKGROUND KNOWLEDGE FROM </a:t>
              </a:r>
            </a:p>
            <a:p>
              <a:pPr algn="ctr" defTabSz="685800"/>
              <a:r>
                <a:rPr lang="pl-PL" sz="1500" b="1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rPr>
                <a:t>LAZARSKI LANGUAGE COURSE </a:t>
              </a:r>
            </a:p>
          </p:txBody>
        </p:sp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958" y="1965132"/>
              <a:ext cx="613668" cy="612469"/>
            </a:xfrm>
            <a:prstGeom prst="rect">
              <a:avLst/>
            </a:prstGeom>
          </p:spPr>
        </p:pic>
      </p:grpSp>
      <p:grpSp>
        <p:nvGrpSpPr>
          <p:cNvPr id="13" name="Grupa 12"/>
          <p:cNvGrpSpPr/>
          <p:nvPr/>
        </p:nvGrpSpPr>
        <p:grpSpPr>
          <a:xfrm>
            <a:off x="4469872" y="4160537"/>
            <a:ext cx="4048433" cy="868782"/>
            <a:chOff x="963561" y="2744980"/>
            <a:chExt cx="5397910" cy="1158376"/>
          </a:xfrm>
        </p:grpSpPr>
        <p:sp>
          <p:nvSpPr>
            <p:cNvPr id="6" name="pole tekstowe 5"/>
            <p:cNvSpPr txBox="1"/>
            <p:nvPr/>
          </p:nvSpPr>
          <p:spPr>
            <a:xfrm>
              <a:off x="2054942" y="3014621"/>
              <a:ext cx="430652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pl-PL" sz="1500" b="1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rPr>
                <a:t>INTERESTING UNIVETSITY PROGRAM </a:t>
              </a:r>
            </a:p>
          </p:txBody>
        </p:sp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3561" y="2744980"/>
              <a:ext cx="1329938" cy="1158376"/>
            </a:xfrm>
            <a:prstGeom prst="rect">
              <a:avLst/>
            </a:prstGeom>
          </p:spPr>
        </p:pic>
      </p:grpSp>
      <p:grpSp>
        <p:nvGrpSpPr>
          <p:cNvPr id="15" name="Grupa 14"/>
          <p:cNvGrpSpPr/>
          <p:nvPr/>
        </p:nvGrpSpPr>
        <p:grpSpPr>
          <a:xfrm>
            <a:off x="3257396" y="3383581"/>
            <a:ext cx="4464105" cy="685802"/>
            <a:chOff x="1136918" y="3834542"/>
            <a:chExt cx="5952140" cy="914403"/>
          </a:xfrm>
        </p:grpSpPr>
        <p:sp>
          <p:nvSpPr>
            <p:cNvPr id="7" name="pole tekstowe 6"/>
            <p:cNvSpPr txBox="1"/>
            <p:nvPr/>
          </p:nvSpPr>
          <p:spPr>
            <a:xfrm>
              <a:off x="1799303" y="4041058"/>
              <a:ext cx="5289755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pl-PL" sz="1500" b="1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rPr>
                <a:t>BENEFICIAL INTERNSHIP</a:t>
              </a:r>
            </a:p>
            <a:p>
              <a:pPr defTabSz="685800"/>
              <a:endParaRPr lang="pl-PL" sz="1350" dirty="0">
                <a:solidFill>
                  <a:prstClr val="black"/>
                </a:solidFill>
              </a:endParaRPr>
            </a:p>
          </p:txBody>
        </p:sp>
        <p:pic>
          <p:nvPicPr>
            <p:cNvPr id="14" name="Obraz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918" y="3834542"/>
              <a:ext cx="760708" cy="760708"/>
            </a:xfrm>
            <a:prstGeom prst="rect">
              <a:avLst/>
            </a:prstGeom>
          </p:spPr>
        </p:pic>
      </p:grpSp>
      <p:grpSp>
        <p:nvGrpSpPr>
          <p:cNvPr id="17" name="Grupa 16"/>
          <p:cNvGrpSpPr/>
          <p:nvPr/>
        </p:nvGrpSpPr>
        <p:grpSpPr>
          <a:xfrm>
            <a:off x="1723720" y="2731493"/>
            <a:ext cx="4478018" cy="546405"/>
            <a:chOff x="1226522" y="4669454"/>
            <a:chExt cx="5970691" cy="728540"/>
          </a:xfrm>
        </p:grpSpPr>
        <p:sp>
          <p:nvSpPr>
            <p:cNvPr id="8" name="pole tekstowe 7"/>
            <p:cNvSpPr txBox="1"/>
            <p:nvPr/>
          </p:nvSpPr>
          <p:spPr>
            <a:xfrm>
              <a:off x="1897626" y="4768645"/>
              <a:ext cx="52995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pl-PL" sz="1500" b="1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rPr>
                <a:t>WELL- PAID JOB </a:t>
              </a:r>
            </a:p>
          </p:txBody>
        </p:sp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522" y="4669454"/>
              <a:ext cx="728540" cy="728540"/>
            </a:xfrm>
            <a:prstGeom prst="rect">
              <a:avLst/>
            </a:prstGeom>
          </p:spPr>
        </p:pic>
      </p:grpSp>
      <p:pic>
        <p:nvPicPr>
          <p:cNvPr id="18" name="Obraz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4734" y="1418923"/>
            <a:ext cx="3602024" cy="5727905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296663" y="1970983"/>
            <a:ext cx="2674167" cy="482733"/>
            <a:chOff x="228403" y="1281543"/>
            <a:chExt cx="3565556" cy="643644"/>
          </a:xfrm>
        </p:grpSpPr>
        <p:sp>
          <p:nvSpPr>
            <p:cNvPr id="9" name="pole tekstowe 8"/>
            <p:cNvSpPr txBox="1"/>
            <p:nvPr/>
          </p:nvSpPr>
          <p:spPr>
            <a:xfrm>
              <a:off x="755791" y="1494300"/>
              <a:ext cx="30381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pl-PL" sz="1500" b="1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</a:rPr>
                <a:t>SUCCESS</a:t>
              </a:r>
              <a:r>
                <a:rPr lang="pl-PL" sz="1350" dirty="0">
                  <a:solidFill>
                    <a:prstClr val="black"/>
                  </a:solidFill>
                </a:rPr>
                <a:t> </a:t>
              </a:r>
            </a:p>
          </p:txBody>
        </p:sp>
        <p:pic>
          <p:nvPicPr>
            <p:cNvPr id="19" name="Obraz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403" y="1281543"/>
              <a:ext cx="1054776" cy="6128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182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-53527" y="1528127"/>
            <a:ext cx="3498566" cy="1968786"/>
            <a:chOff x="-53527" y="1528127"/>
            <a:chExt cx="3498566" cy="1968786"/>
          </a:xfrm>
        </p:grpSpPr>
        <p:pic>
          <p:nvPicPr>
            <p:cNvPr id="18" name="Obraz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527" y="1528127"/>
              <a:ext cx="3498566" cy="1968786"/>
            </a:xfrm>
            <a:prstGeom prst="rect">
              <a:avLst/>
            </a:prstGeom>
            <a:scene3d>
              <a:camera prst="perspectiveLeft"/>
              <a:lightRig rig="threePt" dir="t"/>
            </a:scene3d>
          </p:spPr>
        </p:pic>
        <p:sp>
          <p:nvSpPr>
            <p:cNvPr id="19" name="pole tekstowe 18"/>
            <p:cNvSpPr txBox="1"/>
            <p:nvPr/>
          </p:nvSpPr>
          <p:spPr>
            <a:xfrm>
              <a:off x="128105" y="1620122"/>
              <a:ext cx="308268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Rest Zones</a:t>
              </a:r>
              <a:endParaRPr lang="pl-PL" sz="20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Comfy sofas all around the camp</a:t>
              </a:r>
              <a:endParaRPr lang="pl-PL" sz="20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Mini-park</a:t>
              </a:r>
              <a:endParaRPr lang="pl-PL" sz="20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67" y="2488391"/>
            <a:ext cx="3342458" cy="1629630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553676" y="282150"/>
            <a:ext cx="84076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4400" b="1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University </a:t>
            </a:r>
            <a:r>
              <a:rPr lang="pl-PL" altLang="pl-PL" sz="4400" b="1" dirty="0" err="1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Facilities</a:t>
            </a:r>
            <a:endParaRPr lang="pl-PL" altLang="pl-PL" sz="2400" b="1" dirty="0">
              <a:solidFill>
                <a:schemeClr val="bg2">
                  <a:lumMod val="2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605" y="295877"/>
            <a:ext cx="1915297" cy="171597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39" y="1153866"/>
            <a:ext cx="3182700" cy="1855024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941"/>
            <a:ext cx="9144000" cy="292305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25" y="2870906"/>
            <a:ext cx="3180353" cy="1853657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13" name="pole tekstowe 12"/>
          <p:cNvSpPr txBox="1"/>
          <p:nvPr/>
        </p:nvSpPr>
        <p:spPr>
          <a:xfrm>
            <a:off x="3539712" y="1100675"/>
            <a:ext cx="308802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Library </a:t>
            </a:r>
            <a:endParaRPr lang="pl-PL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Over</a:t>
            </a:r>
            <a:r>
              <a:rPr lang="pl-PL" sz="2000">
                <a:solidFill>
                  <a:schemeClr val="bg1"/>
                </a:solidFill>
                <a:latin typeface="Agency FB" panose="020B0503020202020204" pitchFamily="34" charset="0"/>
              </a:rPr>
              <a:t> 1</a:t>
            </a:r>
            <a:r>
              <a:rPr lang="pl-PL" sz="2000" b="1">
                <a:solidFill>
                  <a:schemeClr val="bg1"/>
                </a:solidFill>
                <a:latin typeface="Agency FB" panose="020B0503020202020204" pitchFamily="34" charset="0"/>
              </a:rPr>
              <a:t>80 </a:t>
            </a:r>
            <a:r>
              <a:rPr lang="pl-PL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000 </a:t>
            </a:r>
            <a:r>
              <a:rPr lang="pl-PL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books</a:t>
            </a:r>
            <a:endParaRPr lang="pl-PL" sz="20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Virtual Library of Science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latin typeface="Agency FB" panose="020B0503020202020204" pitchFamily="34" charset="0"/>
              </a:rPr>
              <a:t>Online </a:t>
            </a:r>
            <a:r>
              <a:rPr lang="pl-PL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journals</a:t>
            </a:r>
            <a:r>
              <a:rPr lang="pl-PL" sz="2000" dirty="0">
                <a:solidFill>
                  <a:schemeClr val="bg1"/>
                </a:solidFill>
                <a:latin typeface="Agency FB" panose="020B0503020202020204" pitchFamily="34" charset="0"/>
              </a:rPr>
              <a:t> and </a:t>
            </a:r>
            <a:r>
              <a:rPr lang="pl-PL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magazines</a:t>
            </a:r>
            <a:endParaRPr lang="pl-PL" sz="20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018526" y="3008890"/>
            <a:ext cx="3082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Food </a:t>
            </a:r>
            <a:r>
              <a:rPr lang="pl-PL" sz="20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Courts</a:t>
            </a:r>
            <a:endParaRPr lang="pl-PL" sz="20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latin typeface="Agency FB" panose="020B0503020202020204" pitchFamily="34" charset="0"/>
              </a:rPr>
              <a:t>One </a:t>
            </a:r>
            <a:r>
              <a:rPr lang="pl-PL" sz="20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restaurant</a:t>
            </a:r>
            <a:r>
              <a:rPr lang="pl-PL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pl-PL" sz="2000" dirty="0">
                <a:solidFill>
                  <a:schemeClr val="bg1"/>
                </a:solidFill>
                <a:latin typeface="Agency FB" panose="020B0503020202020204" pitchFamily="34" charset="0"/>
              </a:rPr>
              <a:t>with </a:t>
            </a:r>
            <a:r>
              <a:rPr lang="pl-PL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home-made</a:t>
            </a:r>
            <a:r>
              <a:rPr lang="pl-PL" sz="2000" dirty="0">
                <a:solidFill>
                  <a:schemeClr val="bg1"/>
                </a:solidFill>
                <a:latin typeface="Agency FB" panose="020B0503020202020204" pitchFamily="34" charset="0"/>
              </a:rPr>
              <a:t>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latin typeface="Agency FB" panose="020B0503020202020204" pitchFamily="34" charset="0"/>
              </a:rPr>
              <a:t>2 </a:t>
            </a:r>
            <a:r>
              <a:rPr lang="pl-PL" sz="20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coffee</a:t>
            </a:r>
            <a:r>
              <a:rPr lang="pl-PL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shops</a:t>
            </a:r>
            <a:r>
              <a:rPr lang="pl-PL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6025304" y="2578003"/>
            <a:ext cx="30826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Sport </a:t>
            </a:r>
            <a:r>
              <a:rPr lang="pl-PL" sz="20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Facilities</a:t>
            </a:r>
            <a:endParaRPr lang="pl-PL" sz="20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latin typeface="Agency FB" panose="020B0503020202020204" pitchFamily="34" charset="0"/>
              </a:rPr>
              <a:t>2 </a:t>
            </a:r>
            <a:r>
              <a:rPr lang="pl-PL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gyms</a:t>
            </a:r>
            <a:r>
              <a:rPr lang="pl-PL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Swimming</a:t>
            </a:r>
            <a:r>
              <a:rPr lang="pl-PL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pool</a:t>
            </a:r>
            <a:r>
              <a:rPr lang="pl-PL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42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970">
            <a:off x="785696" y="1443218"/>
            <a:ext cx="4345705" cy="272707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8841">
            <a:off x="3657664" y="3113013"/>
            <a:ext cx="4593320" cy="2677199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21" name="pole tekstowe 1"/>
          <p:cNvSpPr txBox="1">
            <a:spLocks noChangeArrowheads="1"/>
          </p:cNvSpPr>
          <p:nvPr/>
        </p:nvSpPr>
        <p:spPr bwMode="auto">
          <a:xfrm>
            <a:off x="490538" y="450850"/>
            <a:ext cx="75166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l-PL" sz="3600" b="1" dirty="0">
                <a:solidFill>
                  <a:srgbClr val="E46C0A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Accommodation </a:t>
            </a:r>
            <a:endParaRPr lang="pl-PL" altLang="pl-PL" sz="3600" b="1" dirty="0">
              <a:solidFill>
                <a:srgbClr val="E46C0A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070" y="1412736"/>
            <a:ext cx="3546389" cy="236278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2" y="3775518"/>
            <a:ext cx="3500695" cy="2362782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100792" y="1747741"/>
            <a:ext cx="34598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gency FB" panose="020B0503020202020204" pitchFamily="34" charset="0"/>
              </a:rPr>
              <a:t>Accommodation Department</a:t>
            </a:r>
          </a:p>
          <a:p>
            <a:r>
              <a:rPr lang="en-US" b="1" dirty="0">
                <a:solidFill>
                  <a:schemeClr val="bg1"/>
                </a:solidFill>
                <a:latin typeface="Agency FB" panose="020B0503020202020204" pitchFamily="34" charset="0"/>
              </a:rPr>
              <a:t>provides different housing solutions</a:t>
            </a:r>
          </a:p>
          <a:p>
            <a:endParaRPr lang="en-US" sz="8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gency FB" panose="020B0503020202020204" pitchFamily="34" charset="0"/>
              </a:rPr>
              <a:t>Lazarski houses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gency FB" panose="020B0503020202020204" pitchFamily="34" charset="0"/>
              </a:rPr>
              <a:t>Student dorms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gency FB" panose="020B0503020202020204" pitchFamily="34" charset="0"/>
              </a:rPr>
              <a:t>Flats</a:t>
            </a:r>
            <a:endParaRPr lang="pl-PL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476129" y="3945587"/>
            <a:ext cx="35310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rPr>
              <a:t>Prices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endParaRPr lang="en-US" sz="800" b="1" dirty="0">
              <a:solidFill>
                <a:schemeClr val="bg1">
                  <a:lumMod val="95000"/>
                </a:schemeClr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rPr>
              <a:t>Lazarski houses – 600 EUR/semester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rPr>
              <a:t>Students dorms - 400 EUR/semester</a:t>
            </a:r>
          </a:p>
        </p:txBody>
      </p:sp>
    </p:spTree>
    <p:extLst>
      <p:ext uri="{BB962C8B-B14F-4D97-AF65-F5344CB8AC3E}">
        <p14:creationId xmlns:p14="http://schemas.microsoft.com/office/powerpoint/2010/main" val="542552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6" y="850417"/>
            <a:ext cx="9144000" cy="5143500"/>
          </a:xfrm>
          <a:prstGeom prst="rect">
            <a:avLst/>
          </a:prstGeom>
        </p:spPr>
      </p:pic>
      <p:sp>
        <p:nvSpPr>
          <p:cNvPr id="21" name="pole tekstowe 1"/>
          <p:cNvSpPr txBox="1">
            <a:spLocks noChangeArrowheads="1"/>
          </p:cNvSpPr>
          <p:nvPr/>
        </p:nvSpPr>
        <p:spPr bwMode="auto">
          <a:xfrm>
            <a:off x="1753260" y="1130516"/>
            <a:ext cx="5637480" cy="60016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ClrTx/>
              <a:buSzTx/>
              <a:buNone/>
            </a:pPr>
            <a:r>
              <a:rPr lang="en-US" altLang="pl-PL" sz="3300" b="1" dirty="0">
                <a:solidFill>
                  <a:prstClr val="black">
                    <a:lumMod val="85000"/>
                    <a:lumOff val="15000"/>
                  </a:prst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Internships and Jobs Placement</a:t>
            </a:r>
            <a:endParaRPr lang="pl-PL" altLang="pl-PL" sz="3300" b="1" dirty="0">
              <a:solidFill>
                <a:prstClr val="black">
                  <a:lumMod val="85000"/>
                  <a:lumOff val="15000"/>
                </a:prst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-345993" y="2064787"/>
            <a:ext cx="4396760" cy="936185"/>
            <a:chOff x="-461323" y="1610049"/>
            <a:chExt cx="5862346" cy="1248247"/>
          </a:xfrm>
        </p:grpSpPr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9704">
              <a:off x="-461323" y="1610049"/>
              <a:ext cx="5862346" cy="1248247"/>
            </a:xfrm>
            <a:prstGeom prst="rect">
              <a:avLst/>
            </a:prstGeom>
            <a:scene3d>
              <a:camera prst="perspectiveLeft"/>
              <a:lightRig rig="threePt" dir="t"/>
            </a:scene3d>
          </p:spPr>
        </p:pic>
        <p:sp>
          <p:nvSpPr>
            <p:cNvPr id="10" name="pole tekstowe 9"/>
            <p:cNvSpPr txBox="1"/>
            <p:nvPr/>
          </p:nvSpPr>
          <p:spPr>
            <a:xfrm rot="21327991">
              <a:off x="676446" y="1829684"/>
              <a:ext cx="421211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Career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and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Internship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Department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assists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students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in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finding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jobs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and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internships</a:t>
              </a:r>
              <a:endParaRPr lang="pl-PL" sz="1500" b="1" dirty="0">
                <a:solidFill>
                  <a:prstClr val="black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" name="Grupa 2"/>
          <p:cNvGrpSpPr/>
          <p:nvPr/>
        </p:nvGrpSpPr>
        <p:grpSpPr>
          <a:xfrm>
            <a:off x="-273909" y="3243574"/>
            <a:ext cx="4465060" cy="1002388"/>
            <a:chOff x="-354255" y="3044474"/>
            <a:chExt cx="4783667" cy="1018568"/>
          </a:xfrm>
        </p:grpSpPr>
        <p:pic>
          <p:nvPicPr>
            <p:cNvPr id="23" name="Obraz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9704">
              <a:off x="-354255" y="3044474"/>
              <a:ext cx="4783667" cy="1018568"/>
            </a:xfrm>
            <a:prstGeom prst="rect">
              <a:avLst/>
            </a:prstGeom>
            <a:scene3d>
              <a:camera prst="perspectiveLeft"/>
              <a:lightRig rig="threePt" dir="t"/>
            </a:scene3d>
          </p:spPr>
        </p:pic>
        <p:sp>
          <p:nvSpPr>
            <p:cNvPr id="24" name="pole tekstowe 23"/>
            <p:cNvSpPr txBox="1"/>
            <p:nvPr/>
          </p:nvSpPr>
          <p:spPr>
            <a:xfrm rot="21327991">
              <a:off x="68932" y="3266442"/>
              <a:ext cx="4212116" cy="562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Internship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Abroad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is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real! Erasmus +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Internship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program </a:t>
              </a:r>
              <a:r>
                <a:rPr lang="en-US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sponsored 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by the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European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Union</a:t>
              </a:r>
              <a:endParaRPr lang="pl-PL" sz="1500" b="1" dirty="0">
                <a:solidFill>
                  <a:prstClr val="black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4934537" y="3259488"/>
            <a:ext cx="4558203" cy="970561"/>
            <a:chOff x="6579383" y="3202984"/>
            <a:chExt cx="6077604" cy="1294081"/>
          </a:xfrm>
        </p:grpSpPr>
        <p:pic>
          <p:nvPicPr>
            <p:cNvPr id="25" name="Obraz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150">
              <a:off x="6579383" y="3202984"/>
              <a:ext cx="6077604" cy="1294081"/>
            </a:xfrm>
            <a:prstGeom prst="rect">
              <a:avLst/>
            </a:prstGeom>
            <a:scene3d>
              <a:camera prst="perspectiveRight"/>
              <a:lightRig rig="threePt" dir="t"/>
            </a:scene3d>
          </p:spPr>
        </p:pic>
        <p:sp>
          <p:nvSpPr>
            <p:cNvPr id="27" name="pole tekstowe 26"/>
            <p:cNvSpPr txBox="1"/>
            <p:nvPr/>
          </p:nvSpPr>
          <p:spPr>
            <a:xfrm rot="207541">
              <a:off x="7039584" y="3435293"/>
              <a:ext cx="500455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Students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receive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professional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assistance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in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creating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their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CVs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and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getting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ready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for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job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interviews</a:t>
              </a:r>
              <a:endParaRPr lang="pl-PL" sz="1500" b="1" dirty="0">
                <a:solidFill>
                  <a:prstClr val="black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5003890" y="1967901"/>
            <a:ext cx="4682954" cy="955867"/>
            <a:chOff x="6671854" y="1480867"/>
            <a:chExt cx="6243938" cy="1274489"/>
          </a:xfrm>
        </p:grpSpPr>
        <p:pic>
          <p:nvPicPr>
            <p:cNvPr id="26" name="Obraz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150">
              <a:off x="6671854" y="1480867"/>
              <a:ext cx="5985592" cy="1274489"/>
            </a:xfrm>
            <a:prstGeom prst="rect">
              <a:avLst/>
            </a:prstGeom>
            <a:scene3d>
              <a:camera prst="perspectiveRight"/>
              <a:lightRig rig="threePt" dir="t"/>
            </a:scene3d>
          </p:spPr>
        </p:pic>
        <p:sp>
          <p:nvSpPr>
            <p:cNvPr id="28" name="pole tekstowe 27"/>
            <p:cNvSpPr txBox="1"/>
            <p:nvPr/>
          </p:nvSpPr>
          <p:spPr>
            <a:xfrm rot="207541">
              <a:off x="7205803" y="1813726"/>
              <a:ext cx="57099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Regular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job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fairs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are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organized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at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Lazarski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where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</a:t>
              </a:r>
            </a:p>
            <a:p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students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can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meet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their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potential</a:t>
              </a:r>
              <a:r>
                <a:rPr lang="pl-PL" sz="1500" b="1" dirty="0">
                  <a:solidFill>
                    <a:prstClr val="black"/>
                  </a:solidFill>
                  <a:latin typeface="Agency FB" panose="020B0503020202020204" pitchFamily="34" charset="0"/>
                </a:rPr>
                <a:t> </a:t>
              </a:r>
              <a:r>
                <a:rPr lang="pl-PL" sz="1500" b="1" dirty="0" err="1">
                  <a:solidFill>
                    <a:prstClr val="black"/>
                  </a:solidFill>
                  <a:latin typeface="Agency FB" panose="020B0503020202020204" pitchFamily="34" charset="0"/>
                </a:rPr>
                <a:t>employers</a:t>
              </a:r>
              <a:endParaRPr lang="pl-PL" sz="1500" b="1" dirty="0">
                <a:solidFill>
                  <a:prstClr val="black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29" name="Grupa 28"/>
          <p:cNvGrpSpPr/>
          <p:nvPr/>
        </p:nvGrpSpPr>
        <p:grpSpPr>
          <a:xfrm>
            <a:off x="1143000" y="4638418"/>
            <a:ext cx="6858000" cy="1680938"/>
            <a:chOff x="1524000" y="5041557"/>
            <a:chExt cx="9144000" cy="2241251"/>
          </a:xfrm>
        </p:grpSpPr>
        <p:grpSp>
          <p:nvGrpSpPr>
            <p:cNvPr id="20" name="Grupa 19"/>
            <p:cNvGrpSpPr/>
            <p:nvPr/>
          </p:nvGrpSpPr>
          <p:grpSpPr>
            <a:xfrm>
              <a:off x="1524000" y="5041557"/>
              <a:ext cx="9144000" cy="2241251"/>
              <a:chOff x="1524000" y="5041557"/>
              <a:chExt cx="9144000" cy="2241251"/>
            </a:xfrm>
          </p:grpSpPr>
          <p:grpSp>
            <p:nvGrpSpPr>
              <p:cNvPr id="4" name="Grupa 3"/>
              <p:cNvGrpSpPr/>
              <p:nvPr/>
            </p:nvGrpSpPr>
            <p:grpSpPr>
              <a:xfrm>
                <a:off x="1524000" y="5041557"/>
                <a:ext cx="9144000" cy="1816443"/>
                <a:chOff x="0" y="5041556"/>
                <a:chExt cx="9144000" cy="1816443"/>
              </a:xfrm>
            </p:grpSpPr>
            <p:pic>
              <p:nvPicPr>
                <p:cNvPr id="7" name="Obraz 6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5041556"/>
                  <a:ext cx="9144000" cy="1816443"/>
                </a:xfrm>
                <a:prstGeom prst="rect">
                  <a:avLst/>
                </a:prstGeom>
              </p:spPr>
            </p:pic>
            <p:pic>
              <p:nvPicPr>
                <p:cNvPr id="15" name="Obraz 14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3535" y="5270090"/>
                  <a:ext cx="1210880" cy="645509"/>
                </a:xfrm>
                <a:prstGeom prst="rect">
                  <a:avLst/>
                </a:prstGeom>
              </p:spPr>
            </p:pic>
            <p:pic>
              <p:nvPicPr>
                <p:cNvPr id="16" name="Obraz 15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0467" y="5964418"/>
                  <a:ext cx="1148175" cy="624008"/>
                </a:xfrm>
                <a:prstGeom prst="rect">
                  <a:avLst/>
                </a:prstGeom>
              </p:spPr>
            </p:pic>
            <p:pic>
              <p:nvPicPr>
                <p:cNvPr id="8" name="Obraz 7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607" y="5849923"/>
                  <a:ext cx="1109932" cy="994425"/>
                </a:xfrm>
                <a:prstGeom prst="rect">
                  <a:avLst/>
                </a:prstGeom>
              </p:spPr>
            </p:pic>
            <p:pic>
              <p:nvPicPr>
                <p:cNvPr id="17" name="Obraz 16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49056" y="5137586"/>
                  <a:ext cx="1136894" cy="826832"/>
                </a:xfrm>
                <a:prstGeom prst="rect">
                  <a:avLst/>
                </a:prstGeom>
              </p:spPr>
            </p:pic>
          </p:grpSp>
          <p:pic>
            <p:nvPicPr>
              <p:cNvPr id="12" name="Obraz 1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1182" y="5090250"/>
                <a:ext cx="1400490" cy="904483"/>
              </a:xfrm>
              <a:prstGeom prst="rect">
                <a:avLst/>
              </a:prstGeom>
            </p:spPr>
          </p:pic>
          <p:pic>
            <p:nvPicPr>
              <p:cNvPr id="13" name="Obraz 1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7401" y="5328249"/>
                <a:ext cx="1954559" cy="1954559"/>
              </a:xfrm>
              <a:prstGeom prst="rect">
                <a:avLst/>
              </a:prstGeom>
            </p:spPr>
          </p:pic>
          <p:pic>
            <p:nvPicPr>
              <p:cNvPr id="14" name="Obraz 1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2178" y="5270091"/>
                <a:ext cx="1553337" cy="425614"/>
              </a:xfrm>
              <a:prstGeom prst="rect">
                <a:avLst/>
              </a:prstGeom>
            </p:spPr>
          </p:pic>
        </p:grpSp>
        <p:pic>
          <p:nvPicPr>
            <p:cNvPr id="22" name="Obraz 2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6043" y="5994733"/>
              <a:ext cx="1481405" cy="639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36208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az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106">
            <a:off x="1713780" y="1499977"/>
            <a:ext cx="3612356" cy="2078000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05" y="1509047"/>
            <a:ext cx="3464389" cy="1991296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5" name="pole tekstowe 4"/>
          <p:cNvSpPr txBox="1"/>
          <p:nvPr/>
        </p:nvSpPr>
        <p:spPr>
          <a:xfrm>
            <a:off x="6190735" y="40283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236" y="166614"/>
            <a:ext cx="1369132" cy="1226651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10347" y="340791"/>
            <a:ext cx="46201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pl-PL" altLang="pl-PL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Out-of-Class </a:t>
            </a:r>
            <a:r>
              <a:rPr lang="pl-PL" altLang="pl-PL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Activities</a:t>
            </a:r>
            <a:r>
              <a:rPr lang="pl-PL" altLang="pl-PL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421">
            <a:off x="2798799" y="3304631"/>
            <a:ext cx="3549171" cy="200271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14" name="pole tekstowe 13"/>
          <p:cNvSpPr txBox="1"/>
          <p:nvPr/>
        </p:nvSpPr>
        <p:spPr>
          <a:xfrm>
            <a:off x="2113056" y="1506047"/>
            <a:ext cx="270390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Agency FB" panose="020B0503020202020204" pitchFamily="34" charset="0"/>
              </a:rPr>
              <a:t>Sport </a:t>
            </a:r>
            <a:r>
              <a:rPr lang="pl-PL" sz="24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Activities</a:t>
            </a:r>
            <a:r>
              <a:rPr lang="pl-PL" sz="2400" b="1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</a:p>
          <a:p>
            <a:endParaRPr lang="pl-PL" sz="800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</a:endParaRPr>
          </a:p>
          <a:p>
            <a:r>
              <a:rPr lang="pl-PL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Aerobics</a:t>
            </a:r>
            <a:r>
              <a:rPr lang="pl-PL" sz="2000" dirty="0">
                <a:solidFill>
                  <a:schemeClr val="bg1"/>
                </a:solidFill>
                <a:latin typeface="Agency FB" panose="020B0503020202020204" pitchFamily="34" charset="0"/>
              </a:rPr>
              <a:t>, football, 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fitness</a:t>
            </a:r>
            <a:r>
              <a:rPr lang="pl-PL" sz="2000" dirty="0">
                <a:solidFill>
                  <a:schemeClr val="bg1"/>
                </a:solidFill>
                <a:latin typeface="Agency FB" panose="020B0503020202020204" pitchFamily="34" charset="0"/>
              </a:rPr>
              <a:t>,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kung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fu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,</a:t>
            </a:r>
            <a:r>
              <a:rPr lang="pl-PL" sz="2000" dirty="0">
                <a:solidFill>
                  <a:schemeClr val="bg1"/>
                </a:solidFill>
                <a:latin typeface="Agency FB" panose="020B0503020202020204" pitchFamily="34" charset="0"/>
              </a:rPr>
              <a:t> basketball, </a:t>
            </a:r>
            <a:r>
              <a:rPr lang="pl-PL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swimming</a:t>
            </a:r>
            <a:r>
              <a:rPr lang="pl-PL" sz="2000" dirty="0">
                <a:solidFill>
                  <a:schemeClr val="bg1"/>
                </a:solidFill>
                <a:latin typeface="Agency FB" panose="020B0503020202020204" pitchFamily="34" charset="0"/>
              </a:rPr>
              <a:t>, yoga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3639209" y="3412013"/>
            <a:ext cx="2695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Agency FB" panose="020B0503020202020204" pitchFamily="34" charset="0"/>
              </a:rPr>
              <a:t>Student Union</a:t>
            </a:r>
          </a:p>
          <a:p>
            <a:endParaRPr lang="pl-PL" sz="8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r>
              <a:rPr lang="pl-PL" sz="2000" dirty="0">
                <a:solidFill>
                  <a:schemeClr val="bg1"/>
                </a:solidFill>
                <a:latin typeface="Agency FB" panose="020B0503020202020204" pitchFamily="34" charset="0"/>
              </a:rPr>
              <a:t>Integration </a:t>
            </a:r>
            <a:r>
              <a:rPr lang="pl-PL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events</a:t>
            </a:r>
            <a:r>
              <a:rPr lang="pl-PL" sz="20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pl-PL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parties</a:t>
            </a:r>
            <a:r>
              <a:rPr lang="pl-PL" sz="20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pl-PL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conferences</a:t>
            </a:r>
            <a:r>
              <a:rPr lang="pl-PL" sz="20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pl-PL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workshops</a:t>
            </a:r>
            <a:endParaRPr lang="pl-PL" sz="2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9" y="3100706"/>
            <a:ext cx="2944372" cy="2224525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812">
            <a:off x="1760872" y="4876971"/>
            <a:ext cx="3459141" cy="1743057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8855">
            <a:off x="4810207" y="4565583"/>
            <a:ext cx="3301274" cy="1932565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31" name="pole tekstowe 30"/>
          <p:cNvSpPr txBox="1"/>
          <p:nvPr/>
        </p:nvSpPr>
        <p:spPr>
          <a:xfrm>
            <a:off x="2209445" y="5025224"/>
            <a:ext cx="26286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Debate</a:t>
            </a:r>
            <a:r>
              <a:rPr lang="pl-PL" sz="2400" b="1" dirty="0">
                <a:solidFill>
                  <a:schemeClr val="bg1"/>
                </a:solidFill>
                <a:latin typeface="Agency FB" panose="020B0503020202020204" pitchFamily="34" charset="0"/>
              </a:rPr>
              <a:t> Club</a:t>
            </a:r>
          </a:p>
          <a:p>
            <a:endParaRPr lang="pl-PL" sz="8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r>
              <a:rPr lang="pl-PL" sz="24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Cheerleading</a:t>
            </a:r>
            <a:r>
              <a:rPr lang="pl-PL" sz="2400" b="1" dirty="0">
                <a:solidFill>
                  <a:schemeClr val="bg1"/>
                </a:solidFill>
                <a:latin typeface="Agency FB" panose="020B0503020202020204" pitchFamily="34" charset="0"/>
              </a:rPr>
              <a:t> Team</a:t>
            </a:r>
          </a:p>
          <a:p>
            <a:endParaRPr lang="pl-PL" sz="8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Agency FB" panose="020B0503020202020204" pitchFamily="34" charset="0"/>
              </a:rPr>
              <a:t>Music Band</a:t>
            </a:r>
          </a:p>
        </p:txBody>
      </p:sp>
    </p:spTree>
    <p:extLst>
      <p:ext uri="{BB962C8B-B14F-4D97-AF65-F5344CB8AC3E}">
        <p14:creationId xmlns:p14="http://schemas.microsoft.com/office/powerpoint/2010/main" val="2529906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1709" cy="177941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803" y="147248"/>
            <a:ext cx="1598179" cy="143186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9889"/>
            <a:ext cx="9144000" cy="524811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55879" y="478459"/>
            <a:ext cx="6240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chemeClr val="bg1"/>
                </a:solidFill>
                <a:latin typeface="Agency FB" panose="020B0503020202020204" pitchFamily="34" charset="0"/>
              </a:rPr>
              <a:t>Exchange Programs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567"/>
            <a:ext cx="4781774" cy="4151869"/>
          </a:xfrm>
          <a:prstGeom prst="rect">
            <a:avLst/>
          </a:prstGeom>
          <a:effectLst>
            <a:softEdge rad="317500"/>
          </a:effectLst>
          <a:scene3d>
            <a:camera prst="perspectiveRight"/>
            <a:lightRig rig="threePt" dir="t"/>
          </a:scene3d>
        </p:spPr>
      </p:pic>
      <p:sp>
        <p:nvSpPr>
          <p:cNvPr id="8" name="pole tekstowe 7"/>
          <p:cNvSpPr txBox="1"/>
          <p:nvPr/>
        </p:nvSpPr>
        <p:spPr>
          <a:xfrm>
            <a:off x="240782" y="2664895"/>
            <a:ext cx="427561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ERASMUS +</a:t>
            </a:r>
          </a:p>
          <a:p>
            <a:pPr algn="ctr"/>
            <a:endParaRPr lang="pl-PL" sz="800" b="1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One </a:t>
            </a:r>
            <a:r>
              <a:rPr lang="pl-PL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year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or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one </a:t>
            </a:r>
            <a:r>
              <a:rPr lang="pl-PL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semester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in a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partnership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universuty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  <a:p>
            <a:endParaRPr lang="pl-PL" sz="800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All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pl-PL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over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 Europe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: Germany, France,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Italy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,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Spain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,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800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Grant 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300-500 EUR/</a:t>
            </a:r>
            <a:r>
              <a:rPr lang="pl-PL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month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76" y="2137722"/>
            <a:ext cx="4781774" cy="3657598"/>
          </a:xfrm>
          <a:prstGeom prst="rect">
            <a:avLst/>
          </a:prstGeom>
          <a:effectLst>
            <a:softEdge rad="317500"/>
          </a:effectLst>
          <a:scene3d>
            <a:camera prst="perspectiveRight"/>
            <a:lightRig rig="threePt" dir="t"/>
          </a:scene3d>
        </p:spPr>
      </p:pic>
      <p:sp>
        <p:nvSpPr>
          <p:cNvPr id="12" name="pole tekstowe 11"/>
          <p:cNvSpPr txBox="1"/>
          <p:nvPr/>
        </p:nvSpPr>
        <p:spPr>
          <a:xfrm>
            <a:off x="5072361" y="2702921"/>
            <a:ext cx="420120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Coventry University</a:t>
            </a:r>
          </a:p>
          <a:p>
            <a:pPr algn="ctr"/>
            <a:endParaRPr lang="pl-PL" sz="800" b="1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One </a:t>
            </a:r>
            <a:r>
              <a:rPr lang="pl-PL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semester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in Coventry </a:t>
            </a:r>
          </a:p>
          <a:p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     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800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For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bright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students</a:t>
            </a:r>
            <a:endParaRPr lang="pl-PL" sz="800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800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Grant 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500 EUR/</a:t>
            </a:r>
            <a:r>
              <a:rPr lang="pl-PL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month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28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a 32"/>
          <p:cNvGrpSpPr/>
          <p:nvPr/>
        </p:nvGrpSpPr>
        <p:grpSpPr>
          <a:xfrm>
            <a:off x="247715" y="212800"/>
            <a:ext cx="8407054" cy="5980699"/>
            <a:chOff x="211620" y="321085"/>
            <a:chExt cx="8407054" cy="5980699"/>
          </a:xfrm>
        </p:grpSpPr>
        <p:sp>
          <p:nvSpPr>
            <p:cNvPr id="41" name="pole tekstowe 1"/>
            <p:cNvSpPr txBox="1">
              <a:spLocks noChangeArrowheads="1"/>
            </p:cNvSpPr>
            <p:nvPr/>
          </p:nvSpPr>
          <p:spPr bwMode="auto">
            <a:xfrm>
              <a:off x="357570" y="321085"/>
              <a:ext cx="714885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pl-PL" sz="4000" b="1" dirty="0">
                  <a:solidFill>
                    <a:srgbClr val="EC6607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How to apply?</a:t>
              </a:r>
              <a:endParaRPr lang="pl-PL" altLang="pl-PL" sz="2000" b="1" dirty="0">
                <a:solidFill>
                  <a:srgbClr val="EC6607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Grupa 41"/>
            <p:cNvGrpSpPr/>
            <p:nvPr/>
          </p:nvGrpSpPr>
          <p:grpSpPr>
            <a:xfrm>
              <a:off x="211620" y="459026"/>
              <a:ext cx="8407054" cy="5842758"/>
              <a:chOff x="211620" y="459026"/>
              <a:chExt cx="8407054" cy="5842758"/>
            </a:xfrm>
          </p:grpSpPr>
          <p:grpSp>
            <p:nvGrpSpPr>
              <p:cNvPr id="43" name="Grupa 42"/>
              <p:cNvGrpSpPr/>
              <p:nvPr/>
            </p:nvGrpSpPr>
            <p:grpSpPr>
              <a:xfrm>
                <a:off x="211620" y="459026"/>
                <a:ext cx="8407054" cy="5842758"/>
                <a:chOff x="211620" y="459026"/>
                <a:chExt cx="8407054" cy="5842758"/>
              </a:xfrm>
            </p:grpSpPr>
            <p:grpSp>
              <p:nvGrpSpPr>
                <p:cNvPr id="48" name="Grupa 47"/>
                <p:cNvGrpSpPr/>
                <p:nvPr/>
              </p:nvGrpSpPr>
              <p:grpSpPr>
                <a:xfrm>
                  <a:off x="211620" y="459026"/>
                  <a:ext cx="8407054" cy="5842758"/>
                  <a:chOff x="211620" y="459026"/>
                  <a:chExt cx="8407054" cy="5842758"/>
                </a:xfrm>
              </p:grpSpPr>
              <p:grpSp>
                <p:nvGrpSpPr>
                  <p:cNvPr id="50" name="Grupa 49"/>
                  <p:cNvGrpSpPr/>
                  <p:nvPr/>
                </p:nvGrpSpPr>
                <p:grpSpPr>
                  <a:xfrm>
                    <a:off x="211620" y="873472"/>
                    <a:ext cx="3441461" cy="1514762"/>
                    <a:chOff x="575151" y="1205767"/>
                    <a:chExt cx="3441461" cy="1514762"/>
                  </a:xfrm>
                </p:grpSpPr>
                <p:pic>
                  <p:nvPicPr>
                    <p:cNvPr id="78" name="Obraz 77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75151" y="1205767"/>
                      <a:ext cx="3441461" cy="151476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9" name="pole tekstowe 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3077" y="1478094"/>
                      <a:ext cx="1757362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defTabSz="91440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pl-PL" altLang="pl-PL" sz="2400" b="1" dirty="0">
                          <a:solidFill>
                            <a:srgbClr val="EC6607"/>
                          </a:solidFill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STEP 1</a:t>
                      </a:r>
                      <a:endParaRPr lang="pl-PL" altLang="pl-PL" sz="1200" b="1" dirty="0">
                        <a:solidFill>
                          <a:srgbClr val="EC6607"/>
                        </a:solidFill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0" name="Prostokąt 79"/>
                    <p:cNvSpPr/>
                    <p:nvPr/>
                  </p:nvSpPr>
                  <p:spPr>
                    <a:xfrm>
                      <a:off x="840921" y="1904586"/>
                      <a:ext cx="2855269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defTabSz="914400">
                        <a:defRPr/>
                      </a:pPr>
                      <a:r>
                        <a:rPr lang="pl-PL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gency FB" panose="020B0503020202020204" pitchFamily="34" charset="0"/>
                        </a:rPr>
                        <a:t>CH</a:t>
                      </a: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gency FB" panose="020B0503020202020204" pitchFamily="34" charset="0"/>
                        </a:rPr>
                        <a:t>ECK IF YOU ARE ELIGIBLE TO APPLY</a:t>
                      </a:r>
                      <a:endParaRPr lang="pl-PL" kern="1500" dirty="0">
                        <a:solidFill>
                          <a:prstClr val="white">
                            <a:lumMod val="50000"/>
                          </a:prstClr>
                        </a:solidFill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51" name="Grupa 50"/>
                  <p:cNvGrpSpPr/>
                  <p:nvPr/>
                </p:nvGrpSpPr>
                <p:grpSpPr>
                  <a:xfrm>
                    <a:off x="5062187" y="459026"/>
                    <a:ext cx="3137327" cy="1514762"/>
                    <a:chOff x="4596972" y="1511852"/>
                    <a:chExt cx="3137327" cy="1514762"/>
                  </a:xfrm>
                </p:grpSpPr>
                <p:pic>
                  <p:nvPicPr>
                    <p:cNvPr id="76" name="Obraz 75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596972" y="1511852"/>
                      <a:ext cx="3137327" cy="151476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7" name="pole tekstowe 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12485" y="1638454"/>
                      <a:ext cx="1757362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defTabSz="91440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pl-PL" altLang="pl-PL" sz="2400" b="1" dirty="0">
                          <a:solidFill>
                            <a:srgbClr val="EC6607"/>
                          </a:solidFill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STEP 2</a:t>
                      </a:r>
                      <a:endParaRPr lang="pl-PL" altLang="pl-PL" sz="1200" b="1" dirty="0">
                        <a:solidFill>
                          <a:srgbClr val="EC6607"/>
                        </a:solidFill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52" name="Grupa 51"/>
                  <p:cNvGrpSpPr/>
                  <p:nvPr/>
                </p:nvGrpSpPr>
                <p:grpSpPr>
                  <a:xfrm>
                    <a:off x="772668" y="2234547"/>
                    <a:ext cx="3246134" cy="1514762"/>
                    <a:chOff x="685865" y="2759585"/>
                    <a:chExt cx="3246134" cy="1514762"/>
                  </a:xfrm>
                </p:grpSpPr>
                <p:pic>
                  <p:nvPicPr>
                    <p:cNvPr id="74" name="Obraz 73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685865" y="2759585"/>
                      <a:ext cx="3246134" cy="151476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5" name="pole tekstowe 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4778" y="3028451"/>
                      <a:ext cx="1757362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defTabSz="91440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pl-PL" altLang="pl-PL" sz="2400" b="1" dirty="0">
                          <a:solidFill>
                            <a:srgbClr val="EC6607"/>
                          </a:solidFill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STEP 3</a:t>
                      </a:r>
                      <a:endParaRPr lang="pl-PL" altLang="pl-PL" sz="1200" b="1" dirty="0">
                        <a:solidFill>
                          <a:srgbClr val="EC6607"/>
                        </a:solidFill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53" name="Grupa 52"/>
                  <p:cNvGrpSpPr/>
                  <p:nvPr/>
                </p:nvGrpSpPr>
                <p:grpSpPr>
                  <a:xfrm>
                    <a:off x="5282323" y="3897294"/>
                    <a:ext cx="3137327" cy="1514762"/>
                    <a:chOff x="3909197" y="3137478"/>
                    <a:chExt cx="3137327" cy="1514762"/>
                  </a:xfrm>
                </p:grpSpPr>
                <p:pic>
                  <p:nvPicPr>
                    <p:cNvPr id="72" name="Obraz 71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909197" y="3137478"/>
                      <a:ext cx="3137327" cy="151476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3" name="pole tekstowe 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57247" y="3338595"/>
                      <a:ext cx="1757362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defTabSz="91440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pl-PL" altLang="pl-PL" sz="2400" b="1" dirty="0">
                          <a:solidFill>
                            <a:srgbClr val="EC6607"/>
                          </a:solidFill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STEP 6</a:t>
                      </a:r>
                      <a:endParaRPr lang="pl-PL" altLang="pl-PL" sz="1200" b="1" dirty="0">
                        <a:solidFill>
                          <a:srgbClr val="EC6607"/>
                        </a:solidFill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54" name="Grupa 53"/>
                  <p:cNvGrpSpPr/>
                  <p:nvPr/>
                </p:nvGrpSpPr>
                <p:grpSpPr>
                  <a:xfrm>
                    <a:off x="444100" y="3489479"/>
                    <a:ext cx="3137327" cy="1514762"/>
                    <a:chOff x="851116" y="4433772"/>
                    <a:chExt cx="3137327" cy="1514762"/>
                  </a:xfrm>
                </p:grpSpPr>
                <p:pic>
                  <p:nvPicPr>
                    <p:cNvPr id="70" name="Obraz 69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51116" y="4433772"/>
                      <a:ext cx="3137327" cy="151476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1" name="pole tekstowe 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12401" y="4668400"/>
                      <a:ext cx="1757362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defTabSz="91440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pl-PL" altLang="pl-PL" sz="2400" b="1" dirty="0">
                          <a:solidFill>
                            <a:srgbClr val="EC6607"/>
                          </a:solidFill>
                          <a:latin typeface="Museo 500" panose="02000000000000000000" pitchFamily="50" charset="-18"/>
                          <a:cs typeface="Arial" panose="020B0604020202020204" pitchFamily="34" charset="0"/>
                        </a:rPr>
                        <a:t>STEP 5</a:t>
                      </a:r>
                      <a:endParaRPr lang="pl-PL" altLang="pl-PL" sz="1200" b="1" dirty="0">
                        <a:solidFill>
                          <a:srgbClr val="EC6607"/>
                        </a:solidFill>
                        <a:latin typeface="Museo 500" panose="02000000000000000000" pitchFamily="50" charset="-18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55" name="Łącznik prosty 54"/>
                  <p:cNvCxnSpPr/>
                  <p:nvPr/>
                </p:nvCxnSpPr>
                <p:spPr>
                  <a:xfrm flipV="1">
                    <a:off x="3564681" y="1572291"/>
                    <a:ext cx="1562974" cy="184666"/>
                  </a:xfrm>
                  <a:prstGeom prst="line">
                    <a:avLst/>
                  </a:prstGeom>
                  <a:ln w="28575">
                    <a:solidFill>
                      <a:srgbClr val="EC6607"/>
                    </a:solidFill>
                    <a:prstDash val="sysDot"/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Łącznik prosty 55"/>
                  <p:cNvCxnSpPr>
                    <a:stCxn id="76" idx="2"/>
                  </p:cNvCxnSpPr>
                  <p:nvPr/>
                </p:nvCxnSpPr>
                <p:spPr>
                  <a:xfrm flipH="1">
                    <a:off x="4027044" y="1973788"/>
                    <a:ext cx="2603807" cy="757381"/>
                  </a:xfrm>
                  <a:prstGeom prst="line">
                    <a:avLst/>
                  </a:prstGeom>
                  <a:ln w="28575">
                    <a:solidFill>
                      <a:srgbClr val="EC6607"/>
                    </a:solidFill>
                    <a:prstDash val="sysDot"/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Łącznik prosty 56"/>
                  <p:cNvCxnSpPr/>
                  <p:nvPr/>
                </p:nvCxnSpPr>
                <p:spPr>
                  <a:xfrm>
                    <a:off x="4000088" y="3177666"/>
                    <a:ext cx="1443385" cy="150554"/>
                  </a:xfrm>
                  <a:prstGeom prst="line">
                    <a:avLst/>
                  </a:prstGeom>
                  <a:ln w="28575">
                    <a:solidFill>
                      <a:srgbClr val="EC6607"/>
                    </a:solidFill>
                    <a:prstDash val="sysDot"/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Łącznik prosty 57"/>
                  <p:cNvCxnSpPr/>
                  <p:nvPr/>
                </p:nvCxnSpPr>
                <p:spPr>
                  <a:xfrm flipH="1">
                    <a:off x="3491171" y="3645226"/>
                    <a:ext cx="1996640" cy="563083"/>
                  </a:xfrm>
                  <a:prstGeom prst="line">
                    <a:avLst/>
                  </a:prstGeom>
                  <a:ln w="28575">
                    <a:solidFill>
                      <a:srgbClr val="EC6607"/>
                    </a:solidFill>
                    <a:prstDash val="sysDot"/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Łącznik prosty 37"/>
                  <p:cNvCxnSpPr/>
                  <p:nvPr/>
                </p:nvCxnSpPr>
                <p:spPr>
                  <a:xfrm>
                    <a:off x="3495099" y="4533366"/>
                    <a:ext cx="1833848" cy="168713"/>
                  </a:xfrm>
                  <a:prstGeom prst="line">
                    <a:avLst/>
                  </a:prstGeom>
                  <a:ln w="28575">
                    <a:solidFill>
                      <a:srgbClr val="EC6607"/>
                    </a:solidFill>
                    <a:prstDash val="sysDot"/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0" name="Grupa 24"/>
                  <p:cNvGrpSpPr/>
                  <p:nvPr/>
                </p:nvGrpSpPr>
                <p:grpSpPr>
                  <a:xfrm>
                    <a:off x="5481347" y="2257528"/>
                    <a:ext cx="3137327" cy="1514762"/>
                    <a:chOff x="3909197" y="3137478"/>
                    <a:chExt cx="3137327" cy="1514762"/>
                  </a:xfrm>
                </p:grpSpPr>
                <p:pic>
                  <p:nvPicPr>
                    <p:cNvPr id="68" name="Obraz 15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909197" y="3137478"/>
                      <a:ext cx="3137327" cy="151476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9" name="pole tekstowe 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57247" y="3338595"/>
                      <a:ext cx="1757362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defTabSz="91440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pl-PL" altLang="pl-PL" sz="2400" b="1" dirty="0">
                          <a:solidFill>
                            <a:srgbClr val="EC6607"/>
                          </a:solidFill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STEP 4</a:t>
                      </a:r>
                      <a:endParaRPr lang="pl-PL" altLang="pl-PL" sz="1200" b="1" dirty="0">
                        <a:solidFill>
                          <a:srgbClr val="EC6607"/>
                        </a:solidFill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61" name="Łącznik prosty 60"/>
                  <p:cNvCxnSpPr/>
                  <p:nvPr/>
                </p:nvCxnSpPr>
                <p:spPr>
                  <a:xfrm flipH="1">
                    <a:off x="4796590" y="5363927"/>
                    <a:ext cx="1257375" cy="356434"/>
                  </a:xfrm>
                  <a:prstGeom prst="line">
                    <a:avLst/>
                  </a:prstGeom>
                  <a:ln w="28575">
                    <a:solidFill>
                      <a:srgbClr val="EC6607"/>
                    </a:solidFill>
                    <a:prstDash val="sysDot"/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2" name="Grupa 61"/>
                  <p:cNvGrpSpPr/>
                  <p:nvPr/>
                </p:nvGrpSpPr>
                <p:grpSpPr>
                  <a:xfrm>
                    <a:off x="1813577" y="4787022"/>
                    <a:ext cx="3384054" cy="1514762"/>
                    <a:chOff x="1813577" y="4787022"/>
                    <a:chExt cx="3384054" cy="1514762"/>
                  </a:xfrm>
                </p:grpSpPr>
                <p:grpSp>
                  <p:nvGrpSpPr>
                    <p:cNvPr id="63" name="Grupa 62"/>
                    <p:cNvGrpSpPr/>
                    <p:nvPr/>
                  </p:nvGrpSpPr>
                  <p:grpSpPr>
                    <a:xfrm>
                      <a:off x="1813577" y="4787022"/>
                      <a:ext cx="3384054" cy="1514762"/>
                      <a:chOff x="3909197" y="3137478"/>
                      <a:chExt cx="3384054" cy="1514762"/>
                    </a:xfrm>
                  </p:grpSpPr>
                  <p:pic>
                    <p:nvPicPr>
                      <p:cNvPr id="65" name="Obraz 64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909197" y="3137478"/>
                        <a:ext cx="3137327" cy="1514762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6" name="pole tekstowe 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57247" y="3338595"/>
                        <a:ext cx="1757362" cy="461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>
                        <a:lvl1pPr>
                          <a:spcBef>
                            <a:spcPts val="1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</a:defRPr>
                        </a:lvl1pPr>
                        <a:lvl2pPr marL="742950" indent="-285750">
                          <a:spcBef>
                            <a:spcPts val="1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6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</a:defRPr>
                        </a:lvl2pPr>
                        <a:lvl3pPr marL="1143000" indent="-228600">
                          <a:spcBef>
                            <a:spcPts val="1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4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</a:defRPr>
                        </a:lvl3pPr>
                        <a:lvl4pPr marL="1600200" indent="-228600">
                          <a:spcBef>
                            <a:spcPts val="1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2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</a:defRPr>
                        </a:lvl4pPr>
                        <a:lvl5pPr marL="2057400" indent="-228600">
                          <a:spcBef>
                            <a:spcPts val="1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2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ts val="1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2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ts val="1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2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ts val="1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2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ts val="1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2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</a:defRPr>
                        </a:lvl9pPr>
                      </a:lstStyle>
                      <a:p>
                        <a:pPr defTabSz="914400" eaLnBrk="1" hangingPunct="1">
                          <a:spcBef>
                            <a:spcPct val="0"/>
                          </a:spcBef>
                          <a:buClrTx/>
                          <a:buSzTx/>
                          <a:buFontTx/>
                          <a:buNone/>
                        </a:pPr>
                        <a:r>
                          <a:rPr lang="pl-PL" altLang="pl-PL" sz="2400" b="1" dirty="0">
                            <a:solidFill>
                              <a:srgbClr val="EC6607"/>
                            </a:solidFill>
                            <a:latin typeface="Agency FB" panose="020B0503020202020204" pitchFamily="34" charset="0"/>
                            <a:cs typeface="Arial" panose="020B0604020202020204" pitchFamily="34" charset="0"/>
                          </a:rPr>
                          <a:t>STEP </a:t>
                        </a:r>
                        <a:r>
                          <a:rPr lang="en-US" altLang="pl-PL" sz="2400" b="1" dirty="0">
                            <a:solidFill>
                              <a:srgbClr val="EC6607"/>
                            </a:solidFill>
                            <a:latin typeface="Agency FB" panose="020B0503020202020204" pitchFamily="34" charset="0"/>
                            <a:cs typeface="Arial" panose="020B0604020202020204" pitchFamily="34" charset="0"/>
                          </a:rPr>
                          <a:t>7</a:t>
                        </a:r>
                        <a:endParaRPr lang="pl-PL" altLang="pl-PL" sz="1200" b="1" dirty="0">
                          <a:solidFill>
                            <a:srgbClr val="EC6607"/>
                          </a:solidFill>
                          <a:latin typeface="Agency FB" panose="020B0503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7" name="Prostokąt 66"/>
                      <p:cNvSpPr/>
                      <p:nvPr/>
                    </p:nvSpPr>
                    <p:spPr>
                      <a:xfrm>
                        <a:off x="4354948" y="3770540"/>
                        <a:ext cx="2938303" cy="646331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defTabSz="914400">
                          <a:defRPr/>
                        </a:pPr>
                        <a:r>
                          <a:rPr lang="pl-PL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Agency FB" panose="020B0503020202020204" pitchFamily="34" charset="0"/>
                          </a:rPr>
                          <a:t>WELCOME TO </a:t>
                        </a:r>
                      </a:p>
                      <a:p>
                        <a:pPr defTabSz="914400">
                          <a:defRPr/>
                        </a:pPr>
                        <a:r>
                          <a:rPr lang="pl-PL" altLang="pl-PL" b="1" dirty="0">
                            <a:solidFill>
                              <a:srgbClr val="EC6607"/>
                            </a:solidFill>
                            <a:latin typeface="Agency FB" panose="020B0503020202020204" pitchFamily="34" charset="0"/>
                            <a:cs typeface="Arial" panose="020B0604020202020204" pitchFamily="34" charset="0"/>
                          </a:rPr>
                          <a:t>ŁAZARSKI!</a:t>
                        </a:r>
                        <a:endParaRPr lang="pl-PL" kern="150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Agency FB" panose="020B0503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64" name="pole tekstowe 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75614" y="5382186"/>
                      <a:ext cx="557492" cy="6463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defTabSz="91440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pl-PL" altLang="pl-PL" sz="3600" b="1" dirty="0">
                          <a:solidFill>
                            <a:srgbClr val="EC6607"/>
                          </a:solidFill>
                          <a:latin typeface="+mn-lt"/>
                          <a:cs typeface="Arial" panose="020B0604020202020204" pitchFamily="34" charset="0"/>
                        </a:rPr>
                        <a:t>:)</a:t>
                      </a:r>
                      <a:endParaRPr lang="pl-PL" altLang="pl-PL" b="1" dirty="0">
                        <a:solidFill>
                          <a:srgbClr val="EC660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49" name="Prostokąt 48"/>
                <p:cNvSpPr/>
                <p:nvPr/>
              </p:nvSpPr>
              <p:spPr>
                <a:xfrm>
                  <a:off x="6025426" y="4492557"/>
                  <a:ext cx="1439818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pl-PL" dirty="0">
                      <a:solidFill>
                        <a:schemeClr val="bg1">
                          <a:lumMod val="50000"/>
                        </a:schemeClr>
                      </a:solidFill>
                      <a:latin typeface="Agency FB" panose="020B0503020202020204" pitchFamily="34" charset="0"/>
                    </a:rPr>
                    <a:t>APPLY FOR YOUR </a:t>
                  </a:r>
                </a:p>
                <a:p>
                  <a:pPr defTabSz="914400">
                    <a:defRPr/>
                  </a:pPr>
                  <a:r>
                    <a:rPr lang="pl-PL" dirty="0">
                      <a:solidFill>
                        <a:schemeClr val="bg1">
                          <a:lumMod val="50000"/>
                        </a:schemeClr>
                      </a:solidFill>
                      <a:latin typeface="Agency FB" panose="020B0503020202020204" pitchFamily="34" charset="0"/>
                    </a:rPr>
                    <a:t>VISA</a:t>
                  </a:r>
                  <a:endParaRPr lang="pl-PL" kern="1500" dirty="0">
                    <a:solidFill>
                      <a:prstClr val="white">
                        <a:lumMod val="50000"/>
                      </a:prstClr>
                    </a:solidFill>
                    <a:latin typeface="Agency FB" panose="020B0503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Prostokąt 17"/>
              <p:cNvSpPr/>
              <p:nvPr/>
            </p:nvSpPr>
            <p:spPr>
              <a:xfrm>
                <a:off x="1046963" y="4173244"/>
                <a:ext cx="17844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:r>
                  <a:rPr lang="pl-PL" dirty="0">
                    <a:solidFill>
                      <a:schemeClr val="bg1">
                        <a:lumMod val="50000"/>
                      </a:schemeClr>
                    </a:solidFill>
                    <a:latin typeface="Agency FB" panose="020B0503020202020204" pitchFamily="34" charset="0"/>
                  </a:rPr>
                  <a:t>PAY YOUR TUITION FEE</a:t>
                </a:r>
                <a:endParaRPr lang="pl-PL" kern="15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Prostokąt 44"/>
              <p:cNvSpPr/>
              <p:nvPr/>
            </p:nvSpPr>
            <p:spPr>
              <a:xfrm>
                <a:off x="6011905" y="2936657"/>
                <a:ext cx="20762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:r>
                  <a:rPr lang="pl-PL" dirty="0">
                    <a:solidFill>
                      <a:schemeClr val="bg1">
                        <a:lumMod val="50000"/>
                      </a:schemeClr>
                    </a:solidFill>
                    <a:latin typeface="Agency FB" panose="020B0503020202020204" pitchFamily="34" charset="0"/>
                  </a:rPr>
                  <a:t>SUBMIT YOUR DOCUMENTS</a:t>
                </a:r>
                <a:endParaRPr lang="pl-PL" kern="15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Prostokąt 45"/>
              <p:cNvSpPr/>
              <p:nvPr/>
            </p:nvSpPr>
            <p:spPr>
              <a:xfrm>
                <a:off x="1680372" y="2958814"/>
                <a:ext cx="14205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:r>
                  <a:rPr lang="pl-PL" dirty="0">
                    <a:solidFill>
                      <a:schemeClr val="bg1">
                        <a:lumMod val="50000"/>
                      </a:schemeClr>
                    </a:solidFill>
                    <a:latin typeface="Agency FB" panose="020B0503020202020204" pitchFamily="34" charset="0"/>
                  </a:rPr>
                  <a:t>REGISTER ONLINE</a:t>
                </a:r>
                <a:endParaRPr lang="pl-PL" kern="15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Prostokąt 46"/>
              <p:cNvSpPr/>
              <p:nvPr/>
            </p:nvSpPr>
            <p:spPr>
              <a:xfrm>
                <a:off x="5644174" y="1027423"/>
                <a:ext cx="19495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:r>
                  <a:rPr lang="pl-PL" dirty="0">
                    <a:solidFill>
                      <a:schemeClr val="bg1">
                        <a:lumMod val="50000"/>
                      </a:schemeClr>
                    </a:solidFill>
                    <a:latin typeface="Agency FB" panose="020B0503020202020204" pitchFamily="34" charset="0"/>
                  </a:rPr>
                  <a:t>CHOOSE YOUR PROGRAM</a:t>
                </a:r>
                <a:endParaRPr lang="pl-PL" kern="15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8434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9F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20" y="1179871"/>
            <a:ext cx="4328652" cy="43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2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627170" y="1326737"/>
            <a:ext cx="7654413" cy="2215991"/>
            <a:chOff x="836226" y="625983"/>
            <a:chExt cx="10205884" cy="2954655"/>
          </a:xfrm>
        </p:grpSpPr>
        <p:sp>
          <p:nvSpPr>
            <p:cNvPr id="6" name="pole tekstowe 5"/>
            <p:cNvSpPr txBox="1"/>
            <p:nvPr/>
          </p:nvSpPr>
          <p:spPr>
            <a:xfrm>
              <a:off x="836226" y="625983"/>
              <a:ext cx="10205884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 defTabSz="685800"/>
              <a:r>
                <a:rPr lang="pl-PL" sz="6600" b="1" dirty="0">
                  <a:ln/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MAKE THE RIGHT </a:t>
              </a:r>
              <a:r>
                <a:rPr lang="pl-PL" sz="7200" b="1" dirty="0">
                  <a:ln/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CHOICE</a:t>
              </a:r>
              <a:r>
                <a:rPr lang="pl-PL" sz="5400" b="1" dirty="0">
                  <a:ln/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</a:t>
              </a:r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4" t="9561" r="7034" b="8403"/>
            <a:stretch/>
          </p:blipFill>
          <p:spPr>
            <a:xfrm>
              <a:off x="5486399" y="2399070"/>
              <a:ext cx="756469" cy="77674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" name="Grupa 2"/>
          <p:cNvGrpSpPr/>
          <p:nvPr/>
        </p:nvGrpSpPr>
        <p:grpSpPr>
          <a:xfrm>
            <a:off x="3524864" y="3652070"/>
            <a:ext cx="1962263" cy="1987345"/>
            <a:chOff x="4699818" y="3726426"/>
            <a:chExt cx="2616351" cy="2649793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44" t="3441" r="12151"/>
            <a:stretch/>
          </p:blipFill>
          <p:spPr>
            <a:xfrm>
              <a:off x="4699818" y="3726426"/>
              <a:ext cx="2616351" cy="26497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" name="Obraz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7" t="9520" r="11465" b="8810"/>
            <a:stretch/>
          </p:blipFill>
          <p:spPr>
            <a:xfrm>
              <a:off x="5121947" y="5409993"/>
              <a:ext cx="146739" cy="151299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05763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az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28" y="607778"/>
            <a:ext cx="5289473" cy="606777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18306" y="2262228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bg1">
                    <a:lumMod val="50000"/>
                  </a:schemeClr>
                </a:solidFill>
                <a:latin typeface="Museo 100" panose="02000000000000000000" pitchFamily="50" charset="-18"/>
              </a:rPr>
              <a:t>STUDY in POLAND</a:t>
            </a:r>
          </a:p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Museo 100" panose="02000000000000000000" pitchFamily="50" charset="-18"/>
              </a:rPr>
              <a:t>AT A WORLD-CLASS UNIVERSITY</a:t>
            </a:r>
          </a:p>
        </p:txBody>
      </p:sp>
      <p:grpSp>
        <p:nvGrpSpPr>
          <p:cNvPr id="44" name="Grupa 43"/>
          <p:cNvGrpSpPr/>
          <p:nvPr/>
        </p:nvGrpSpPr>
        <p:grpSpPr>
          <a:xfrm flipH="1">
            <a:off x="247328" y="2067076"/>
            <a:ext cx="4445001" cy="1344409"/>
            <a:chOff x="323528" y="2081719"/>
            <a:chExt cx="4102557" cy="1241027"/>
          </a:xfrm>
        </p:grpSpPr>
        <p:cxnSp>
          <p:nvCxnSpPr>
            <p:cNvPr id="21" name="Łącznik prosty 20"/>
            <p:cNvCxnSpPr/>
            <p:nvPr/>
          </p:nvCxnSpPr>
          <p:spPr>
            <a:xfrm flipV="1">
              <a:off x="398834" y="2081719"/>
              <a:ext cx="4017523" cy="107004"/>
            </a:xfrm>
            <a:prstGeom prst="line">
              <a:avLst/>
            </a:prstGeom>
            <a:ln w="28575">
              <a:solidFill>
                <a:srgbClr val="EC6607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22"/>
            <p:cNvCxnSpPr/>
            <p:nvPr/>
          </p:nvCxnSpPr>
          <p:spPr>
            <a:xfrm flipH="1">
              <a:off x="4206648" y="2094262"/>
              <a:ext cx="219437" cy="1228484"/>
            </a:xfrm>
            <a:prstGeom prst="line">
              <a:avLst/>
            </a:prstGeom>
            <a:ln w="28575">
              <a:solidFill>
                <a:srgbClr val="EC6607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24"/>
            <p:cNvCxnSpPr/>
            <p:nvPr/>
          </p:nvCxnSpPr>
          <p:spPr>
            <a:xfrm flipH="1" flipV="1">
              <a:off x="323528" y="3229583"/>
              <a:ext cx="3883120" cy="93163"/>
            </a:xfrm>
            <a:prstGeom prst="line">
              <a:avLst/>
            </a:prstGeom>
            <a:ln w="28575">
              <a:solidFill>
                <a:srgbClr val="EC6607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y 26"/>
            <p:cNvCxnSpPr/>
            <p:nvPr/>
          </p:nvCxnSpPr>
          <p:spPr>
            <a:xfrm flipV="1">
              <a:off x="323528" y="2201266"/>
              <a:ext cx="75306" cy="1027019"/>
            </a:xfrm>
            <a:prstGeom prst="line">
              <a:avLst/>
            </a:prstGeom>
            <a:ln w="28575">
              <a:solidFill>
                <a:srgbClr val="EC6607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Łącznik prosty 6"/>
          <p:cNvCxnSpPr/>
          <p:nvPr/>
        </p:nvCxnSpPr>
        <p:spPr>
          <a:xfrm>
            <a:off x="518306" y="3411485"/>
            <a:ext cx="3423352" cy="1328327"/>
          </a:xfrm>
          <a:prstGeom prst="line">
            <a:avLst/>
          </a:prstGeom>
          <a:ln w="28575">
            <a:solidFill>
              <a:srgbClr val="EC6607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 flipV="1">
            <a:off x="3941658" y="4083050"/>
            <a:ext cx="3465617" cy="656762"/>
          </a:xfrm>
          <a:prstGeom prst="line">
            <a:avLst/>
          </a:prstGeom>
          <a:ln w="28575">
            <a:solidFill>
              <a:srgbClr val="EC6607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 flipV="1">
            <a:off x="7150100" y="4032250"/>
            <a:ext cx="558800" cy="98426"/>
          </a:xfrm>
          <a:prstGeom prst="line">
            <a:avLst/>
          </a:prstGeom>
          <a:ln w="28575">
            <a:solidFill>
              <a:schemeClr val="bg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4"/>
          <p:cNvSpPr txBox="1"/>
          <p:nvPr/>
        </p:nvSpPr>
        <p:spPr>
          <a:xfrm>
            <a:off x="247328" y="426375"/>
            <a:ext cx="7200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>
                <a:solidFill>
                  <a:srgbClr val="EB6607"/>
                </a:solidFill>
                <a:latin typeface="Museo 500" panose="02000000000000000000" pitchFamily="50" charset="-18"/>
              </a:rPr>
              <a:t>ŁAZARSKI UNIVERSITY</a:t>
            </a:r>
          </a:p>
          <a:p>
            <a:r>
              <a:rPr lang="en-US" sz="2800" dirty="0">
                <a:solidFill>
                  <a:srgbClr val="EB6607"/>
                </a:solidFill>
                <a:latin typeface="Museo 100" panose="02000000000000000000" pitchFamily="50" charset="-18"/>
              </a:rPr>
              <a:t>THE ANSWERS YOU ARE LOOKING FOR</a:t>
            </a:r>
            <a:endParaRPr lang="pl-PL" sz="2800" dirty="0">
              <a:solidFill>
                <a:srgbClr val="EB6607"/>
              </a:solidFill>
              <a:latin typeface="Museo 100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8915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324" y="1914640"/>
            <a:ext cx="3908324" cy="293124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923748" y="1418559"/>
            <a:ext cx="50586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pl-PL" sz="3300" b="1" dirty="0">
                <a:ln w="19050"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POLAND IS A GREAT PLACE</a:t>
            </a:r>
            <a:br>
              <a:rPr lang="pl-PL" sz="3300" b="1" dirty="0">
                <a:ln w="19050">
                  <a:solidFill>
                    <a:srgbClr val="FF0000"/>
                  </a:solidFill>
                </a:ln>
                <a:solidFill>
                  <a:prstClr val="white"/>
                </a:solidFill>
              </a:rPr>
            </a:br>
            <a:r>
              <a:rPr lang="pl-PL" sz="3300" b="1" dirty="0">
                <a:ln w="19050"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 TO STUDY AND </a:t>
            </a:r>
            <a:r>
              <a:rPr lang="en-US" sz="3300" b="1" dirty="0">
                <a:ln w="19050"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TO </a:t>
            </a:r>
            <a:r>
              <a:rPr lang="pl-PL" sz="3300" b="1" dirty="0">
                <a:ln w="19050"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LIVE</a:t>
            </a:r>
          </a:p>
        </p:txBody>
      </p:sp>
      <p:grpSp>
        <p:nvGrpSpPr>
          <p:cNvPr id="28" name="Grupa 27"/>
          <p:cNvGrpSpPr/>
          <p:nvPr/>
        </p:nvGrpSpPr>
        <p:grpSpPr>
          <a:xfrm>
            <a:off x="30730" y="2967243"/>
            <a:ext cx="2447000" cy="1182530"/>
            <a:chOff x="40973" y="2813324"/>
            <a:chExt cx="3262666" cy="1576706"/>
          </a:xfrm>
        </p:grpSpPr>
        <p:cxnSp>
          <p:nvCxnSpPr>
            <p:cNvPr id="7" name="Łącznik prosty ze strzałką 6"/>
            <p:cNvCxnSpPr/>
            <p:nvPr/>
          </p:nvCxnSpPr>
          <p:spPr>
            <a:xfrm flipH="1">
              <a:off x="2320413" y="3136490"/>
              <a:ext cx="98322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a 9"/>
            <p:cNvGrpSpPr/>
            <p:nvPr/>
          </p:nvGrpSpPr>
          <p:grpSpPr>
            <a:xfrm>
              <a:off x="40973" y="2813324"/>
              <a:ext cx="2313853" cy="1576706"/>
              <a:chOff x="40973" y="2813324"/>
              <a:chExt cx="2313853" cy="1576706"/>
            </a:xfrm>
          </p:grpSpPr>
          <p:sp>
            <p:nvSpPr>
              <p:cNvPr id="8" name="pole tekstowe 7"/>
              <p:cNvSpPr txBox="1"/>
              <p:nvPr/>
            </p:nvSpPr>
            <p:spPr>
              <a:xfrm>
                <a:off x="609600" y="2813324"/>
                <a:ext cx="174522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pl-PL" sz="2700" b="1" dirty="0">
                    <a:ln w="19050">
                      <a:solidFill>
                        <a:srgbClr val="FF0000"/>
                      </a:solidFill>
                    </a:ln>
                    <a:solidFill>
                      <a:prstClr val="white"/>
                    </a:solidFill>
                  </a:rPr>
                  <a:t>SAFE</a:t>
                </a:r>
                <a:r>
                  <a:rPr lang="en-US" sz="2700" b="1" dirty="0">
                    <a:ln w="19050">
                      <a:solidFill>
                        <a:srgbClr val="FF0000"/>
                      </a:solidFill>
                    </a:ln>
                    <a:solidFill>
                      <a:prstClr val="white"/>
                    </a:solidFill>
                  </a:rPr>
                  <a:t>T</a:t>
                </a:r>
                <a:r>
                  <a:rPr lang="pl-PL" sz="2700" b="1" dirty="0">
                    <a:ln w="19050">
                      <a:solidFill>
                        <a:srgbClr val="FF0000"/>
                      </a:solidFill>
                    </a:ln>
                    <a:solidFill>
                      <a:prstClr val="white"/>
                    </a:solidFill>
                  </a:rPr>
                  <a:t>Y</a:t>
                </a:r>
                <a:r>
                  <a:rPr lang="pl-PL" sz="1350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570593">
                <a:off x="40973" y="3256247"/>
                <a:ext cx="1511710" cy="1133783"/>
              </a:xfrm>
              <a:prstGeom prst="rect">
                <a:avLst/>
              </a:prstGeom>
            </p:spPr>
          </p:pic>
        </p:grpSp>
      </p:grpSp>
      <p:grpSp>
        <p:nvGrpSpPr>
          <p:cNvPr id="31" name="Grupa 30"/>
          <p:cNvGrpSpPr/>
          <p:nvPr/>
        </p:nvGrpSpPr>
        <p:grpSpPr>
          <a:xfrm>
            <a:off x="6033937" y="2701705"/>
            <a:ext cx="3110067" cy="1388288"/>
            <a:chOff x="8045247" y="2459273"/>
            <a:chExt cx="4146755" cy="1851050"/>
          </a:xfrm>
        </p:grpSpPr>
        <p:grpSp>
          <p:nvGrpSpPr>
            <p:cNvPr id="14" name="Grupa 13"/>
            <p:cNvGrpSpPr/>
            <p:nvPr/>
          </p:nvGrpSpPr>
          <p:grpSpPr>
            <a:xfrm>
              <a:off x="8932608" y="2459273"/>
              <a:ext cx="3259394" cy="1851050"/>
              <a:chOff x="8391834" y="2065288"/>
              <a:chExt cx="3259394" cy="1851050"/>
            </a:xfrm>
          </p:grpSpPr>
          <p:sp>
            <p:nvSpPr>
              <p:cNvPr id="11" name="pole tekstowe 10"/>
              <p:cNvSpPr txBox="1"/>
              <p:nvPr/>
            </p:nvSpPr>
            <p:spPr>
              <a:xfrm>
                <a:off x="8769150" y="2931453"/>
                <a:ext cx="2882078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pl-PL" sz="2100" b="1" dirty="0">
                    <a:ln w="19050">
                      <a:solidFill>
                        <a:srgbClr val="FF0000"/>
                      </a:solidFill>
                    </a:ln>
                    <a:solidFill>
                      <a:prstClr val="white"/>
                    </a:solidFill>
                  </a:rPr>
                  <a:t>WORK </a:t>
                </a:r>
                <a:br>
                  <a:rPr lang="pl-PL" sz="2100" b="1" dirty="0">
                    <a:ln w="19050">
                      <a:solidFill>
                        <a:srgbClr val="FF0000"/>
                      </a:solidFill>
                    </a:ln>
                    <a:solidFill>
                      <a:prstClr val="white"/>
                    </a:solidFill>
                  </a:rPr>
                </a:br>
                <a:r>
                  <a:rPr lang="pl-PL" sz="2100" b="1" dirty="0">
                    <a:ln w="19050">
                      <a:solidFill>
                        <a:srgbClr val="FF0000"/>
                      </a:solidFill>
                    </a:ln>
                    <a:solidFill>
                      <a:prstClr val="white"/>
                    </a:solidFill>
                  </a:rPr>
                  <a:t>OPPORTUNITIES</a:t>
                </a:r>
              </a:p>
            </p:txBody>
          </p:sp>
          <p:pic>
            <p:nvPicPr>
              <p:cNvPr id="13" name="Obraz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1834" y="2065288"/>
                <a:ext cx="1507398" cy="1507398"/>
              </a:xfrm>
              <a:prstGeom prst="rect">
                <a:avLst/>
              </a:prstGeom>
            </p:spPr>
          </p:pic>
        </p:grpSp>
        <p:cxnSp>
          <p:nvCxnSpPr>
            <p:cNvPr id="15" name="Łącznik prosty ze strzałką 14"/>
            <p:cNvCxnSpPr/>
            <p:nvPr/>
          </p:nvCxnSpPr>
          <p:spPr>
            <a:xfrm>
              <a:off x="8045247" y="3320522"/>
              <a:ext cx="877531" cy="49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a 29"/>
          <p:cNvGrpSpPr/>
          <p:nvPr/>
        </p:nvGrpSpPr>
        <p:grpSpPr>
          <a:xfrm>
            <a:off x="5179451" y="4225034"/>
            <a:ext cx="2617841" cy="1569104"/>
            <a:chOff x="6905935" y="4490378"/>
            <a:chExt cx="3490454" cy="2092139"/>
          </a:xfrm>
        </p:grpSpPr>
        <p:grpSp>
          <p:nvGrpSpPr>
            <p:cNvPr id="19" name="Grupa 18"/>
            <p:cNvGrpSpPr/>
            <p:nvPr/>
          </p:nvGrpSpPr>
          <p:grpSpPr>
            <a:xfrm>
              <a:off x="6905935" y="5019000"/>
              <a:ext cx="3490454" cy="1563517"/>
              <a:chOff x="6538451" y="4936167"/>
              <a:chExt cx="3490454" cy="1563517"/>
            </a:xfrm>
          </p:grpSpPr>
          <p:sp>
            <p:nvSpPr>
              <p:cNvPr id="17" name="pole tekstowe 16"/>
              <p:cNvSpPr txBox="1"/>
              <p:nvPr/>
            </p:nvSpPr>
            <p:spPr>
              <a:xfrm>
                <a:off x="6538451" y="4936167"/>
                <a:ext cx="3008671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pl-PL" sz="2100" b="1" dirty="0">
                    <a:ln w="19050">
                      <a:solidFill>
                        <a:srgbClr val="FF0000"/>
                      </a:solidFill>
                    </a:ln>
                    <a:solidFill>
                      <a:prstClr val="white"/>
                    </a:solidFill>
                  </a:rPr>
                  <a:t>GOOD STANDARD </a:t>
                </a:r>
                <a:br>
                  <a:rPr lang="pl-PL" sz="2100" b="1" dirty="0">
                    <a:ln w="19050">
                      <a:solidFill>
                        <a:srgbClr val="FF0000"/>
                      </a:solidFill>
                    </a:ln>
                    <a:solidFill>
                      <a:prstClr val="white"/>
                    </a:solidFill>
                  </a:rPr>
                </a:br>
                <a:r>
                  <a:rPr lang="pl-PL" sz="2100" b="1" dirty="0">
                    <a:ln w="19050">
                      <a:solidFill>
                        <a:srgbClr val="FF0000"/>
                      </a:solidFill>
                    </a:ln>
                    <a:solidFill>
                      <a:prstClr val="white"/>
                    </a:solidFill>
                  </a:rPr>
                  <a:t>OF LIVING</a:t>
                </a:r>
              </a:p>
            </p:txBody>
          </p:sp>
          <p:pic>
            <p:nvPicPr>
              <p:cNvPr id="18" name="Obraz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42442" y="5413221"/>
                <a:ext cx="1086463" cy="1086463"/>
              </a:xfrm>
              <a:prstGeom prst="rect">
                <a:avLst/>
              </a:prstGeom>
            </p:spPr>
          </p:pic>
        </p:grpSp>
        <p:cxnSp>
          <p:nvCxnSpPr>
            <p:cNvPr id="20" name="Łącznik prosty ze strzałką 19"/>
            <p:cNvCxnSpPr/>
            <p:nvPr/>
          </p:nvCxnSpPr>
          <p:spPr>
            <a:xfrm>
              <a:off x="7168945" y="4490378"/>
              <a:ext cx="647700" cy="5286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a 28"/>
          <p:cNvGrpSpPr/>
          <p:nvPr/>
        </p:nvGrpSpPr>
        <p:grpSpPr>
          <a:xfrm>
            <a:off x="770832" y="4190502"/>
            <a:ext cx="2897833" cy="1733371"/>
            <a:chOff x="1027775" y="4444335"/>
            <a:chExt cx="3863777" cy="2311161"/>
          </a:xfrm>
        </p:grpSpPr>
        <p:cxnSp>
          <p:nvCxnSpPr>
            <p:cNvPr id="23" name="Łącznik prosty ze strzałką 22"/>
            <p:cNvCxnSpPr/>
            <p:nvPr/>
          </p:nvCxnSpPr>
          <p:spPr>
            <a:xfrm flipH="1">
              <a:off x="4245702" y="4444335"/>
              <a:ext cx="645850" cy="5746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upa 26"/>
            <p:cNvGrpSpPr/>
            <p:nvPr/>
          </p:nvGrpSpPr>
          <p:grpSpPr>
            <a:xfrm>
              <a:off x="1027775" y="5010270"/>
              <a:ext cx="3863777" cy="1745226"/>
              <a:chOff x="1027775" y="5010270"/>
              <a:chExt cx="3863777" cy="1745226"/>
            </a:xfrm>
          </p:grpSpPr>
          <p:sp>
            <p:nvSpPr>
              <p:cNvPr id="22" name="pole tekstowe 21"/>
              <p:cNvSpPr txBox="1"/>
              <p:nvPr/>
            </p:nvSpPr>
            <p:spPr>
              <a:xfrm>
                <a:off x="2177850" y="5049777"/>
                <a:ext cx="2713702" cy="923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pl-PL" sz="1950" b="1" dirty="0">
                    <a:ln w="19050">
                      <a:solidFill>
                        <a:srgbClr val="FF0000"/>
                      </a:solidFill>
                    </a:ln>
                    <a:solidFill>
                      <a:prstClr val="white"/>
                    </a:solidFill>
                  </a:rPr>
                  <a:t>AMAZING </a:t>
                </a:r>
                <a:br>
                  <a:rPr lang="pl-PL" sz="1950" b="1" dirty="0">
                    <a:ln w="19050">
                      <a:solidFill>
                        <a:srgbClr val="FF0000"/>
                      </a:solidFill>
                    </a:ln>
                    <a:solidFill>
                      <a:prstClr val="white"/>
                    </a:solidFill>
                  </a:rPr>
                </a:br>
                <a:r>
                  <a:rPr lang="pl-PL" sz="1950" b="1" dirty="0">
                    <a:ln w="19050">
                      <a:solidFill>
                        <a:srgbClr val="FF0000"/>
                      </a:solidFill>
                    </a:ln>
                    <a:solidFill>
                      <a:prstClr val="white"/>
                    </a:solidFill>
                  </a:rPr>
                  <a:t>FOOD</a:t>
                </a:r>
              </a:p>
            </p:txBody>
          </p:sp>
          <p:pic>
            <p:nvPicPr>
              <p:cNvPr id="26" name="Obraz 2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797"/>
              <a:stretch/>
            </p:blipFill>
            <p:spPr>
              <a:xfrm>
                <a:off x="1027775" y="5010270"/>
                <a:ext cx="1869056" cy="17452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5304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837" cy="6858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2793">
            <a:off x="5439425" y="4968855"/>
            <a:ext cx="3419393" cy="833321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2118">
            <a:off x="-283359" y="2380673"/>
            <a:ext cx="3863664" cy="936076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20" name="Prostokąt 11"/>
          <p:cNvSpPr/>
          <p:nvPr/>
        </p:nvSpPr>
        <p:spPr>
          <a:xfrm rot="478856">
            <a:off x="5718400" y="4981398"/>
            <a:ext cx="3154015" cy="606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200000"/>
              </a:lnSpc>
              <a:defRPr/>
            </a:pPr>
            <a:r>
              <a:rPr lang="pl-PL" sz="2000" b="1" kern="1500" dirty="0" err="1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Foreigners-friendly</a:t>
            </a:r>
            <a:r>
              <a:rPr lang="pl-PL" sz="2000" b="1" kern="1500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country </a:t>
            </a:r>
          </a:p>
        </p:txBody>
      </p:sp>
      <p:sp>
        <p:nvSpPr>
          <p:cNvPr id="21" name="pole tekstowe 1"/>
          <p:cNvSpPr txBox="1">
            <a:spLocks noChangeArrowheads="1"/>
          </p:cNvSpPr>
          <p:nvPr/>
        </p:nvSpPr>
        <p:spPr bwMode="auto">
          <a:xfrm>
            <a:off x="593823" y="543096"/>
            <a:ext cx="73639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4400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Best </a:t>
            </a:r>
            <a:r>
              <a:rPr lang="pl-PL" altLang="pl-PL" sz="4400" b="1" dirty="0" err="1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Location</a:t>
            </a:r>
            <a:r>
              <a:rPr lang="pl-PL" altLang="pl-PL" sz="4400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- </a:t>
            </a:r>
            <a:r>
              <a:rPr lang="pl-PL" altLang="pl-PL" sz="4400" b="1" dirty="0" err="1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Warsaw</a:t>
            </a:r>
            <a:r>
              <a:rPr lang="pl-PL" altLang="pl-PL" sz="4400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, Poland</a:t>
            </a:r>
          </a:p>
        </p:txBody>
      </p:sp>
      <p:sp>
        <p:nvSpPr>
          <p:cNvPr id="9" name="pole tekstowe 8"/>
          <p:cNvSpPr txBox="1"/>
          <p:nvPr/>
        </p:nvSpPr>
        <p:spPr>
          <a:xfrm rot="21133971">
            <a:off x="78254" y="2369824"/>
            <a:ext cx="3433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200000"/>
              </a:lnSpc>
              <a:defRPr/>
            </a:pPr>
            <a:r>
              <a:rPr lang="pl-PL" sz="2400" b="1" kern="1500" dirty="0" err="1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Warsaw</a:t>
            </a:r>
            <a:r>
              <a:rPr lang="pl-PL" sz="2400" b="1" kern="1500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– </a:t>
            </a:r>
            <a:r>
              <a:rPr lang="pl-PL" sz="2400" b="1" kern="1500" dirty="0" err="1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Polish</a:t>
            </a:r>
            <a:r>
              <a:rPr lang="pl-PL" sz="2400" b="1" kern="1500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business </a:t>
            </a:r>
            <a:r>
              <a:rPr lang="pl-PL" sz="2400" b="1" kern="1500" dirty="0" err="1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city</a:t>
            </a:r>
            <a:endParaRPr lang="pl-PL" sz="2400" b="1" kern="1500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2118">
            <a:off x="27305" y="5140644"/>
            <a:ext cx="3263869" cy="624945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0711">
            <a:off x="502206" y="3690718"/>
            <a:ext cx="3570294" cy="953781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10" name="pole tekstowe 9"/>
          <p:cNvSpPr txBox="1"/>
          <p:nvPr/>
        </p:nvSpPr>
        <p:spPr>
          <a:xfrm rot="21153838">
            <a:off x="687153" y="3747407"/>
            <a:ext cx="3371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  <a:defRPr/>
            </a:pPr>
            <a:r>
              <a:rPr lang="pl-PL" sz="2000" b="1" kern="1500" dirty="0" err="1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Culturally</a:t>
            </a:r>
            <a:r>
              <a:rPr lang="pl-PL" sz="2000" b="1" kern="1500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and </a:t>
            </a:r>
            <a:r>
              <a:rPr lang="pl-PL" sz="2000" b="1" kern="1500" dirty="0" err="1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ethnically</a:t>
            </a:r>
            <a:r>
              <a:rPr lang="pl-PL" sz="2000" b="1" kern="1500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kern="1500" dirty="0" err="1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diverse</a:t>
            </a:r>
            <a:r>
              <a:rPr lang="pl-PL" sz="2000" b="1" kern="1500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kern="1500" dirty="0" err="1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city</a:t>
            </a:r>
            <a:endParaRPr lang="pl-PL" sz="2000" b="1" kern="1500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 rot="21160451">
            <a:off x="399055" y="4993166"/>
            <a:ext cx="2791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  <a:defRPr/>
            </a:pPr>
            <a:r>
              <a:rPr lang="pl-PL" sz="2000" b="1" kern="1500" dirty="0" err="1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Relatively</a:t>
            </a:r>
            <a:r>
              <a:rPr lang="pl-PL" sz="2000" b="1" kern="1500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kern="1500" dirty="0" err="1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low</a:t>
            </a:r>
            <a:r>
              <a:rPr lang="pl-PL" sz="2000" b="1" kern="1500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kern="1500" dirty="0" err="1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costs</a:t>
            </a:r>
            <a:r>
              <a:rPr lang="pl-PL" sz="2000" b="1" kern="1500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of </a:t>
            </a:r>
            <a:r>
              <a:rPr lang="pl-PL" sz="2000" b="1" kern="1500" dirty="0" err="1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living</a:t>
            </a:r>
            <a:endParaRPr lang="pl-PL" sz="2000" b="1" kern="1500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2638">
            <a:off x="4146665" y="2497081"/>
            <a:ext cx="4778023" cy="832052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sp>
        <p:nvSpPr>
          <p:cNvPr id="17" name="pole tekstowe 16"/>
          <p:cNvSpPr txBox="1"/>
          <p:nvPr/>
        </p:nvSpPr>
        <p:spPr>
          <a:xfrm rot="678216">
            <a:off x="4368787" y="2538041"/>
            <a:ext cx="4756025" cy="606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  <a:defRPr/>
            </a:pPr>
            <a:r>
              <a:rPr lang="pl-PL" sz="2000" b="1" kern="1500" dirty="0" err="1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Dynamic</a:t>
            </a:r>
            <a:r>
              <a:rPr lang="pl-PL" sz="2000" b="1" kern="1500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country, </a:t>
            </a:r>
            <a:r>
              <a:rPr lang="pl-PL" sz="2000" b="1" kern="1500" dirty="0" err="1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located</a:t>
            </a:r>
            <a:r>
              <a:rPr lang="pl-PL" sz="2000" b="1" kern="1500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in the </a:t>
            </a:r>
            <a:r>
              <a:rPr lang="pl-PL" sz="2000" b="1" kern="1500" dirty="0" err="1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heart</a:t>
            </a:r>
            <a:r>
              <a:rPr lang="pl-PL" sz="2000" b="1" kern="1500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of Europe 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014">
            <a:off x="4612782" y="3760085"/>
            <a:ext cx="3263869" cy="792863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sp>
        <p:nvSpPr>
          <p:cNvPr id="11" name="pole tekstowe 10"/>
          <p:cNvSpPr txBox="1"/>
          <p:nvPr/>
        </p:nvSpPr>
        <p:spPr>
          <a:xfrm rot="325119">
            <a:off x="4804640" y="3795287"/>
            <a:ext cx="3084262" cy="606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  <a:defRPr/>
            </a:pPr>
            <a:r>
              <a:rPr lang="pl-PL" sz="2000" b="1" kern="1500" dirty="0" err="1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Member</a:t>
            </a:r>
            <a:r>
              <a:rPr lang="pl-PL" sz="2000" b="1" kern="1500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of the </a:t>
            </a:r>
            <a:r>
              <a:rPr lang="pl-PL" sz="2000" b="1" kern="1500" dirty="0" err="1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European</a:t>
            </a:r>
            <a:r>
              <a:rPr lang="pl-PL" sz="2000" b="1" kern="1500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Union</a:t>
            </a: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099" y="12504"/>
            <a:ext cx="2080901" cy="186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99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35" y="1286302"/>
            <a:ext cx="7664075" cy="4654098"/>
          </a:xfrm>
          <a:prstGeom prst="rect">
            <a:avLst/>
          </a:prstGeom>
        </p:spPr>
      </p:pic>
      <p:sp>
        <p:nvSpPr>
          <p:cNvPr id="21" name="pole tekstowe 1"/>
          <p:cNvSpPr txBox="1">
            <a:spLocks noChangeArrowheads="1"/>
          </p:cNvSpPr>
          <p:nvPr/>
        </p:nvSpPr>
        <p:spPr bwMode="auto">
          <a:xfrm>
            <a:off x="490538" y="450850"/>
            <a:ext cx="6088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3600" b="1" dirty="0">
                <a:solidFill>
                  <a:srgbClr val="EC6607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Why Lazarski University</a:t>
            </a:r>
            <a:r>
              <a:rPr lang="pl-PL" altLang="pl-PL" sz="3600" b="1" dirty="0">
                <a:solidFill>
                  <a:srgbClr val="E46C0A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1327447" y="1799784"/>
            <a:ext cx="3378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  <a:latin typeface="DINCE-Bold" panose="02000503030000020004" pitchFamily="2" charset="-18"/>
              </a:rPr>
              <a:t>5</a:t>
            </a:r>
            <a:r>
              <a:rPr lang="pl-PL" sz="9600" dirty="0">
                <a:solidFill>
                  <a:schemeClr val="bg1"/>
                </a:solidFill>
                <a:latin typeface="DINCE-Bold" panose="02000503030000020004" pitchFamily="2" charset="-18"/>
              </a:rPr>
              <a:t>000</a:t>
            </a:r>
            <a:endParaRPr lang="pl-PL" sz="8800" dirty="0">
              <a:solidFill>
                <a:schemeClr val="bg1"/>
              </a:solidFill>
              <a:latin typeface="DINCE-Bold" panose="02000503030000020004" pitchFamily="2" charset="-18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1271502" y="1769636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err="1">
                <a:solidFill>
                  <a:schemeClr val="bg1"/>
                </a:solidFill>
                <a:latin typeface="DINCE-Regular" panose="02000503020000020003" pitchFamily="2" charset="-18"/>
              </a:rPr>
              <a:t>around</a:t>
            </a:r>
            <a:endParaRPr lang="pl-PL" sz="2400" dirty="0">
              <a:solidFill>
                <a:schemeClr val="bg1"/>
              </a:solidFill>
              <a:latin typeface="DINCE-Regular" panose="02000503020000020003" pitchFamily="2" charset="-18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3235322" y="3183721"/>
            <a:ext cx="8771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err="1">
                <a:solidFill>
                  <a:schemeClr val="bg1"/>
                </a:solidFill>
                <a:latin typeface="DINCE-Regular" panose="02000503020000020003" pitchFamily="2" charset="-18"/>
              </a:rPr>
              <a:t>students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4965303" y="1622700"/>
            <a:ext cx="2986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rgbClr val="002060"/>
                </a:solidFill>
                <a:latin typeface="DINCE-Bold" panose="02000503030000020004" pitchFamily="2" charset="-18"/>
              </a:rPr>
              <a:t>No 1</a:t>
            </a:r>
            <a:endParaRPr lang="pl-PL" sz="5400" dirty="0">
              <a:solidFill>
                <a:srgbClr val="002060"/>
              </a:solidFill>
              <a:latin typeface="DINCE-Bold" panose="02000503030000020004" pitchFamily="2" charset="-18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5064226" y="2506610"/>
            <a:ext cx="29113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CE-Regular" panose="02000503020000020003" pitchFamily="2" charset="-18"/>
              </a:rPr>
              <a:t>faculty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DINCE-Regular" panose="02000503020000020003" pitchFamily="2" charset="-18"/>
              </a:rPr>
              <a:t> of </a:t>
            </a:r>
            <a:r>
              <a:rPr lang="pl-P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CE-Regular" panose="02000503020000020003" pitchFamily="2" charset="-18"/>
              </a:rPr>
              <a:t>economics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DINCE-Regular" panose="02000503020000020003" pitchFamily="2" charset="-18"/>
              </a:rPr>
              <a:t> and management 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DINCE-Regular" panose="02000503020000020003" pitchFamily="2" charset="-18"/>
              </a:rPr>
              <a:t>in Poland for </a:t>
            </a:r>
            <a:r>
              <a:rPr lang="pl-P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CE-Regular" panose="02000503020000020003" pitchFamily="2" charset="-18"/>
              </a:rPr>
              <a:t>cooperation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DINCE-Regular" panose="02000503020000020003" pitchFamily="2" charset="-18"/>
              </a:rPr>
              <a:t> with business </a:t>
            </a:r>
          </a:p>
          <a:p>
            <a:pPr>
              <a:lnSpc>
                <a:spcPct val="150000"/>
              </a:lnSpc>
            </a:pPr>
            <a:r>
              <a:rPr lang="pl-P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CE-Regular" panose="02000503020000020003" pitchFamily="2" charset="-18"/>
              </a:rPr>
              <a:t>According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DINCE-Regular" panose="02000503020000020003" pitchFamily="2" charset="-18"/>
              </a:rPr>
              <a:t> to		             </a:t>
            </a:r>
            <a:r>
              <a:rPr lang="pl-P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CE-Regular" panose="02000503020000020003" pitchFamily="2" charset="-18"/>
              </a:rPr>
              <a:t>magazine</a:t>
            </a:r>
            <a:endParaRPr lang="pl-PL" sz="1200" dirty="0">
              <a:solidFill>
                <a:schemeClr val="tx1">
                  <a:lumMod val="65000"/>
                  <a:lumOff val="35000"/>
                </a:schemeClr>
              </a:solidFill>
              <a:latin typeface="DINCE-Regular" panose="02000503020000020003" pitchFamily="2" charset="-18"/>
            </a:endParaRPr>
          </a:p>
        </p:txBody>
      </p:sp>
      <p:pic>
        <p:nvPicPr>
          <p:cNvPr id="27" name="Obraz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661" y="3149935"/>
            <a:ext cx="812801" cy="340360"/>
          </a:xfrm>
          <a:prstGeom prst="rect">
            <a:avLst/>
          </a:prstGeom>
        </p:spPr>
      </p:pic>
      <p:sp>
        <p:nvSpPr>
          <p:cNvPr id="28" name="pole tekstowe 27"/>
          <p:cNvSpPr txBox="1"/>
          <p:nvPr/>
        </p:nvSpPr>
        <p:spPr>
          <a:xfrm>
            <a:off x="4988977" y="4193085"/>
            <a:ext cx="2986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chemeClr val="bg1"/>
                </a:solidFill>
                <a:latin typeface="DINCE-Bold" panose="02000503030000020004" pitchFamily="2" charset="-18"/>
              </a:rPr>
              <a:t>WARSAW</a:t>
            </a:r>
            <a:endParaRPr lang="pl-PL" sz="4000" dirty="0">
              <a:solidFill>
                <a:schemeClr val="bg1"/>
              </a:solidFill>
              <a:latin typeface="DINCE-Bold" panose="02000503030000020004" pitchFamily="2" charset="-18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4712587" y="3883817"/>
            <a:ext cx="1007007" cy="378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dirty="0" err="1">
                <a:solidFill>
                  <a:schemeClr val="bg1"/>
                </a:solidFill>
                <a:latin typeface="DINCE-Regular" panose="02000503020000020003" pitchFamily="2" charset="-18"/>
              </a:rPr>
              <a:t>Located</a:t>
            </a:r>
            <a:r>
              <a:rPr lang="pl-PL" sz="1400" dirty="0">
                <a:solidFill>
                  <a:schemeClr val="bg1"/>
                </a:solidFill>
                <a:latin typeface="DINCE-Regular" panose="02000503020000020003" pitchFamily="2" charset="-18"/>
              </a:rPr>
              <a:t> in</a:t>
            </a:r>
          </a:p>
        </p:txBody>
      </p:sp>
      <p:sp>
        <p:nvSpPr>
          <p:cNvPr id="30" name="Prostokąt 29"/>
          <p:cNvSpPr/>
          <p:nvPr/>
        </p:nvSpPr>
        <p:spPr>
          <a:xfrm>
            <a:off x="5771549" y="4933891"/>
            <a:ext cx="2191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DINCE-Regular" panose="02000503020000020003" pitchFamily="2" charset="-18"/>
              </a:rPr>
              <a:t>POLAND’S ECONOMIC</a:t>
            </a:r>
          </a:p>
          <a:p>
            <a:r>
              <a:rPr lang="pl-PL" sz="1400" dirty="0">
                <a:solidFill>
                  <a:schemeClr val="bg1"/>
                </a:solidFill>
                <a:latin typeface="DINCE-Regular" panose="02000503020000020003" pitchFamily="2" charset="-18"/>
              </a:rPr>
              <a:t>AND POLITICAL CAPITAL</a:t>
            </a:r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42" y="4848594"/>
            <a:ext cx="2481248" cy="487167"/>
          </a:xfrm>
          <a:prstGeom prst="rect">
            <a:avLst/>
          </a:prstGeom>
        </p:spPr>
      </p:pic>
      <p:sp>
        <p:nvSpPr>
          <p:cNvPr id="15" name="Prostokąt 30"/>
          <p:cNvSpPr/>
          <p:nvPr/>
        </p:nvSpPr>
        <p:spPr>
          <a:xfrm>
            <a:off x="-136828" y="413766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DINCE-Regular" panose="02000503020000020003" pitchFamily="2" charset="-18"/>
              </a:rPr>
              <a:t>Ranked the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INCE-Regular" panose="02000503020000020003" pitchFamily="2" charset="-18"/>
              </a:rPr>
              <a:t> 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CE-Regular" panose="02000503020000020003" pitchFamily="2" charset="-18"/>
              </a:rPr>
              <a:t>best university in Poland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INCE-Regular" panose="02000503020000020003" pitchFamily="2" charset="-18"/>
              </a:rPr>
              <a:t> </a:t>
            </a:r>
            <a:r>
              <a:rPr lang="pl-PL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DINCE-Regular" panose="02000503020000020003" pitchFamily="2" charset="-18"/>
              </a:rPr>
              <a:t>by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DINCE-Regular" panose="02000503020000020003" pitchFamily="2" charset="-18"/>
              </a:rPr>
              <a:t> </a:t>
            </a:r>
            <a:endParaRPr lang="pl-PL" sz="1300" dirty="0">
              <a:solidFill>
                <a:schemeClr val="tx1">
                  <a:lumMod val="65000"/>
                  <a:lumOff val="35000"/>
                </a:schemeClr>
              </a:solidFill>
              <a:latin typeface="DINCE-Regular" panose="02000503020000020003" pitchFamily="2" charset="-18"/>
            </a:endParaRPr>
          </a:p>
          <a:p>
            <a:pPr algn="r"/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DINCE-Regular" panose="02000503020000020003" pitchFamily="2" charset="-18"/>
              </a:rPr>
              <a:t>U-</a:t>
            </a:r>
            <a:r>
              <a:rPr lang="en-GB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CE-Regular" panose="02000503020000020003" pitchFamily="2" charset="-18"/>
              </a:rPr>
              <a:t>Multirank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DINCE-Regular" panose="02000503020000020003" pitchFamily="2" charset="-18"/>
              </a:rPr>
              <a:t>, a global ranking funded </a:t>
            </a:r>
            <a:endParaRPr lang="pl-PL" sz="1300" dirty="0">
              <a:solidFill>
                <a:schemeClr val="tx1">
                  <a:lumMod val="65000"/>
                  <a:lumOff val="35000"/>
                </a:schemeClr>
              </a:solidFill>
              <a:latin typeface="DINCE-Regular" panose="02000503020000020003" pitchFamily="2" charset="-18"/>
            </a:endParaRPr>
          </a:p>
          <a:p>
            <a:pPr algn="r"/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DINCE-Regular" panose="02000503020000020003" pitchFamily="2" charset="-18"/>
              </a:rPr>
              <a:t>by the European Commission</a:t>
            </a:r>
            <a:endParaRPr lang="pl-PL" sz="1300" dirty="0">
              <a:solidFill>
                <a:schemeClr val="tx1">
                  <a:lumMod val="65000"/>
                  <a:lumOff val="35000"/>
                </a:schemeClr>
              </a:solidFill>
              <a:latin typeface="DINCE-Regular" panose="02000503020000020003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4309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ole tekstowe 1"/>
          <p:cNvSpPr txBox="1">
            <a:spLocks noChangeArrowheads="1"/>
          </p:cNvSpPr>
          <p:nvPr/>
        </p:nvSpPr>
        <p:spPr bwMode="auto">
          <a:xfrm>
            <a:off x="490538" y="450850"/>
            <a:ext cx="6088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3600" b="1" dirty="0">
                <a:solidFill>
                  <a:srgbClr val="E46C0A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Why Lazarski University?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87" y="1281161"/>
            <a:ext cx="7440188" cy="4638014"/>
          </a:xfrm>
          <a:prstGeom prst="rect">
            <a:avLst/>
          </a:prstGeom>
        </p:spPr>
      </p:pic>
      <p:pic>
        <p:nvPicPr>
          <p:cNvPr id="1026" name="Picture 2" descr="http://www.coventry.ac.uk/Global/Smarter%20Households/Coventry%20University%20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535" y="3258588"/>
            <a:ext cx="1790702" cy="123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rostokąt 15"/>
          <p:cNvSpPr/>
          <p:nvPr/>
        </p:nvSpPr>
        <p:spPr>
          <a:xfrm>
            <a:off x="1182067" y="235945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DINCE-Bold" panose="02000503030000020004" pitchFamily="2" charset="-18"/>
              </a:rPr>
              <a:t>British Degrees</a:t>
            </a:r>
          </a:p>
          <a:p>
            <a:r>
              <a:rPr lang="pl-P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CE-Regular" panose="02000503020000020003" pitchFamily="2" charset="-18"/>
              </a:rPr>
              <a:t>through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DINCE-Regular" panose="02000503020000020003" pitchFamily="2" charset="-18"/>
              </a:rPr>
              <a:t> </a:t>
            </a:r>
            <a:r>
              <a:rPr lang="pl-P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CE-Regular" panose="02000503020000020003" pitchFamily="2" charset="-18"/>
              </a:rPr>
              <a:t>our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DINCE-Regular" panose="02000503020000020003" pitchFamily="2" charset="-18"/>
              </a:rPr>
              <a:t> </a:t>
            </a:r>
            <a:r>
              <a:rPr lang="pl-P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CE-Regular" panose="02000503020000020003" pitchFamily="2" charset="-18"/>
              </a:rPr>
              <a:t>double-degree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DINCE-Regular" panose="02000503020000020003" pitchFamily="2" charset="-18"/>
              </a:rPr>
              <a:t> </a:t>
            </a:r>
            <a:r>
              <a:rPr lang="pl-P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CE-Regular" panose="02000503020000020003" pitchFamily="2" charset="-18"/>
              </a:rPr>
              <a:t>programs</a:t>
            </a:r>
            <a:endParaRPr lang="pl-PL" sz="1200" dirty="0">
              <a:solidFill>
                <a:schemeClr val="tx1">
                  <a:lumMod val="65000"/>
                  <a:lumOff val="35000"/>
                </a:schemeClr>
              </a:solidFill>
              <a:latin typeface="DINCE-Regular" panose="02000503020000020003" pitchFamily="2" charset="-18"/>
            </a:endParaRPr>
          </a:p>
          <a:p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DINCE-Regular" panose="02000503020000020003" pitchFamily="2" charset="-18"/>
              </a:rPr>
              <a:t>with Coventry University</a:t>
            </a:r>
          </a:p>
          <a:p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DINCE-Regular" panose="02000503020000020003" pitchFamily="2" charset="-18"/>
              </a:rPr>
              <a:t>in Great Britain 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4867376" y="15836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4800" dirty="0">
                <a:solidFill>
                  <a:schemeClr val="bg1"/>
                </a:solidFill>
                <a:latin typeface="Agency FB" panose="020B0503020202020204" pitchFamily="34" charset="0"/>
              </a:rPr>
              <a:t>No 3</a:t>
            </a:r>
            <a:endParaRPr lang="pl-PL" sz="2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867376" y="235142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dirty="0" err="1">
                <a:solidFill>
                  <a:schemeClr val="bg1"/>
                </a:solidFill>
                <a:latin typeface="DINCE-Regular" panose="02000503020000020003" pitchFamily="2" charset="-18"/>
              </a:rPr>
              <a:t>among</a:t>
            </a:r>
            <a:r>
              <a:rPr lang="pl-PL" sz="1400" dirty="0">
                <a:solidFill>
                  <a:schemeClr val="bg1"/>
                </a:solidFill>
                <a:latin typeface="DINCE-Regular" panose="02000503020000020003" pitchFamily="2" charset="-18"/>
              </a:rPr>
              <a:t> non-public </a:t>
            </a:r>
            <a:r>
              <a:rPr lang="pl-PL" sz="1400" dirty="0" err="1">
                <a:solidFill>
                  <a:schemeClr val="bg1"/>
                </a:solidFill>
                <a:latin typeface="DINCE-Regular" panose="02000503020000020003" pitchFamily="2" charset="-18"/>
              </a:rPr>
              <a:t>universities</a:t>
            </a:r>
            <a:endParaRPr lang="pl-PL" sz="1400" dirty="0">
              <a:solidFill>
                <a:schemeClr val="bg1"/>
              </a:solidFill>
              <a:latin typeface="DINCE-Regular" panose="02000503020000020003" pitchFamily="2" charset="-18"/>
            </a:endParaRPr>
          </a:p>
          <a:p>
            <a:r>
              <a:rPr lang="pl-PL" sz="1400" dirty="0">
                <a:solidFill>
                  <a:schemeClr val="bg1"/>
                </a:solidFill>
                <a:latin typeface="DINCE-Regular" panose="02000503020000020003" pitchFamily="2" charset="-18"/>
              </a:rPr>
              <a:t>in Poland </a:t>
            </a:r>
            <a:r>
              <a:rPr lang="pl-PL" sz="1400" dirty="0" err="1">
                <a:solidFill>
                  <a:schemeClr val="bg1"/>
                </a:solidFill>
                <a:latin typeface="DINCE-Regular" panose="02000503020000020003" pitchFamily="2" charset="-18"/>
              </a:rPr>
              <a:t>according</a:t>
            </a:r>
            <a:r>
              <a:rPr lang="pl-PL" sz="1400" dirty="0">
                <a:solidFill>
                  <a:schemeClr val="bg1"/>
                </a:solidFill>
                <a:latin typeface="DINCE-Regular" panose="02000503020000020003" pitchFamily="2" charset="-18"/>
              </a:rPr>
              <a:t> to</a:t>
            </a:r>
          </a:p>
        </p:txBody>
      </p:sp>
      <p:pic>
        <p:nvPicPr>
          <p:cNvPr id="1028" name="Picture 4" descr="http://www.perspektywy.pl/portal/nasze_moduly/homepage/images/perspektywy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802" y="2960342"/>
            <a:ext cx="1687805" cy="44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pole tekstowe 33"/>
          <p:cNvSpPr txBox="1"/>
          <p:nvPr/>
        </p:nvSpPr>
        <p:spPr>
          <a:xfrm>
            <a:off x="4749172" y="3808949"/>
            <a:ext cx="2986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rgbClr val="EC6607"/>
                </a:solidFill>
                <a:latin typeface="DINCE-Bold" panose="02000503030000020004" pitchFamily="2" charset="-18"/>
              </a:rPr>
              <a:t>No 1</a:t>
            </a:r>
            <a:endParaRPr lang="pl-PL" sz="5400" dirty="0">
              <a:solidFill>
                <a:srgbClr val="EC6607"/>
              </a:solidFill>
              <a:latin typeface="DINCE-Bold" panose="02000503030000020004" pitchFamily="2" charset="-18"/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4749172" y="47666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 err="1">
                <a:solidFill>
                  <a:srgbClr val="EC6607"/>
                </a:solidFill>
                <a:latin typeface="DINCE-Regular" panose="02000503020000020003" pitchFamily="2" charset="-18"/>
              </a:rPr>
              <a:t>faculty</a:t>
            </a:r>
            <a:r>
              <a:rPr lang="pl-PL" sz="1200" dirty="0">
                <a:solidFill>
                  <a:srgbClr val="EC6607"/>
                </a:solidFill>
                <a:latin typeface="DINCE-Regular" panose="02000503020000020003" pitchFamily="2" charset="-18"/>
              </a:rPr>
              <a:t> of Law and Administration </a:t>
            </a:r>
            <a:r>
              <a:rPr lang="pl-PL" sz="1200" dirty="0" err="1">
                <a:solidFill>
                  <a:srgbClr val="EC6607"/>
                </a:solidFill>
                <a:latin typeface="DINCE-Regular" panose="02000503020000020003" pitchFamily="2" charset="-18"/>
              </a:rPr>
              <a:t>among</a:t>
            </a:r>
            <a:r>
              <a:rPr lang="pl-PL" sz="1200" dirty="0">
                <a:solidFill>
                  <a:srgbClr val="EC6607"/>
                </a:solidFill>
                <a:latin typeface="DINCE-Regular" panose="02000503020000020003" pitchFamily="2" charset="-18"/>
              </a:rPr>
              <a:t> </a:t>
            </a:r>
          </a:p>
          <a:p>
            <a:r>
              <a:rPr lang="pl-PL" sz="1200" dirty="0">
                <a:solidFill>
                  <a:srgbClr val="EC6607"/>
                </a:solidFill>
                <a:latin typeface="DINCE-Regular" panose="02000503020000020003" pitchFamily="2" charset="-18"/>
              </a:rPr>
              <a:t>non-public </a:t>
            </a:r>
            <a:r>
              <a:rPr lang="pl-PL" sz="1200" dirty="0" err="1">
                <a:solidFill>
                  <a:srgbClr val="EC6607"/>
                </a:solidFill>
                <a:latin typeface="DINCE-Regular" panose="02000503020000020003" pitchFamily="2" charset="-18"/>
              </a:rPr>
              <a:t>universities</a:t>
            </a:r>
            <a:r>
              <a:rPr lang="pl-PL" sz="1200" dirty="0">
                <a:solidFill>
                  <a:srgbClr val="EC6607"/>
                </a:solidFill>
                <a:latin typeface="DINCE-Regular" panose="02000503020000020003" pitchFamily="2" charset="-18"/>
              </a:rPr>
              <a:t> in Poland </a:t>
            </a:r>
            <a:r>
              <a:rPr lang="pl-PL" sz="1200" dirty="0" err="1">
                <a:solidFill>
                  <a:srgbClr val="EC6607"/>
                </a:solidFill>
                <a:latin typeface="DINCE-Regular" panose="02000503020000020003" pitchFamily="2" charset="-18"/>
              </a:rPr>
              <a:t>according</a:t>
            </a:r>
            <a:r>
              <a:rPr lang="pl-PL" sz="1200" dirty="0">
                <a:solidFill>
                  <a:srgbClr val="EC6607"/>
                </a:solidFill>
                <a:latin typeface="DINCE-Regular" panose="02000503020000020003" pitchFamily="2" charset="-18"/>
              </a:rPr>
              <a:t> </a:t>
            </a:r>
          </a:p>
          <a:p>
            <a:r>
              <a:rPr lang="pl-PL" sz="1200" dirty="0">
                <a:solidFill>
                  <a:srgbClr val="EC6607"/>
                </a:solidFill>
                <a:latin typeface="DINCE-Regular" panose="02000503020000020003" pitchFamily="2" charset="-18"/>
              </a:rPr>
              <a:t>to 				      </a:t>
            </a:r>
            <a:r>
              <a:rPr lang="pl-PL" sz="1200" dirty="0" err="1">
                <a:solidFill>
                  <a:srgbClr val="EC6607"/>
                </a:solidFill>
                <a:latin typeface="DINCE-Regular" panose="02000503020000020003" pitchFamily="2" charset="-18"/>
              </a:rPr>
              <a:t>newspaper</a:t>
            </a:r>
            <a:r>
              <a:rPr lang="pl-PL" sz="1200" dirty="0">
                <a:solidFill>
                  <a:srgbClr val="EC6607"/>
                </a:solidFill>
                <a:latin typeface="DINCE-Regular" panose="02000503020000020003" pitchFamily="2" charset="-18"/>
              </a:rPr>
              <a:t>	 </a:t>
            </a:r>
          </a:p>
        </p:txBody>
      </p:sp>
      <p:pic>
        <p:nvPicPr>
          <p:cNvPr id="1030" name="Picture 6" descr="http://produkty.rp.pl/jutrzejszewydanie/img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916" y="5034131"/>
            <a:ext cx="1685272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30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4020"/>
            <a:ext cx="6858000" cy="3283299"/>
          </a:xfrm>
          <a:prstGeom prst="rect">
            <a:avLst/>
          </a:prstGeom>
        </p:spPr>
      </p:pic>
      <p:sp>
        <p:nvSpPr>
          <p:cNvPr id="4" name="pole tekstowe 1"/>
          <p:cNvSpPr txBox="1">
            <a:spLocks noChangeArrowheads="1"/>
          </p:cNvSpPr>
          <p:nvPr/>
        </p:nvSpPr>
        <p:spPr bwMode="auto">
          <a:xfrm>
            <a:off x="1510903" y="1023845"/>
            <a:ext cx="536164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3000" b="1" dirty="0" err="1">
                <a:solidFill>
                  <a:schemeClr val="tx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Educational</a:t>
            </a:r>
            <a:r>
              <a:rPr lang="pl-PL" altLang="pl-PL" sz="3000" b="1" dirty="0">
                <a:solidFill>
                  <a:schemeClr val="tx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3000" b="1" dirty="0" err="1">
                <a:solidFill>
                  <a:schemeClr val="tx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offer</a:t>
            </a:r>
            <a:r>
              <a:rPr lang="pl-PL" altLang="pl-PL" sz="3000" b="1" dirty="0">
                <a:solidFill>
                  <a:schemeClr val="tx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and </a:t>
            </a:r>
            <a:r>
              <a:rPr lang="pl-PL" altLang="pl-PL" sz="3000" b="1" dirty="0" err="1">
                <a:solidFill>
                  <a:schemeClr val="tx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tuition</a:t>
            </a:r>
            <a:r>
              <a:rPr lang="pl-PL" altLang="pl-PL" sz="3000" b="1" dirty="0">
                <a:solidFill>
                  <a:schemeClr val="tx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3000" b="1" dirty="0" err="1">
                <a:solidFill>
                  <a:schemeClr val="tx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fees</a:t>
            </a:r>
            <a:endParaRPr lang="pl-PL" altLang="pl-PL" sz="3000" b="1" dirty="0">
              <a:solidFill>
                <a:schemeClr val="tx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500" b="1" dirty="0">
                <a:solidFill>
                  <a:schemeClr val="tx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(single degree programs)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530" y="857251"/>
            <a:ext cx="1222120" cy="109493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26" y="2184456"/>
            <a:ext cx="7146994" cy="530915"/>
          </a:xfrm>
          <a:prstGeom prst="rect">
            <a:avLst/>
          </a:prstGeom>
        </p:spPr>
      </p:pic>
      <p:grpSp>
        <p:nvGrpSpPr>
          <p:cNvPr id="3" name="Grupa 2"/>
          <p:cNvGrpSpPr/>
          <p:nvPr/>
        </p:nvGrpSpPr>
        <p:grpSpPr>
          <a:xfrm>
            <a:off x="1141601" y="3031562"/>
            <a:ext cx="6858000" cy="613189"/>
            <a:chOff x="1524000" y="4131093"/>
            <a:chExt cx="9144000" cy="707886"/>
          </a:xfrm>
        </p:grpSpPr>
        <p:pic>
          <p:nvPicPr>
            <p:cNvPr id="18" name="Obraz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4131093"/>
              <a:ext cx="9144000" cy="707886"/>
            </a:xfrm>
            <a:prstGeom prst="rect">
              <a:avLst/>
            </a:prstGeom>
          </p:spPr>
        </p:pic>
        <p:sp>
          <p:nvSpPr>
            <p:cNvPr id="19" name="Prostokąt 18"/>
            <p:cNvSpPr/>
            <p:nvPr/>
          </p:nvSpPr>
          <p:spPr>
            <a:xfrm>
              <a:off x="2014539" y="4131093"/>
              <a:ext cx="8159192" cy="639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l-PL" sz="1500" b="1" kern="1500" dirty="0">
                  <a:latin typeface="Agency FB" panose="020B0503020202020204" pitchFamily="34" charset="0"/>
                  <a:cs typeface="Arial" panose="020B0604020202020204" pitchFamily="34" charset="0"/>
                </a:rPr>
                <a:t>BA in International Relations				</a:t>
              </a:r>
              <a:r>
                <a:rPr lang="en-US" sz="1500" b="1" kern="1500" dirty="0">
                  <a:latin typeface="Agency FB" panose="020B0503020202020204" pitchFamily="34" charset="0"/>
                  <a:cs typeface="Arial" panose="020B0604020202020204" pitchFamily="34" charset="0"/>
                </a:rPr>
                <a:t>	</a:t>
              </a:r>
              <a:r>
                <a:rPr lang="pl-PL" sz="1500" b="1" kern="1500" dirty="0">
                  <a:latin typeface="Agency FB" panose="020B0503020202020204" pitchFamily="34" charset="0"/>
                  <a:cs typeface="Arial" panose="020B0604020202020204" pitchFamily="34" charset="0"/>
                </a:rPr>
                <a:t>1 620 EUR</a:t>
              </a:r>
              <a:r>
                <a:rPr lang="en-US" sz="1500" b="1" kern="1500" dirty="0">
                  <a:latin typeface="Agency FB" panose="020B0503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500" b="1" kern="1500" dirty="0" err="1">
                  <a:latin typeface="Agency FB" panose="020B0503020202020204" pitchFamily="34" charset="0"/>
                  <a:cs typeface="Arial" panose="020B0604020202020204" pitchFamily="34" charset="0"/>
                </a:rPr>
                <a:t>sem</a:t>
              </a:r>
              <a:endParaRPr lang="ru-RU" sz="1500" b="1" kern="1500" dirty="0">
                <a:latin typeface="Agency FB" panose="020B0503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pl-PL" sz="1500" b="1" kern="1500" dirty="0">
                  <a:latin typeface="Agency FB" panose="020B0503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500" b="1" kern="1500" dirty="0">
                  <a:latin typeface="Agency FB" panose="020B0503020202020204" pitchFamily="34" charset="0"/>
                  <a:cs typeface="Arial" panose="020B0604020202020204" pitchFamily="34" charset="0"/>
                </a:rPr>
                <a:t>A</a:t>
              </a:r>
              <a:r>
                <a:rPr lang="pl-PL" sz="1500" b="1" kern="1500" dirty="0">
                  <a:latin typeface="Agency FB" panose="020B0503020202020204" pitchFamily="34" charset="0"/>
                  <a:cs typeface="Arial" panose="020B0604020202020204" pitchFamily="34" charset="0"/>
                </a:rPr>
                <a:t> in International Relations </a:t>
              </a:r>
              <a:r>
                <a:rPr lang="ru-RU" sz="1500" b="1" kern="1500" dirty="0">
                  <a:latin typeface="Agency FB" panose="020B0503020202020204" pitchFamily="34" charset="0"/>
                  <a:cs typeface="Arial" panose="020B0604020202020204" pitchFamily="34" charset="0"/>
                </a:rPr>
                <a:t>	</a:t>
              </a:r>
              <a:r>
                <a:rPr lang="ru-RU" sz="1500" b="1" kern="1500" dirty="0">
                  <a:solidFill>
                    <a:srgbClr val="E7E6E6">
                      <a:lumMod val="25000"/>
                    </a:srgbClr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				</a:t>
              </a:r>
              <a:r>
                <a:rPr lang="ru-RU" sz="1500" b="1" kern="1500" dirty="0">
                  <a:latin typeface="Agency FB" panose="020B0503020202020204" pitchFamily="34" charset="0"/>
                  <a:cs typeface="Arial" panose="020B0604020202020204" pitchFamily="34" charset="0"/>
                </a:rPr>
                <a:t>1 </a:t>
              </a:r>
              <a:r>
                <a:rPr lang="pl-PL" sz="1500" b="1" kern="1500" dirty="0">
                  <a:latin typeface="Agency FB" panose="020B0503020202020204" pitchFamily="34" charset="0"/>
                  <a:cs typeface="Arial" panose="020B0604020202020204" pitchFamily="34" charset="0"/>
                </a:rPr>
                <a:t>62</a:t>
              </a:r>
              <a:r>
                <a:rPr lang="ru-RU" sz="1500" b="1" kern="1500" dirty="0">
                  <a:latin typeface="Agency FB" panose="020B0503020202020204" pitchFamily="34" charset="0"/>
                  <a:cs typeface="Arial" panose="020B0604020202020204" pitchFamily="34" charset="0"/>
                </a:rPr>
                <a:t>0 </a:t>
              </a:r>
              <a:r>
                <a:rPr lang="pl-PL" sz="1500" b="1" kern="1500" dirty="0">
                  <a:latin typeface="Agency FB" panose="020B0503020202020204" pitchFamily="34" charset="0"/>
                  <a:cs typeface="Arial" panose="020B0604020202020204" pitchFamily="34" charset="0"/>
                </a:rPr>
                <a:t>EUR/</a:t>
              </a:r>
              <a:r>
                <a:rPr lang="pl-PL" sz="1500" b="1" kern="1500" dirty="0" err="1">
                  <a:latin typeface="Agency FB" panose="020B0503020202020204" pitchFamily="34" charset="0"/>
                  <a:cs typeface="Arial" panose="020B0604020202020204" pitchFamily="34" charset="0"/>
                </a:rPr>
                <a:t>sem</a:t>
              </a:r>
              <a:endParaRPr lang="pl-PL" sz="1500" b="1" kern="1500" dirty="0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Prostokąt 20"/>
          <p:cNvSpPr/>
          <p:nvPr/>
        </p:nvSpPr>
        <p:spPr>
          <a:xfrm>
            <a:off x="1510904" y="5218812"/>
            <a:ext cx="61193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500" b="1" kern="1500" dirty="0">
                <a:latin typeface="Agency FB" panose="020B0503020202020204" pitchFamily="34" charset="0"/>
                <a:cs typeface="Arial" panose="020B0604020202020204" pitchFamily="34" charset="0"/>
              </a:rPr>
              <a:t>BA/MA in Management						1 740 EUR/</a:t>
            </a:r>
            <a:r>
              <a:rPr lang="pl-PL" sz="1500" b="1" kern="1500" dirty="0" err="1">
                <a:latin typeface="Agency FB" panose="020B0503020202020204" pitchFamily="34" charset="0"/>
                <a:cs typeface="Arial" panose="020B0604020202020204" pitchFamily="34" charset="0"/>
              </a:rPr>
              <a:t>sem</a:t>
            </a:r>
            <a:endParaRPr lang="pl-PL" sz="1500" b="1" kern="1500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1510904" y="5550387"/>
            <a:ext cx="2470548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825" b="1" kern="1500" dirty="0" err="1">
                <a:latin typeface="Agency FB" panose="020B0503020202020204" pitchFamily="34" charset="0"/>
                <a:cs typeface="Arial" panose="020B0604020202020204" pitchFamily="34" charset="0"/>
              </a:rPr>
              <a:t>All</a:t>
            </a:r>
            <a:r>
              <a:rPr lang="pl-PL" sz="825" b="1" kern="1500" dirty="0">
                <a:latin typeface="Agency FB" panose="020B0503020202020204" pitchFamily="34" charset="0"/>
                <a:cs typeface="Arial" panose="020B0604020202020204" pitchFamily="34" charset="0"/>
              </a:rPr>
              <a:t> Single </a:t>
            </a:r>
            <a:r>
              <a:rPr lang="pl-PL" sz="825" b="1" kern="1500" dirty="0" err="1">
                <a:latin typeface="Agency FB" panose="020B0503020202020204" pitchFamily="34" charset="0"/>
                <a:cs typeface="Arial" panose="020B0604020202020204" pitchFamily="34" charset="0"/>
              </a:rPr>
              <a:t>Degree</a:t>
            </a:r>
            <a:r>
              <a:rPr lang="pl-PL" sz="825" b="1" kern="1500" dirty="0">
                <a:latin typeface="Agency FB" panose="020B0503020202020204" pitchFamily="34" charset="0"/>
                <a:cs typeface="Arial" panose="020B0604020202020204" pitchFamily="34" charset="0"/>
              </a:rPr>
              <a:t> Programs </a:t>
            </a:r>
            <a:r>
              <a:rPr lang="pl-PL" sz="825" b="1" kern="1500" dirty="0" err="1">
                <a:latin typeface="Agency FB" panose="020B0503020202020204" pitchFamily="34" charset="0"/>
                <a:cs typeface="Arial" panose="020B0604020202020204" pitchFamily="34" charset="0"/>
              </a:rPr>
              <a:t>have</a:t>
            </a:r>
            <a:r>
              <a:rPr lang="pl-PL" sz="825" b="1" kern="1500" dirty="0">
                <a:latin typeface="Agency FB" panose="020B0503020202020204" pitchFamily="34" charset="0"/>
                <a:cs typeface="Arial" panose="020B0604020202020204" pitchFamily="34" charset="0"/>
              </a:rPr>
              <a:t> a </a:t>
            </a:r>
            <a:r>
              <a:rPr lang="pl-PL" sz="825" b="1" kern="1500" dirty="0" err="1">
                <a:latin typeface="Agency FB" panose="020B0503020202020204" pitchFamily="34" charset="0"/>
                <a:cs typeface="Arial" panose="020B0604020202020204" pitchFamily="34" charset="0"/>
              </a:rPr>
              <a:t>Registration</a:t>
            </a:r>
            <a:r>
              <a:rPr lang="pl-PL" sz="825" b="1" kern="1500" dirty="0"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  <a:r>
              <a:rPr lang="pl-PL" sz="825" b="1" kern="1500" dirty="0" err="1">
                <a:latin typeface="Agency FB" panose="020B0503020202020204" pitchFamily="34" charset="0"/>
                <a:cs typeface="Arial" panose="020B0604020202020204" pitchFamily="34" charset="0"/>
              </a:rPr>
              <a:t>Fee</a:t>
            </a:r>
            <a:r>
              <a:rPr lang="pl-PL" sz="825" b="1" kern="1500" dirty="0">
                <a:latin typeface="Agency FB" panose="020B0503020202020204" pitchFamily="34" charset="0"/>
                <a:cs typeface="Arial" panose="020B0604020202020204" pitchFamily="34" charset="0"/>
              </a:rPr>
              <a:t> of 200 EUR</a:t>
            </a:r>
          </a:p>
        </p:txBody>
      </p:sp>
      <p:sp>
        <p:nvSpPr>
          <p:cNvPr id="9" name="Prostokąt 8"/>
          <p:cNvSpPr/>
          <p:nvPr/>
        </p:nvSpPr>
        <p:spPr>
          <a:xfrm>
            <a:off x="1140201" y="4140700"/>
            <a:ext cx="6858000" cy="663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16" name="Prostokąt 15"/>
          <p:cNvSpPr/>
          <p:nvPr/>
        </p:nvSpPr>
        <p:spPr>
          <a:xfrm>
            <a:off x="1810583" y="2189662"/>
            <a:ext cx="60050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pl-PL" sz="1500" b="1" kern="1500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BA in Economics				</a:t>
            </a:r>
            <a:r>
              <a:rPr lang="en-US" sz="1500" b="1" kern="1500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		</a:t>
            </a:r>
            <a:r>
              <a:rPr lang="pl-PL" sz="1500" b="1" kern="1500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1 620 EUR</a:t>
            </a:r>
            <a:r>
              <a:rPr lang="en-US" sz="1500" b="1" kern="1500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/</a:t>
            </a:r>
            <a:r>
              <a:rPr lang="en-US" sz="1500" b="1" kern="1500" dirty="0" err="1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sem</a:t>
            </a:r>
            <a:endParaRPr lang="ru-RU" sz="1500" b="1" kern="1500" dirty="0">
              <a:solidFill>
                <a:prstClr val="black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defTabSz="514350">
              <a:defRPr/>
            </a:pPr>
            <a:r>
              <a:rPr lang="pl-PL" sz="1500" b="1" kern="1500" dirty="0" err="1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MSc</a:t>
            </a:r>
            <a:r>
              <a:rPr lang="pl-PL" sz="1500" b="1" kern="1500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in </a:t>
            </a:r>
            <a:r>
              <a:rPr lang="pl-PL" sz="1500" b="1" kern="1500" dirty="0" err="1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Economics</a:t>
            </a:r>
            <a:r>
              <a:rPr lang="ru-RU" sz="1500" b="1" kern="1500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	</a:t>
            </a:r>
            <a:r>
              <a:rPr lang="ru-RU" sz="1500" b="1" kern="1500" dirty="0">
                <a:solidFill>
                  <a:srgbClr val="E7E6E6">
                    <a:lumMod val="25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					</a:t>
            </a:r>
            <a:r>
              <a:rPr lang="pl-PL" sz="1500" b="1" kern="1500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1620 EUR/</a:t>
            </a:r>
            <a:r>
              <a:rPr lang="pl-PL" sz="1500" b="1" kern="1500" dirty="0" err="1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sem</a:t>
            </a:r>
            <a:endParaRPr lang="pl-PL" sz="1500" b="1" kern="1500" dirty="0">
              <a:solidFill>
                <a:prstClr val="black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405815" y="4218309"/>
            <a:ext cx="6814602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pl-PL" sz="1500" b="1" dirty="0">
                <a:solidFill>
                  <a:prstClr val="black"/>
                </a:solidFill>
                <a:latin typeface="Agency FB" panose="020B0503020202020204" pitchFamily="34" charset="0"/>
              </a:rPr>
              <a:t>BA in Law in International Relations</a:t>
            </a:r>
            <a:r>
              <a:rPr lang="en-US" sz="1500" b="1" dirty="0">
                <a:solidFill>
                  <a:prstClr val="black"/>
                </a:solidFill>
                <a:latin typeface="Agency FB" panose="020B0503020202020204" pitchFamily="34" charset="0"/>
              </a:rPr>
              <a:t>      </a:t>
            </a:r>
            <a:r>
              <a:rPr lang="pl-PL" sz="1500" b="1" dirty="0">
                <a:solidFill>
                  <a:prstClr val="black"/>
                </a:solidFill>
                <a:latin typeface="Agency FB" panose="020B0503020202020204" pitchFamily="34" charset="0"/>
              </a:rPr>
              <a:t> </a:t>
            </a:r>
            <a:r>
              <a:rPr lang="pl-PL" sz="1500" b="1" kern="1500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1 620 EUR</a:t>
            </a:r>
            <a:r>
              <a:rPr lang="en-US" sz="1500" b="1" kern="1500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/</a:t>
            </a:r>
            <a:r>
              <a:rPr lang="en-US" sz="1500" b="1" kern="1500" dirty="0" err="1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sem</a:t>
            </a:r>
            <a:r>
              <a:rPr lang="pl-PL" sz="1500" b="1" dirty="0">
                <a:solidFill>
                  <a:prstClr val="black"/>
                </a:solidFill>
                <a:latin typeface="Agency FB" panose="020B0503020202020204" pitchFamily="34" charset="0"/>
              </a:rPr>
              <a:t> </a:t>
            </a:r>
            <a:r>
              <a:rPr lang="en-US" sz="1500" b="1" dirty="0">
                <a:solidFill>
                  <a:prstClr val="black"/>
                </a:solidFill>
                <a:latin typeface="Agency FB" panose="020B0503020202020204" pitchFamily="34" charset="0"/>
              </a:rPr>
              <a:t>    </a:t>
            </a:r>
            <a:r>
              <a:rPr lang="pl-PL" sz="1500" b="1" dirty="0">
                <a:solidFill>
                  <a:prstClr val="black"/>
                </a:solidFill>
                <a:latin typeface="Agency FB" panose="020B0503020202020204" pitchFamily="34" charset="0"/>
              </a:rPr>
              <a:t>    </a:t>
            </a:r>
            <a:r>
              <a:rPr lang="en-US" sz="1500" b="1" dirty="0">
                <a:solidFill>
                  <a:prstClr val="black"/>
                </a:solidFill>
                <a:latin typeface="Agency FB" panose="020B0503020202020204" pitchFamily="34" charset="0"/>
              </a:rPr>
              <a:t>MA </a:t>
            </a:r>
            <a:r>
              <a:rPr lang="pl-PL" sz="1500" b="1" dirty="0">
                <a:solidFill>
                  <a:prstClr val="black"/>
                </a:solidFill>
                <a:latin typeface="Agency FB" panose="020B0503020202020204" pitchFamily="34" charset="0"/>
              </a:rPr>
              <a:t>in Law in International Relations                             </a:t>
            </a:r>
          </a:p>
          <a:p>
            <a:pPr defTabSz="514350"/>
            <a:r>
              <a:rPr lang="pl-PL" sz="1500" b="1" dirty="0">
                <a:solidFill>
                  <a:prstClr val="black"/>
                </a:solidFill>
                <a:latin typeface="Agency FB" panose="020B0503020202020204" pitchFamily="34" charset="0"/>
              </a:rPr>
              <a:t>BA in Law In </a:t>
            </a:r>
            <a:r>
              <a:rPr lang="en-US" sz="1500" b="1" dirty="0">
                <a:solidFill>
                  <a:prstClr val="black"/>
                </a:solidFill>
                <a:latin typeface="Agency FB" panose="020B0503020202020204" pitchFamily="34" charset="0"/>
              </a:rPr>
              <a:t>Business </a:t>
            </a:r>
            <a:r>
              <a:rPr lang="pl-PL" sz="1500" b="1" dirty="0">
                <a:solidFill>
                  <a:prstClr val="black"/>
                </a:solidFill>
                <a:latin typeface="Agency FB" panose="020B0503020202020204" pitchFamily="34" charset="0"/>
              </a:rPr>
              <a:t>Management </a:t>
            </a:r>
            <a:r>
              <a:rPr lang="en-US" sz="1500" b="1" dirty="0">
                <a:solidFill>
                  <a:prstClr val="black"/>
                </a:solidFill>
                <a:latin typeface="Agency FB" panose="020B0503020202020204" pitchFamily="34" charset="0"/>
              </a:rPr>
              <a:t>       </a:t>
            </a:r>
            <a:r>
              <a:rPr lang="pl-PL" sz="1500" b="1" kern="1500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1 620 EUR</a:t>
            </a:r>
            <a:r>
              <a:rPr lang="en-US" sz="1500" b="1" kern="1500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/</a:t>
            </a:r>
            <a:r>
              <a:rPr lang="en-US" sz="1500" b="1" kern="1500" dirty="0" err="1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sem</a:t>
            </a:r>
            <a:r>
              <a:rPr lang="pl-PL" sz="1500" b="1" dirty="0">
                <a:solidFill>
                  <a:prstClr val="black"/>
                </a:solidFill>
                <a:latin typeface="Agency FB" panose="020B0503020202020204" pitchFamily="34" charset="0"/>
              </a:rPr>
              <a:t>                 </a:t>
            </a:r>
            <a:r>
              <a:rPr lang="en-US" sz="1500" b="1" dirty="0">
                <a:solidFill>
                  <a:prstClr val="black"/>
                </a:solidFill>
                <a:latin typeface="Agency FB" panose="020B0503020202020204" pitchFamily="34" charset="0"/>
              </a:rPr>
              <a:t>  </a:t>
            </a:r>
            <a:r>
              <a:rPr lang="pl-PL" sz="1500" b="1" dirty="0">
                <a:solidFill>
                  <a:prstClr val="black"/>
                </a:solidFill>
                <a:latin typeface="Agency FB" panose="020B0503020202020204" pitchFamily="34" charset="0"/>
              </a:rPr>
              <a:t>  BA in Finance and Accounting </a:t>
            </a:r>
          </a:p>
          <a:p>
            <a:pPr defTabSz="514350"/>
            <a:endParaRPr lang="pl-PL" sz="1125" b="1" dirty="0">
              <a:solidFill>
                <a:prstClr val="black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4371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368175" y="256913"/>
            <a:ext cx="8407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4000" b="1" dirty="0" err="1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Educational</a:t>
            </a:r>
            <a:r>
              <a:rPr lang="pl-PL" altLang="pl-PL" sz="4000" b="1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4000" b="1" dirty="0" err="1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offer</a:t>
            </a:r>
            <a:r>
              <a:rPr lang="pl-PL" altLang="pl-PL" sz="4000" b="1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and </a:t>
            </a:r>
            <a:r>
              <a:rPr lang="pl-PL" altLang="pl-PL" sz="4000" b="1" dirty="0" err="1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tuition</a:t>
            </a:r>
            <a:r>
              <a:rPr lang="pl-PL" altLang="pl-PL" sz="4000" b="1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4000" b="1" dirty="0" err="1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fees</a:t>
            </a:r>
            <a:r>
              <a:rPr lang="pl-PL" altLang="pl-PL" sz="4000" b="1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2000" b="1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(dual </a:t>
            </a:r>
            <a:r>
              <a:rPr lang="pl-PL" altLang="pl-PL" sz="2000" b="1" dirty="0" err="1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award</a:t>
            </a:r>
            <a:r>
              <a:rPr lang="pl-PL" altLang="pl-PL" sz="2000" b="1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2000" b="1" dirty="0" err="1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programs</a:t>
            </a:r>
            <a:r>
              <a:rPr lang="pl-PL" altLang="pl-PL" sz="2000" b="1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863" y="962621"/>
            <a:ext cx="1629493" cy="145991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29" y="1062674"/>
            <a:ext cx="1690780" cy="11673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6283"/>
            <a:ext cx="9144000" cy="448171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238367" y="1037953"/>
            <a:ext cx="1150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</a:rPr>
              <a:t>+</a:t>
            </a:r>
            <a:endParaRPr lang="pl-PL" sz="3200" b="1" dirty="0">
              <a:solidFill>
                <a:schemeClr val="bg2">
                  <a:lumMod val="25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02442" y="3286642"/>
            <a:ext cx="6858000" cy="842087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8280" y="4483456"/>
            <a:ext cx="6858000" cy="1126512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12609" y="6030804"/>
            <a:ext cx="6858000" cy="842087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12" name="Prostokąt 11"/>
          <p:cNvSpPr/>
          <p:nvPr/>
        </p:nvSpPr>
        <p:spPr>
          <a:xfrm rot="901406">
            <a:off x="4614331" y="45965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defRPr/>
            </a:pPr>
            <a:r>
              <a:rPr lang="pl-PL" b="1" kern="1500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BA/ </a:t>
            </a:r>
            <a:r>
              <a:rPr lang="pl-PL" b="1" kern="1500" dirty="0" err="1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MSc</a:t>
            </a:r>
            <a:r>
              <a:rPr lang="pl-PL" b="1" kern="1500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in Business </a:t>
            </a:r>
            <a:r>
              <a:rPr lang="pl-PL" b="1" kern="1500" dirty="0" err="1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Economics</a:t>
            </a:r>
            <a:r>
              <a:rPr lang="pl-PL" b="1" kern="1500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	2040 EUR/</a:t>
            </a:r>
            <a:r>
              <a:rPr lang="pl-PL" b="1" kern="1500" dirty="0" err="1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sem</a:t>
            </a:r>
            <a:endParaRPr lang="pl-PL" b="1" kern="1500" dirty="0">
              <a:solidFill>
                <a:schemeClr val="bg2">
                  <a:lumMod val="2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defTabSz="914400">
              <a:defRPr/>
            </a:pPr>
            <a:r>
              <a:rPr lang="pl-PL" b="1" kern="1500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BA/ M</a:t>
            </a:r>
            <a:r>
              <a:rPr lang="en-US" b="1" kern="1500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A</a:t>
            </a:r>
            <a:r>
              <a:rPr lang="pl-PL" b="1" kern="1500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in International </a:t>
            </a:r>
            <a:r>
              <a:rPr lang="pl-PL" b="1" kern="1500" dirty="0" err="1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Realtions</a:t>
            </a:r>
            <a:r>
              <a:rPr lang="en-US" b="1" kern="1500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  </a:t>
            </a:r>
            <a:r>
              <a:rPr lang="pl-PL" b="1" kern="1500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2040 EUR/</a:t>
            </a:r>
            <a:r>
              <a:rPr lang="pl-PL" b="1" kern="1500" dirty="0" err="1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sem</a:t>
            </a:r>
            <a:endParaRPr lang="pl-PL" b="1" kern="1500" dirty="0">
              <a:solidFill>
                <a:schemeClr val="bg2">
                  <a:lumMod val="2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 rot="839848">
            <a:off x="4706141" y="3357384"/>
            <a:ext cx="4328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pl-PL" sz="2000" b="1" kern="1500" dirty="0" err="1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Located</a:t>
            </a:r>
            <a:r>
              <a:rPr lang="pl-PL" sz="2000" b="1" kern="1500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in Coventry, England - 32 000 </a:t>
            </a:r>
            <a:r>
              <a:rPr lang="pl-PL" sz="2000" b="1" kern="1500" dirty="0" err="1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students</a:t>
            </a:r>
            <a:endParaRPr lang="pl-PL" sz="2000" b="1" kern="1500" dirty="0">
              <a:solidFill>
                <a:schemeClr val="bg2">
                  <a:lumMod val="2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 rot="798477">
            <a:off x="4418246" y="59897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</a:rPr>
              <a:t>13th University in the United Kingdom according to     The Guardian University Guide </a:t>
            </a:r>
            <a:endParaRPr lang="pl-PL" b="1" dirty="0">
              <a:solidFill>
                <a:schemeClr val="bg2">
                  <a:lumMod val="2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00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2" y="1602036"/>
            <a:ext cx="9144000" cy="5192641"/>
          </a:xfrm>
          <a:prstGeom prst="rect">
            <a:avLst/>
          </a:prstGeom>
        </p:spPr>
      </p:pic>
      <p:sp>
        <p:nvSpPr>
          <p:cNvPr id="21" name="pole tekstowe 1"/>
          <p:cNvSpPr txBox="1">
            <a:spLocks noChangeArrowheads="1"/>
          </p:cNvSpPr>
          <p:nvPr/>
        </p:nvSpPr>
        <p:spPr bwMode="auto">
          <a:xfrm>
            <a:off x="127941" y="37979"/>
            <a:ext cx="60880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3600" b="1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l Tarikh" pitchFamily="2" charset="-78"/>
              </a:rPr>
              <a:t>Lazarski Flying </a:t>
            </a:r>
            <a:r>
              <a:rPr lang="pl-PL" altLang="pl-PL" sz="3600" b="1" dirty="0" err="1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Al Tarikh" pitchFamily="2" charset="-78"/>
              </a:rPr>
              <a:t>Academy</a:t>
            </a:r>
            <a:br>
              <a:rPr lang="pl-PL" altLang="pl-PL" sz="3600" b="1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cs typeface="Al Tarikh" pitchFamily="2" charset="-78"/>
              </a:rPr>
            </a:br>
            <a:endParaRPr lang="pl-PL" altLang="pl-PL" sz="3600" b="1" dirty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  <a:cs typeface="Al Tarikh" pitchFamily="2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4F302A-1AC9-1B49-89A5-8031A8D5A9A0}"/>
              </a:ext>
            </a:extLst>
          </p:cNvPr>
          <p:cNvGrpSpPr/>
          <p:nvPr/>
        </p:nvGrpSpPr>
        <p:grpSpPr>
          <a:xfrm>
            <a:off x="5883489" y="6421410"/>
            <a:ext cx="3186457" cy="436590"/>
            <a:chOff x="5005957" y="5457038"/>
            <a:chExt cx="3054951" cy="36933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9A0BFDB-ECB0-4A4F-AA76-19D54728D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978" b="91298" l="2610" r="95879">
                          <a14:foregroundMark x1="7555" y1="25967" x2="7555" y2="25967"/>
                          <a14:foregroundMark x1="2747" y1="21547" x2="2747" y2="21547"/>
                          <a14:foregroundMark x1="80632" y1="9254" x2="80632" y2="9254"/>
                          <a14:foregroundMark x1="92445" y1="55110" x2="92445" y2="55110"/>
                          <a14:foregroundMark x1="96016" y1="54144" x2="96016" y2="54144"/>
                          <a14:foregroundMark x1="36951" y1="91298" x2="36951" y2="912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21143" y="5457038"/>
              <a:ext cx="339765" cy="33789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067E53-E647-064E-B887-19F6EB02285F}"/>
                </a:ext>
              </a:extLst>
            </p:cNvPr>
            <p:cNvSpPr txBox="1"/>
            <p:nvPr/>
          </p:nvSpPr>
          <p:spPr>
            <a:xfrm>
              <a:off x="5005957" y="5457038"/>
              <a:ext cx="2778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solidFill>
                    <a:srgbClr val="EC6607"/>
                  </a:solidFill>
                  <a:latin typeface="Al Tarikh" pitchFamily="2" charset="-78"/>
                  <a:cs typeface="Al Tarikh" pitchFamily="2" charset="-78"/>
                </a:rPr>
                <a:t>LAZARSKI UNIVERSITY</a:t>
              </a: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69" y="6382"/>
            <a:ext cx="2885843" cy="122059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0" b="12425"/>
          <a:stretch/>
        </p:blipFill>
        <p:spPr>
          <a:xfrm>
            <a:off x="1952889" y="811189"/>
            <a:ext cx="1235676" cy="660708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0727" y="513704"/>
            <a:ext cx="1402786" cy="1255677"/>
          </a:xfrm>
          <a:prstGeom prst="rect">
            <a:avLst/>
          </a:prstGeom>
        </p:spPr>
      </p:pic>
      <p:grpSp>
        <p:nvGrpSpPr>
          <p:cNvPr id="29" name="Grupa 28"/>
          <p:cNvGrpSpPr/>
          <p:nvPr/>
        </p:nvGrpSpPr>
        <p:grpSpPr>
          <a:xfrm rot="20489043">
            <a:off x="3672909" y="1700610"/>
            <a:ext cx="5453305" cy="1487708"/>
            <a:chOff x="4848584" y="4728416"/>
            <a:chExt cx="4473146" cy="1143964"/>
          </a:xfrm>
        </p:grpSpPr>
        <p:sp>
          <p:nvSpPr>
            <p:cNvPr id="22" name="Prostokąt 21"/>
            <p:cNvSpPr/>
            <p:nvPr/>
          </p:nvSpPr>
          <p:spPr>
            <a:xfrm rot="1121777">
              <a:off x="4848584" y="4990649"/>
              <a:ext cx="4473146" cy="73316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472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" name="pole tekstowe 2"/>
            <p:cNvSpPr txBox="1"/>
            <p:nvPr/>
          </p:nvSpPr>
          <p:spPr>
            <a:xfrm rot="1121288">
              <a:off x="4977282" y="4728416"/>
              <a:ext cx="2484493" cy="638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b="1" dirty="0">
                  <a:latin typeface="Agency FB" panose="020B0503020202020204" pitchFamily="34" charset="0"/>
                </a:rPr>
                <a:t>BA in </a:t>
              </a:r>
              <a:r>
                <a:rPr lang="en-US" sz="2400" b="1" dirty="0">
                  <a:latin typeface="Agency FB" panose="020B0503020202020204" pitchFamily="34" charset="0"/>
                </a:rPr>
                <a:t>Aviation Law and Professional Pilot </a:t>
              </a:r>
              <a:r>
                <a:rPr lang="en-US" sz="2400" b="1" dirty="0" err="1">
                  <a:latin typeface="Agency FB" panose="020B0503020202020204" pitchFamily="34" charset="0"/>
                </a:rPr>
                <a:t>Licence</a:t>
              </a:r>
              <a:endParaRPr lang="pl-PL" sz="2400" b="1" dirty="0">
                <a:latin typeface="Agency FB" panose="020B0503020202020204" pitchFamily="34" charset="0"/>
              </a:endParaRPr>
            </a:p>
          </p:txBody>
        </p:sp>
        <p:sp>
          <p:nvSpPr>
            <p:cNvPr id="4" name="pole tekstowe 3"/>
            <p:cNvSpPr txBox="1"/>
            <p:nvPr/>
          </p:nvSpPr>
          <p:spPr>
            <a:xfrm rot="1066360">
              <a:off x="7304576" y="5517386"/>
              <a:ext cx="1820829" cy="35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gency FB" panose="020B0503020202020204" pitchFamily="34" charset="0"/>
                </a:rPr>
                <a:t>12 000 EUR/</a:t>
              </a:r>
              <a:r>
                <a:rPr lang="pl-PL" sz="2400" b="1" dirty="0" err="1">
                  <a:latin typeface="Agency FB" panose="020B0503020202020204" pitchFamily="34" charset="0"/>
                </a:rPr>
                <a:t>sem</a:t>
              </a:r>
              <a:endParaRPr lang="pl-PL" sz="2400" b="1" dirty="0">
                <a:latin typeface="Agency FB" panose="020B05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30960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1040</TotalTime>
  <Words>685</Words>
  <Application>Microsoft Office PowerPoint</Application>
  <PresentationFormat>Pokaz na ekranie (4:3)</PresentationFormat>
  <Paragraphs>163</Paragraphs>
  <Slides>18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7</vt:i4>
      </vt:variant>
      <vt:variant>
        <vt:lpstr>Tytuły slajdów</vt:lpstr>
      </vt:variant>
      <vt:variant>
        <vt:i4>18</vt:i4>
      </vt:variant>
    </vt:vector>
  </HeadingPairs>
  <TitlesOfParts>
    <vt:vector size="36" baseType="lpstr">
      <vt:lpstr>Agency FB</vt:lpstr>
      <vt:lpstr>Al Tarikh</vt:lpstr>
      <vt:lpstr>Arial</vt:lpstr>
      <vt:lpstr>Calibri</vt:lpstr>
      <vt:lpstr>Calibri Light</vt:lpstr>
      <vt:lpstr>DINCE-Bold</vt:lpstr>
      <vt:lpstr>DINCE-Regular</vt:lpstr>
      <vt:lpstr>Franklin Gothic Book</vt:lpstr>
      <vt:lpstr>Museo 100</vt:lpstr>
      <vt:lpstr>Museo 500</vt:lpstr>
      <vt:lpstr>Wingdings 3</vt:lpstr>
      <vt:lpstr>Motyw pakietu Office</vt:lpstr>
      <vt:lpstr>1_Motyw pakietu Office</vt:lpstr>
      <vt:lpstr>2_Motyw pakietu Office</vt:lpstr>
      <vt:lpstr>4_Motyw pakietu Office</vt:lpstr>
      <vt:lpstr>7_Motyw pakietu Office</vt:lpstr>
      <vt:lpstr>5_Motyw pakietu Office</vt:lpstr>
      <vt:lpstr>6_Motyw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Uczelnia Łazarskiego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 Wasilewski</dc:creator>
  <cp:lastModifiedBy>Justyna Murawska</cp:lastModifiedBy>
  <cp:revision>121</cp:revision>
  <dcterms:created xsi:type="dcterms:W3CDTF">2016-05-04T10:45:22Z</dcterms:created>
  <dcterms:modified xsi:type="dcterms:W3CDTF">2020-04-09T09:01:28Z</dcterms:modified>
</cp:coreProperties>
</file>