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256" r:id="rId3"/>
    <p:sldId id="257" r:id="rId5"/>
    <p:sldId id="267" r:id="rId6"/>
    <p:sldId id="260" r:id="rId7"/>
    <p:sldId id="269" r:id="rId8"/>
    <p:sldId id="264" r:id="rId9"/>
    <p:sldId id="266" r:id="rId10"/>
    <p:sldId id="258" r:id="rId11"/>
    <p:sldId id="261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2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分三部分</a:t>
            </a:r>
            <a:r>
              <a:rPr lang="en-US" altLang="zh-CN"/>
              <a:t>，</a:t>
            </a:r>
            <a:r>
              <a:rPr lang="zh-CN" altLang="en-US"/>
              <a:t>一是数据本身的价值评估</a:t>
            </a:r>
            <a:r>
              <a:rPr lang="en-US" altLang="zh-CN"/>
              <a:t>；</a:t>
            </a:r>
            <a:r>
              <a:rPr lang="zh-CN" altLang="en-US"/>
              <a:t>而是</a:t>
            </a:r>
            <a:r>
              <a:rPr lang="en-US" altLang="zh-CN"/>
              <a:t>API</a:t>
            </a:r>
            <a:r>
              <a:rPr lang="zh-CN" altLang="en-US"/>
              <a:t>的评估</a:t>
            </a:r>
            <a:r>
              <a:rPr lang="en-US" altLang="zh-CN"/>
              <a:t>，</a:t>
            </a:r>
            <a:r>
              <a:rPr lang="zh-CN" altLang="en-US"/>
              <a:t>如延迟度和稳定性</a:t>
            </a:r>
            <a:r>
              <a:rPr lang="en-US" altLang="zh-CN"/>
              <a:t>；</a:t>
            </a:r>
            <a:r>
              <a:rPr lang="zh-CN" altLang="en-US"/>
              <a:t>三</a:t>
            </a:r>
            <a:r>
              <a:rPr lang="zh-CN" altLang="en-US"/>
              <a:t>是对</a:t>
            </a:r>
            <a:r>
              <a:rPr lang="en-US" altLang="zh-CN"/>
              <a:t>Agent</a:t>
            </a:r>
            <a:r>
              <a:rPr lang="zh-CN" altLang="en-US"/>
              <a:t>的</a:t>
            </a:r>
            <a:r>
              <a:rPr lang="zh-CN" altLang="en-US"/>
              <a:t>评估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一方面延迟验证</a:t>
            </a:r>
            <a:r>
              <a:rPr lang="en-US" altLang="zh-CN"/>
              <a:t>；</a:t>
            </a:r>
            <a:r>
              <a:rPr lang="zh-CN" altLang="en-US"/>
              <a:t>另一方面</a:t>
            </a:r>
            <a:r>
              <a:rPr lang="en-US" altLang="zh-CN"/>
              <a:t>Agent</a:t>
            </a:r>
            <a:r>
              <a:rPr lang="zh-CN" altLang="en-US"/>
              <a:t>验证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4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5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8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b="1">
                <a:latin typeface="PingFang SC Semibold" panose="020B0400000000000000" charset="-122"/>
                <a:ea typeface="PingFang SC Semibold" panose="020B0400000000000000" charset="-122"/>
              </a:rPr>
              <a:t>DataHub</a:t>
            </a:r>
            <a:endParaRPr lang="en-US" altLang="zh-CN" b="1">
              <a:latin typeface="PingFang SC Semibold" panose="020B0400000000000000" charset="-122"/>
              <a:ea typeface="PingFang SC Semibold" panose="020B04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3200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自组织的</a:t>
            </a:r>
            <a:r>
              <a:rPr lang="en-US" altLang="zh-CN" sz="3200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、Agent</a:t>
            </a:r>
            <a:r>
              <a:rPr lang="zh-CN" altLang="en-US" sz="3200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与人类</a:t>
            </a:r>
            <a:r>
              <a:rPr lang="zh-CN" altLang="en-US" sz="3200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共同协同的</a:t>
            </a:r>
            <a:r>
              <a:rPr lang="zh-CN" altLang="en-US" sz="3200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稀缺数据市场</a:t>
            </a:r>
            <a:endParaRPr lang="zh-CN" altLang="en-US" sz="3200" b="1"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为什么要在子网上做这件事</a:t>
            </a:r>
            <a:r>
              <a:rPr lang="en-US" altLang="zh-CN"/>
              <a:t>？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854890"/>
            <a:ext cx="10969200" cy="4759200"/>
          </a:xfrm>
        </p:spPr>
        <p:txBody>
          <a:bodyPr/>
          <a:p>
            <a:r>
              <a:rPr lang="zh-CN" altLang="en-US" sz="2400">
                <a:solidFill>
                  <a:schemeClr val="tx1"/>
                </a:solidFill>
              </a:rPr>
              <a:t>作为基础设施平台</a:t>
            </a:r>
            <a:r>
              <a:rPr lang="en-US" altLang="zh-CN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如果通过传统方式做</a:t>
            </a:r>
            <a:r>
              <a:rPr lang="en-US" altLang="zh-CN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需要巨大的补贴</a:t>
            </a:r>
            <a:r>
              <a:rPr lang="en-US" altLang="zh-CN" sz="2400">
                <a:solidFill>
                  <a:schemeClr val="tx1"/>
                </a:solidFill>
              </a:rPr>
              <a:t>。</a:t>
            </a:r>
            <a:endParaRPr lang="en-US" altLang="zh-CN" sz="2400">
              <a:solidFill>
                <a:schemeClr val="tx1"/>
              </a:solidFill>
            </a:endParaRPr>
          </a:p>
          <a:p>
            <a:endParaRPr lang="en-US" altLang="zh-CN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</a:rPr>
              <a:t>哪怕看到了数据这个巨大的蓝海市场</a:t>
            </a:r>
            <a:r>
              <a:rPr lang="en-US" altLang="zh-CN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想要做出网络效应</a:t>
            </a:r>
            <a:r>
              <a:rPr lang="en-US" altLang="zh-CN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早期依然受困于激励难题</a:t>
            </a:r>
            <a:endParaRPr lang="zh-CN" altLang="en-US" sz="2400">
              <a:solidFill>
                <a:schemeClr val="tx1"/>
              </a:solidFill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Agent</a:t>
            </a:r>
            <a:r>
              <a:rPr lang="zh-CN" altLang="en-US" sz="2400">
                <a:solidFill>
                  <a:schemeClr val="tx1"/>
                </a:solidFill>
              </a:rPr>
              <a:t>互联网出现</a:t>
            </a:r>
            <a:r>
              <a:rPr lang="en-US" altLang="zh-CN" sz="2400">
                <a:solidFill>
                  <a:schemeClr val="tx1"/>
                </a:solidFill>
              </a:rPr>
              <a:t>，</a:t>
            </a:r>
            <a:r>
              <a:rPr lang="zh-CN" altLang="en-US" sz="2400">
                <a:solidFill>
                  <a:schemeClr val="tx1"/>
                </a:solidFill>
              </a:rPr>
              <a:t>需要新的数据获取机制去满足</a:t>
            </a:r>
            <a:r>
              <a:rPr lang="en-US" altLang="zh-CN" sz="2400">
                <a:solidFill>
                  <a:schemeClr val="tx1"/>
                </a:solidFill>
              </a:rPr>
              <a:t>Agent</a:t>
            </a:r>
            <a:r>
              <a:rPr lang="zh-CN" altLang="en-US" sz="2400">
                <a:solidFill>
                  <a:schemeClr val="tx1"/>
                </a:solidFill>
              </a:rPr>
              <a:t>的数据获取</a:t>
            </a:r>
            <a:r>
              <a:rPr lang="zh-CN" altLang="en-US" sz="2400">
                <a:solidFill>
                  <a:schemeClr val="tx1"/>
                </a:solidFill>
              </a:rPr>
              <a:t>需求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zh-CN" altLang="en-US" sz="4400" b="1"/>
              <a:t>提案概述</a:t>
            </a:r>
            <a:endParaRPr lang="zh-CN" altLang="en-US" sz="44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3745" y="2850515"/>
            <a:ext cx="10254615" cy="3092450"/>
          </a:xfrm>
        </p:spPr>
        <p:txBody>
          <a:bodyPr>
            <a:normAutofit lnSpcReduction="20000"/>
          </a:bodyPr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随着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AI 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的爆发式增长，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Agent 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对外部实时数据、垂直领域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API 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的需求远超传统应用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呈现指数级上升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。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  <a:p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同时未来越来越多高质量数据的抓取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也离不开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 Agent。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大模型只是“静态的思维流”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而 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Agent 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才是“执行并交付数字世界结果的新型生产力”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。</a:t>
            </a:r>
            <a:endParaRPr lang="en-US" altLang="zh-CN" sz="2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55090" y="1614805"/>
            <a:ext cx="10072370" cy="645160"/>
          </a:xfrm>
          <a:prstGeom prst="rect">
            <a:avLst/>
          </a:prstGeom>
        </p:spPr>
        <p:txBody>
          <a:bodyPr wrap="square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数字商品</a:t>
            </a:r>
            <a:r>
              <a:rPr lang="en-US" altLang="zh-CN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：</a:t>
            </a:r>
            <a:r>
              <a:rPr lang="zh-CN" altLang="en-US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由 </a:t>
            </a:r>
            <a:r>
              <a:rPr lang="en-US" altLang="zh-CN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Agent </a:t>
            </a:r>
            <a:r>
              <a:rPr lang="zh-CN" altLang="en-US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精炼完成、具备可验证的 </a:t>
            </a:r>
            <a:r>
              <a:rPr lang="en-US" altLang="zh-CN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API </a:t>
            </a:r>
            <a:r>
              <a:rPr lang="zh-CN" altLang="en-US" sz="2400" b="1" i="0">
                <a:solidFill>
                  <a:schemeClr val="accent1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</a:rPr>
              <a:t>与稀缺数据</a:t>
            </a:r>
            <a:endParaRPr lang="zh-CN" altLang="en-US" sz="2400" b="1" i="0">
              <a:solidFill>
                <a:schemeClr val="accent1"/>
              </a:solidFill>
              <a:latin typeface="PingFang SC Regular" panose="020B0400000000000000" charset="-122"/>
              <a:ea typeface="PingFang SC Regular" panose="020B0400000000000000" charset="-122"/>
              <a:cs typeface="PingFang SC Regular" panose="020B04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核心业务流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80695" y="1459230"/>
            <a:ext cx="5346065" cy="4959985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solidFill>
                  <a:schemeClr val="tx1"/>
                </a:solidFill>
              </a:rPr>
              <a:t>通过纯粹的去中心化经济激励机制，自我驱动地管理数据市场的各个环节：</a:t>
            </a:r>
            <a:endParaRPr lang="zh-CN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1.  需求驱动：</a:t>
            </a:r>
            <a:r>
              <a:rPr lang="zh-CN" altLang="en-US" sz="2000">
                <a:solidFill>
                  <a:schemeClr val="tx1"/>
                </a:solidFill>
              </a:rPr>
              <a:t>人类或 </a:t>
            </a:r>
            <a:r>
              <a:rPr lang="en-US" altLang="zh-CN" sz="2000">
                <a:solidFill>
                  <a:schemeClr val="tx1"/>
                </a:solidFill>
              </a:rPr>
              <a:t>Agent </a:t>
            </a:r>
            <a:r>
              <a:rPr lang="zh-CN" altLang="en-US" sz="2000">
                <a:solidFill>
                  <a:schemeClr val="tx1"/>
                </a:solidFill>
              </a:rPr>
              <a:t>开发者发布数据/</a:t>
            </a:r>
            <a:r>
              <a:rPr lang="en-US" altLang="zh-CN" sz="2000">
                <a:solidFill>
                  <a:schemeClr val="tx1"/>
                </a:solidFill>
              </a:rPr>
              <a:t>API </a:t>
            </a:r>
            <a:r>
              <a:rPr lang="zh-CN" altLang="en-US" sz="2000">
                <a:solidFill>
                  <a:schemeClr val="tx1"/>
                </a:solidFill>
              </a:rPr>
              <a:t>悬赏需求，通过激励响应机制实现最快响应。</a:t>
            </a:r>
            <a:endParaRPr lang="zh-CN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2.  Agent</a:t>
            </a:r>
            <a:r>
              <a:rPr lang="zh-CN" altLang="en-US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供应：</a:t>
            </a:r>
            <a:r>
              <a:rPr lang="zh-CN" altLang="en-US" sz="2000">
                <a:solidFill>
                  <a:schemeClr val="tx1"/>
                </a:solidFill>
              </a:rPr>
              <a:t>矿工 </a:t>
            </a:r>
            <a:r>
              <a:rPr lang="en-US" altLang="zh-CN" sz="2000">
                <a:solidFill>
                  <a:schemeClr val="tx1"/>
                </a:solidFill>
              </a:rPr>
              <a:t>Agent </a:t>
            </a:r>
            <a:r>
              <a:rPr lang="zh-CN" altLang="en-US" sz="2000">
                <a:solidFill>
                  <a:schemeClr val="tx1"/>
                </a:solidFill>
              </a:rPr>
              <a:t>们从网络中抓取、加工并沉淀高质量稀缺知识。</a:t>
            </a:r>
            <a:endParaRPr lang="zh-CN" altLang="en-US" sz="200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3.  自组织验证：</a:t>
            </a:r>
            <a:r>
              <a:rPr lang="zh-CN" altLang="en-US" sz="2000">
                <a:solidFill>
                  <a:schemeClr val="tx1"/>
                </a:solidFill>
              </a:rPr>
              <a:t>使用经济惩罚（</a:t>
            </a:r>
            <a:r>
              <a:rPr lang="en-US" altLang="zh-CN" sz="2000">
                <a:solidFill>
                  <a:schemeClr val="tx1"/>
                </a:solidFill>
              </a:rPr>
              <a:t>SLA Bond）</a:t>
            </a:r>
            <a:r>
              <a:rPr lang="zh-CN" altLang="en-US" sz="2000">
                <a:solidFill>
                  <a:schemeClr val="tx1"/>
                </a:solidFill>
              </a:rPr>
              <a:t>与博弈对抗，让 </a:t>
            </a:r>
            <a:r>
              <a:rPr lang="en-US" altLang="zh-CN" sz="2000">
                <a:solidFill>
                  <a:schemeClr val="tx1"/>
                </a:solidFill>
              </a:rPr>
              <a:t>Agent </a:t>
            </a:r>
            <a:r>
              <a:rPr lang="zh-CN" altLang="en-US" sz="2000">
                <a:solidFill>
                  <a:schemeClr val="tx1"/>
                </a:solidFill>
              </a:rPr>
              <a:t>自发验证和交付高可靠性数据。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4" name="图片 3" descr="481058c95dea7ac33f8f273d233fda83"/>
          <p:cNvPicPr>
            <a:picLocks noChangeAspect="1"/>
          </p:cNvPicPr>
          <p:nvPr/>
        </p:nvPicPr>
        <p:blipFill>
          <a:blip r:embed="rId3"/>
          <a:srcRect l="2376" t="17330" r="28496"/>
          <a:stretch>
            <a:fillRect/>
          </a:stretch>
        </p:blipFill>
        <p:spPr>
          <a:xfrm>
            <a:off x="5595620" y="1459865"/>
            <a:ext cx="6596380" cy="4959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矿工和</a:t>
            </a:r>
            <a:r>
              <a:rPr lang="zh-CN" altLang="en-US"/>
              <a:t>验证者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 marL="0" indent="0">
              <a:buNone/>
            </a:pPr>
            <a:r>
              <a:rPr lang="zh-CN" altLang="en-US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</a:rPr>
              <a:t>矿工的工作：</a:t>
            </a:r>
            <a:endParaRPr lang="zh-CN" altLang="en-US" sz="2000" b="1">
              <a:solidFill>
                <a:schemeClr val="tx1"/>
              </a:solidFill>
              <a:latin typeface="PingFang SC Semibold" panose="020B0400000000000000" charset="-122"/>
              <a:ea typeface="PingFang SC Semibold" panose="020B04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数据获取，数据加工，数据融合，借助</a:t>
            </a:r>
            <a:r>
              <a:rPr lang="en-US" altLang="zh-CN" sz="2000">
                <a:solidFill>
                  <a:schemeClr val="tx1"/>
                </a:solidFill>
              </a:rPr>
              <a:t>AI</a:t>
            </a:r>
            <a:r>
              <a:rPr lang="zh-CN" altLang="en-US" sz="2000">
                <a:solidFill>
                  <a:schemeClr val="tx1"/>
                </a:solidFill>
              </a:rPr>
              <a:t>的</a:t>
            </a:r>
            <a:r>
              <a:rPr lang="en-US" altLang="zh-CN" sz="2000">
                <a:solidFill>
                  <a:schemeClr val="tx1"/>
                </a:solidFill>
              </a:rPr>
              <a:t>AI</a:t>
            </a:r>
            <a:r>
              <a:rPr lang="zh-CN" altLang="en-US" sz="2000">
                <a:solidFill>
                  <a:schemeClr val="tx1"/>
                </a:solidFill>
              </a:rPr>
              <a:t>合成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编写</a:t>
            </a:r>
            <a:r>
              <a:rPr lang="en-US" altLang="zh-CN" sz="2000">
                <a:solidFill>
                  <a:schemeClr val="tx1"/>
                </a:solidFill>
              </a:rPr>
              <a:t>Agent</a:t>
            </a:r>
            <a:r>
              <a:rPr lang="zh-CN" altLang="en-US" sz="2000">
                <a:solidFill>
                  <a:schemeClr val="tx1"/>
                </a:solidFill>
              </a:rPr>
              <a:t>或使用外部</a:t>
            </a:r>
            <a:r>
              <a:rPr lang="en-US" altLang="zh-CN" sz="2000">
                <a:solidFill>
                  <a:schemeClr val="tx1"/>
                </a:solidFill>
              </a:rPr>
              <a:t>Agent</a:t>
            </a:r>
            <a:r>
              <a:rPr lang="zh-CN" altLang="en-US" sz="2000">
                <a:solidFill>
                  <a:schemeClr val="tx1"/>
                </a:solidFill>
              </a:rPr>
              <a:t>完成数据处理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使用</a:t>
            </a:r>
            <a:r>
              <a:rPr lang="en-US" altLang="zh-CN" sz="2000">
                <a:solidFill>
                  <a:schemeClr val="tx1"/>
                </a:solidFill>
              </a:rPr>
              <a:t>API</a:t>
            </a:r>
            <a:r>
              <a:rPr lang="zh-CN" altLang="en-US" sz="2000">
                <a:solidFill>
                  <a:schemeClr val="tx1"/>
                </a:solidFill>
              </a:rPr>
              <a:t>或</a:t>
            </a:r>
            <a:r>
              <a:rPr lang="en-US" altLang="zh-CN" sz="2000">
                <a:solidFill>
                  <a:schemeClr val="tx1"/>
                </a:solidFill>
              </a:rPr>
              <a:t>Agent</a:t>
            </a:r>
            <a:r>
              <a:rPr lang="zh-CN" altLang="en-US" sz="2000">
                <a:solidFill>
                  <a:schemeClr val="tx1"/>
                </a:solidFill>
              </a:rPr>
              <a:t>稳定的供应数据</a:t>
            </a:r>
            <a:endParaRPr lang="zh-CN" altLang="en-US" sz="20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0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</a:rPr>
              <a:t>验证者的工作：</a:t>
            </a:r>
            <a:endParaRPr lang="zh-CN" altLang="en-US" sz="2000" b="1">
              <a:solidFill>
                <a:schemeClr val="tx1"/>
              </a:solidFill>
              <a:latin typeface="PingFang SC Semibold" panose="020B0400000000000000" charset="-122"/>
              <a:ea typeface="PingFang SC Semibold" panose="020B0400000000000000" charset="-122"/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评估数据质量，借助</a:t>
            </a:r>
            <a:r>
              <a:rPr lang="en-US" altLang="zh-CN" sz="2000">
                <a:solidFill>
                  <a:schemeClr val="tx1"/>
                </a:solidFill>
              </a:rPr>
              <a:t>Agent</a:t>
            </a:r>
            <a:r>
              <a:rPr lang="zh-CN" altLang="en-US" sz="2000">
                <a:solidFill>
                  <a:schemeClr val="tx1"/>
                </a:solidFill>
              </a:rPr>
              <a:t>评估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评估</a:t>
            </a:r>
            <a:r>
              <a:rPr lang="en-US" altLang="zh-CN" sz="2000">
                <a:solidFill>
                  <a:schemeClr val="tx1"/>
                </a:solidFill>
              </a:rPr>
              <a:t>API</a:t>
            </a:r>
            <a:r>
              <a:rPr lang="zh-CN" altLang="en-US" sz="2000">
                <a:solidFill>
                  <a:schemeClr val="tx1"/>
                </a:solidFill>
              </a:rPr>
              <a:t>的能力、质量；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000">
                <a:solidFill>
                  <a:schemeClr val="tx1"/>
                </a:solidFill>
              </a:rPr>
              <a:t>评估</a:t>
            </a:r>
            <a:r>
              <a:rPr lang="en-US" altLang="zh-CN" sz="2000">
                <a:solidFill>
                  <a:schemeClr val="tx1"/>
                </a:solidFill>
              </a:rPr>
              <a:t>Agent</a:t>
            </a:r>
            <a:r>
              <a:rPr lang="zh-CN" altLang="en-US" sz="2000">
                <a:solidFill>
                  <a:schemeClr val="tx1"/>
                </a:solidFill>
              </a:rPr>
              <a:t>的能力</a:t>
            </a:r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95" y="2555875"/>
            <a:ext cx="360616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激励机制设计</a:t>
            </a:r>
            <a:endParaRPr lang="zh-CN" altLang="en-US"/>
          </a:p>
        </p:txBody>
      </p:sp>
      <p:pic>
        <p:nvPicPr>
          <p:cNvPr id="4" name="图片 3" descr="9ebad1aa246de207bc66ffa184699a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" y="1668145"/>
            <a:ext cx="11930380" cy="4152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矿工防作弊</a:t>
            </a:r>
            <a:r>
              <a:rPr lang="zh-CN" altLang="en-US"/>
              <a:t>机制</a:t>
            </a:r>
            <a:endParaRPr lang="zh-CN" altLang="en-US"/>
          </a:p>
        </p:txBody>
      </p:sp>
      <p:pic>
        <p:nvPicPr>
          <p:cNvPr id="4" name="图片 3" descr="cc0d53627004ea31871dcb054f33c561"/>
          <p:cNvPicPr>
            <a:picLocks noChangeAspect="1"/>
          </p:cNvPicPr>
          <p:nvPr/>
        </p:nvPicPr>
        <p:blipFill>
          <a:blip r:embed="rId2"/>
          <a:srcRect l="2260" t="22231" b="17679"/>
          <a:stretch>
            <a:fillRect/>
          </a:stretch>
        </p:blipFill>
        <p:spPr>
          <a:xfrm>
            <a:off x="570230" y="1725295"/>
            <a:ext cx="11272520" cy="41351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Agent</a:t>
            </a:r>
            <a:r>
              <a:rPr lang="zh-CN" altLang="en-US"/>
              <a:t>验证流程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pPr marL="0" indent="0">
              <a:buNone/>
            </a:pP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矿工从提交申请到获得最终评分所经历的</a:t>
            </a: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验证流程：</a:t>
            </a:r>
            <a:endParaRPr lang="zh-CN" altLang="en-US" sz="2400" b="1">
              <a:solidFill>
                <a:schemeClr val="tx1"/>
              </a:solidFill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8330" y="2388235"/>
            <a:ext cx="11278870" cy="2319020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延迟验证</a:t>
            </a:r>
            <a:r>
              <a:rPr lang="en-US" altLang="zh-CN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：</a:t>
            </a:r>
            <a:r>
              <a:rPr lang="zh-CN" altLang="en-US" sz="2400">
                <a:solidFill>
                  <a:schemeClr val="tx1"/>
                </a:solidFill>
                <a:latin typeface="PingFang SC" panose="020B0400000000000000" charset="-122"/>
                <a:ea typeface="PingFang SC" panose="020B0400000000000000" charset="-122"/>
                <a:cs typeface="PingFang SC Semibold" panose="020B0400000000000000" charset="-122"/>
              </a:rPr>
              <a:t>设立欺诈证明窗口期，通过异步轨迹比对与交叉审计，实现高置信度的延迟结算。</a:t>
            </a:r>
            <a:endParaRPr lang="zh-CN" altLang="en-US" sz="2400" b="1">
              <a:solidFill>
                <a:schemeClr val="tx1"/>
              </a:solidFill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盲测回放:</a:t>
            </a:r>
            <a:r>
              <a:rPr lang="en-US" altLang="zh-CN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验证者将同一任务发给多个</a:t>
            </a:r>
            <a:r>
              <a:rPr lang="en-US" altLang="zh-CN" sz="2400">
                <a:solidFill>
                  <a:schemeClr val="tx1"/>
                </a:solidFill>
              </a:rPr>
              <a:t> Agent，</a:t>
            </a:r>
            <a:r>
              <a:rPr lang="zh-CN" altLang="en-US" sz="2400">
                <a:solidFill>
                  <a:schemeClr val="tx1"/>
                </a:solidFill>
              </a:rPr>
              <a:t>对比输出</a:t>
            </a:r>
            <a:endParaRPr lang="zh-CN" altLang="en-US" sz="240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裁判</a:t>
            </a:r>
            <a:r>
              <a:rPr lang="en-US" altLang="zh-CN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 Agent </a:t>
            </a:r>
            <a:r>
              <a:rPr lang="zh-CN" altLang="en-US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池:</a:t>
            </a:r>
            <a:r>
              <a:rPr lang="en-US" altLang="zh-CN" sz="2400" b="1">
                <a:solidFill>
                  <a:schemeClr val="tx1"/>
                </a:solidFill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</a:rPr>
              <a:t>使用多个独立</a:t>
            </a:r>
            <a:r>
              <a:rPr lang="en-US" altLang="zh-CN" sz="2400">
                <a:solidFill>
                  <a:schemeClr val="tx1"/>
                </a:solidFill>
              </a:rPr>
              <a:t> LLM </a:t>
            </a:r>
            <a:r>
              <a:rPr lang="zh-CN" altLang="en-US" sz="2400">
                <a:solidFill>
                  <a:schemeClr val="tx1"/>
                </a:solidFill>
              </a:rPr>
              <a:t>作为裁判，取中位数，防单一模型偏见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7" name="图片 6" descr="73895cfa2637a0dea4aae550e1e4b818"/>
          <p:cNvPicPr>
            <a:picLocks noChangeAspect="1"/>
          </p:cNvPicPr>
          <p:nvPr/>
        </p:nvPicPr>
        <p:blipFill>
          <a:blip r:embed="rId4"/>
          <a:srcRect l="25401" t="71993" r="21297"/>
          <a:stretch>
            <a:fillRect/>
          </a:stretch>
        </p:blipFill>
        <p:spPr>
          <a:xfrm>
            <a:off x="1972310" y="4881880"/>
            <a:ext cx="8862060" cy="11595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为什么要在子网上做这件事</a:t>
            </a:r>
            <a:r>
              <a:rPr lang="en-US" altLang="zh-CN"/>
              <a:t>？</a:t>
            </a:r>
            <a:endParaRPr lang="en-US" altLang="zh-CN"/>
          </a:p>
        </p:txBody>
      </p:sp>
      <p:pic>
        <p:nvPicPr>
          <p:cNvPr id="4" name="图片 3" descr="3d3ca6bb-73c2-443a-be01-da23008f36c9"/>
          <p:cNvPicPr>
            <a:picLocks noChangeAspect="1"/>
          </p:cNvPicPr>
          <p:nvPr/>
        </p:nvPicPr>
        <p:blipFill>
          <a:blip r:embed="rId2"/>
          <a:srcRect r="21691"/>
          <a:stretch>
            <a:fillRect/>
          </a:stretch>
        </p:blipFill>
        <p:spPr>
          <a:xfrm>
            <a:off x="314960" y="1605280"/>
            <a:ext cx="5356860" cy="4739640"/>
          </a:xfrm>
          <a:prstGeom prst="rect">
            <a:avLst/>
          </a:prstGeom>
        </p:spPr>
      </p:pic>
      <p:pic>
        <p:nvPicPr>
          <p:cNvPr id="5" name="图片 4" descr="a83945a3-b2c3-4c3d-b018-6894b55073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5" y="1313815"/>
            <a:ext cx="5596890" cy="5323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5465" y="63754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i="1">
                <a:solidFill>
                  <a:schemeClr val="accent1"/>
                </a:solidFill>
                <a:latin typeface="PingFang SC" panose="020B0400000000000000" charset="-122"/>
                <a:ea typeface="PingFang SC" panose="020B0400000000000000" charset="-122"/>
                <a:sym typeface="+mn-ea"/>
              </a:rPr>
              <a:t>datahub.codes</a:t>
            </a:r>
            <a:endParaRPr lang="en-US" altLang="zh-CN" i="1">
              <a:solidFill>
                <a:schemeClr val="accent1"/>
              </a:solidFill>
              <a:latin typeface="PingFang SC" panose="020B0400000000000000" charset="-122"/>
              <a:ea typeface="PingFang SC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团队介绍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92505" y="4694555"/>
            <a:ext cx="5057140" cy="1419860"/>
          </a:xfrm>
        </p:spPr>
        <p:txBody>
          <a:bodyPr>
            <a:normAutofit lnSpcReduction="20000"/>
          </a:bodyPr>
          <a:p>
            <a:pPr marL="0" indent="0" algn="ctr">
              <a:buNone/>
            </a:pPr>
            <a:r>
              <a:rPr lang="en-US" altLang="zh-CN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Victor</a:t>
            </a:r>
            <a:endParaRPr lang="en-US" altLang="zh-CN" b="1"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  <a:p>
            <a:pPr marL="0" indent="0" algn="ctr">
              <a:buNone/>
            </a:pPr>
            <a:r>
              <a:rPr lang="zh-CN" altLang="en-US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多年开发经验</a:t>
            </a:r>
            <a:endParaRPr lang="zh-CN" altLang="en-US" b="1"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  <a:p>
            <a:pPr marL="0" indent="0" algn="ctr">
              <a:buNone/>
            </a:pPr>
            <a:r>
              <a:rPr lang="zh-CN" altLang="en-US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前</a:t>
            </a:r>
            <a:r>
              <a:rPr lang="en-US" altLang="zh-CN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 AI </a:t>
            </a:r>
            <a:r>
              <a:rPr lang="zh-CN" altLang="en-US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公链</a:t>
            </a:r>
            <a:r>
              <a:rPr lang="zh-CN" altLang="en-US" b="1"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</a:rPr>
              <a:t>核心开发</a:t>
            </a:r>
            <a:endParaRPr lang="en-US" altLang="zh-CN" b="1"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</a:endParaRPr>
          </a:p>
        </p:txBody>
      </p:sp>
      <p:pic>
        <p:nvPicPr>
          <p:cNvPr id="4" name="图片 3" descr="062edab7bc87b19fae8c7ca872fcc78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55" y="1857375"/>
            <a:ext cx="2426970" cy="2426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14745" y="4694555"/>
            <a:ext cx="4584700" cy="1419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  <a:sym typeface="+mn-ea"/>
              </a:rPr>
              <a:t>Eva</a:t>
            </a:r>
            <a:endParaRPr lang="en-US" altLang="zh-CN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  <a:sym typeface="+mn-ea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  <a:sym typeface="+mn-ea"/>
              </a:rPr>
              <a:t>多年</a:t>
            </a: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  <a:sym typeface="+mn-ea"/>
              </a:rPr>
              <a:t> Web3 项目运营</a:t>
            </a:r>
            <a:endParaRPr lang="en-US" altLang="zh-CN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  <a:sym typeface="+mn-ea"/>
            </a:endParaRPr>
          </a:p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PingFang SC Semibold" panose="020B0400000000000000" charset="-122"/>
                <a:ea typeface="PingFang SC Semibold" panose="020B0400000000000000" charset="-122"/>
                <a:cs typeface="PingFang SC Semibold" panose="020B0400000000000000" charset="-122"/>
                <a:sym typeface="+mn-ea"/>
              </a:rPr>
              <a:t>AI 产品经理 / Vibecoder</a:t>
            </a:r>
            <a:endParaRPr lang="en-US" altLang="zh-CN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PingFang SC Semibold" panose="020B0400000000000000" charset="-122"/>
              <a:ea typeface="PingFang SC Semibold" panose="020B0400000000000000" charset="-122"/>
              <a:cs typeface="PingFang SC Semibold" panose="020B0400000000000000" charset="-122"/>
              <a:sym typeface="+mn-ea"/>
            </a:endParaRPr>
          </a:p>
        </p:txBody>
      </p:sp>
      <p:pic>
        <p:nvPicPr>
          <p:cNvPr id="6" name="图片 5" descr="2d5b8f61cbeced113792057edce3990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480" y="1857375"/>
            <a:ext cx="2427605" cy="2427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</Words>
  <Application>WPS 演示</Application>
  <PresentationFormat>宽屏</PresentationFormat>
  <Paragraphs>65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苹方-简</vt:lpstr>
      <vt:lpstr>微软雅黑</vt:lpstr>
      <vt:lpstr>汉仪旗黑</vt:lpstr>
      <vt:lpstr>宋体</vt:lpstr>
      <vt:lpstr>Arial Unicode MS</vt:lpstr>
      <vt:lpstr>汉仪书宋二KW</vt:lpstr>
      <vt:lpstr>PingFang SC Semibold</vt:lpstr>
      <vt:lpstr>PingFang SC</vt:lpstr>
      <vt:lpstr>Apple Color Emoji</vt:lpstr>
      <vt:lpstr>Arial</vt:lpstr>
      <vt:lpstr>PingFang SC Regular</vt:lpstr>
      <vt:lpstr>WPS</vt:lpstr>
      <vt:lpstr>PowerPoint 演示文稿</vt:lpstr>
      <vt:lpstr>PowerPoint 演示文稿</vt:lpstr>
      <vt:lpstr>激励与机制设计</vt:lpstr>
      <vt:lpstr>和SN13/22/33的区别</vt:lpstr>
      <vt:lpstr>激励与机制设计</vt:lpstr>
      <vt:lpstr>验证者激励机制</vt:lpstr>
      <vt:lpstr>商业逻辑</vt:lpstr>
      <vt:lpstr>提案介绍</vt:lpstr>
      <vt:lpstr>和SN13/22/33的区别</vt:lpstr>
      <vt:lpstr>为什么要在子网上做这件事？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DataHub</dc:title>
  <dc:creator/>
  <cp:lastModifiedBy>Eva</cp:lastModifiedBy>
  <cp:revision>1</cp:revision>
  <dcterms:created xsi:type="dcterms:W3CDTF">2026-05-23T09:06:47Z</dcterms:created>
  <dcterms:modified xsi:type="dcterms:W3CDTF">2026-05-23T09:06:47Z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2052-12.1.25895.25895</vt:lpwstr>
  </property>
  <property fmtid="{D5CDD505-2E9C-101B-9397-08002B2CF9AE}" pid="3" name="ICV">
    <vt:lpwstr>71F24BB917BF7F301C838868DDA6523B_41</vt:lpwstr>
  </property>
</Properties>
</file>