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 i="0">
                <a:solidFill>
                  <a:srgbClr val="1A1F2E"/>
                </a:solidFill>
                <a:latin typeface="Helvetica Neue"/>
              </a:rPr>
              <a:t>Speaker note (15s). For the room: 'this is a trust layer for AI-generated security fixes.' For Bittensor: 'miners submit patches, validators prove whether they are safe.' Say the room-friendly version FIRST, then the Bittensor-flavored 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 i="0">
                <a:solidFill>
                  <a:srgbClr val="1A1F2E"/>
                </a:solidFill>
                <a:latin typeface="Helvetica Neue"/>
              </a:rPr>
              <a:t>Q&amp;A only.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 i="0">
                <a:solidFill>
                  <a:srgbClr val="1A1F2E"/>
                </a:solidFill>
                <a:latin typeface="Helvetica Neue"/>
              </a:rPr>
              <a:t>Q&amp;A only. Precision: replay.py verifies commit-reveal, not the full score vector. Per-miner subdirs ship in round_006 (file-traversal) and round_003 (bank) onward.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 i="0">
                <a:solidFill>
                  <a:srgbClr val="1A1F2E"/>
                </a:solidFill>
                <a:latin typeface="Helvetica Neue"/>
              </a:rPr>
              <a:t>Q&amp;A only.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 i="0">
                <a:solidFill>
                  <a:srgbClr val="1A1F2E"/>
                </a:solidFill>
                <a:latin typeface="Helvetica Neue"/>
              </a:rPr>
              <a:t>Q&amp;A only.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 i="0">
                <a:solidFill>
                  <a:srgbClr val="1A1F2E"/>
                </a:solidFill>
                <a:latin typeface="Helvetica Neue"/>
              </a:rPr>
              <a:t>Speaker note (25s, hard cap). Lead with the plain framing: 'Finding a bug is not the same as safely fixing it. Maintainers still need proof that the bug is real, the patch works, and nothing else broke.' THEN cite founder context: Hacker Bob + public GHSA/CVE credit + active disclosure pipeline. Do NOT list specific repos. Do NOT say 'websites I attack'. Do NOT claim bounty revenue. Close with: 'Discovery is no longer the only bottleneck. Verified remediation is.'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 i="0">
                <a:solidFill>
                  <a:srgbClr val="1A1F2E"/>
                </a:solidFill>
                <a:latin typeface="Helvetica Neue"/>
              </a:rPr>
              <a:t>Speaker note (35s). Open plain: 'the product is not a chatbot and not a scanner. The product is proof that a fix is safe to ship.' Then read the 5 artifact components slowly; the repetition is the point. Land on: 'Validators ignore miner claims. They rerun every check.'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 i="0">
                <a:solidFill>
                  <a:srgbClr val="1A1F2E"/>
                </a:solidFill>
                <a:latin typeface="Helvetica Neue"/>
              </a:rPr>
              <a:t>Speaker note (35s). Lead with plain framing: 'This is the machinery. The important part is simple: the validator does not trust the miner. It reruns everything.' THEN walk phases 1, 2, 3, 4 only. Land: 'Hidden-test commit before scoring. Originality is a first-class gate, not optional. Champion persists per task - Affine-style frontier dethroning.' Precision caveat in case asked: replay.py verifies the commit-reveal, not the full scoring replay.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 i="0">
                <a:solidFill>
                  <a:srgbClr val="1A1F2E"/>
                </a:solidFill>
                <a:latin typeface="Helvetica Neue"/>
              </a:rPr>
              <a:t>Speaker note (45s). DO NOT read the whole formula aloud. Translate it: 'public tests matter, hidden tests matter more, cheating and copying get zero.' Then walk threat-table rows 1, 3, 5 explicitly. On collusion say: 'Deterministic audit bundles let honest validators rerun scoring; Yuma reduces the influence of outlier weights.' Do NOT say Yuma 'solves' collusion.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 i="0">
                <a:solidFill>
                  <a:srgbClr val="1A1F2E"/>
                </a:solidFill>
                <a:latin typeface="Helvetica Neue"/>
              </a:rPr>
              <a:t>Speaker note (40s). Walk the four rows in the score table. Close with: 'Same validator code runs both tasks. Adding a third only requires dropping in a fixture, exploit, hidden tests, and patches - no validator changes.' If presenting live, capture a real terminal screenshot with the actual sha256 commit value.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 i="0">
                <a:solidFill>
                  <a:srgbClr val="1A1F2E"/>
                </a:solidFill>
                <a:latin typeface="Helvetica Neue"/>
              </a:rPr>
              <a:t>Speaker note (25s). Address Chen Fang: 'Test/Release safety gate for AgenticOps.' Address Travis: 'Validators are container jobs. Funnel bounds compute spend.' Address Aurora last: 'A buyer doesn't need to understand Bittensor - they need to trust a remediation artifact, and we package one.'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 i="0">
                <a:solidFill>
                  <a:srgbClr val="1A1F2E"/>
                </a:solidFill>
                <a:latin typeface="Helvetica Neue"/>
              </a:rPr>
              <a:t>Speaker note (20s). End with the line in the orange callout, said twice across the pitch. If a judge asks about Gittensor or RedTeam, flip to appendix A1.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 i="0">
                <a:solidFill>
                  <a:srgbClr val="1A1F2E"/>
                </a:solidFill>
                <a:latin typeface="Helvetica Neue"/>
              </a:rPr>
              <a:t>Speaker note (15s). End with the explicit ask line. Say it slowly. Pause one second before the final 'The mechanism is already built.'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E76F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280160"/>
            <a:ext cx="11064240" cy="1463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400"/>
              </a:spcAft>
            </a:pPr>
            <a:r>
              <a:rPr sz="9600" b="1" i="0">
                <a:solidFill>
                  <a:srgbClr val="1A1F2E"/>
                </a:solidFill>
                <a:latin typeface="Helvetica Neue"/>
              </a:rPr>
              <a:t>PatchProof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697480"/>
            <a:ext cx="110642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400"/>
              </a:spcAft>
            </a:pPr>
            <a:r>
              <a:rPr sz="3000" b="0" i="0">
                <a:solidFill>
                  <a:srgbClr val="4A5568"/>
                </a:solidFill>
                <a:latin typeface="Helvetica Neue"/>
              </a:rPr>
              <a:t>A Bittensor Subnet for Verified Exploit Remediation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337560"/>
            <a:ext cx="110642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r>
              <a:rPr sz="3000" b="1" i="0">
                <a:solidFill>
                  <a:srgbClr val="E76F2C"/>
                </a:solidFill>
                <a:latin typeface="PingFang SC"/>
              </a:rPr>
              <a:t>可自动审计的漏洞修复智能市场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4251960"/>
            <a:ext cx="1106424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400"/>
              </a:spcAft>
            </a:pPr>
            <a:r>
              <a:rPr sz="2600" b="1" i="0">
                <a:solidFill>
                  <a:srgbClr val="E76F2C"/>
                </a:solidFill>
                <a:latin typeface="Helvetica Neue"/>
              </a:rPr>
              <a:t>Think of this as a trust layer for AI-generated security fixes.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4983480"/>
            <a:ext cx="11064240" cy="822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400"/>
              </a:spcAft>
            </a:pPr>
            <a:r>
              <a:rPr sz="1800" b="0" i="0">
                <a:solidFill>
                  <a:srgbClr val="4A5568"/>
                </a:solidFill>
                <a:latin typeface="Helvetica Neue"/>
              </a:rPr>
              <a:t>Miners submit minimal patches. Validators replay the exploit, run hidden tests, detect copies, and convert verified remediation into Bittensor weight.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806440"/>
            <a:ext cx="1106424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r>
              <a:rPr sz="2000" b="0" i="0">
                <a:solidFill>
                  <a:srgbClr val="4A5568"/>
                </a:solidFill>
                <a:latin typeface="Menlo"/>
              </a:rPr>
              <a:t>[ patch.diff ]   →   [ validator funnel ]   →   [ set_weights() 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309360"/>
            <a:ext cx="110642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400"/>
              </a:spcAft>
            </a:pPr>
            <a:r>
              <a:rPr sz="1400" b="0" i="0">
                <a:solidFill>
                  <a:srgbClr val="4A5568"/>
                </a:solidFill>
                <a:latin typeface="Helvetica Neue"/>
              </a:rPr>
              <a:t>Michail Vasileiadis  ·  Hacker Bob team  ·  Proof of Intelligence Shanghai · 2026-05-23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"/>
            <a:ext cx="11247120" cy="7772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400"/>
              </a:spcAft>
            </a:pPr>
            <a:r>
              <a:rPr sz="4000" b="1" i="0">
                <a:solidFill>
                  <a:srgbClr val="1A1F2E"/>
                </a:solidFill>
                <a:latin typeface="Helvetica Neue"/>
              </a:rPr>
              <a:t>Appendix A1: Full Differentiation (Q&amp;A only)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51560"/>
            <a:ext cx="1280160" cy="73152"/>
          </a:xfrm>
          <a:prstGeom prst="rect">
            <a:avLst/>
          </a:prstGeom>
          <a:solidFill>
            <a:srgbClr val="E76F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65760" y="1554480"/>
          <a:ext cx="114300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00"/>
                <a:gridCol w="4114800"/>
                <a:gridCol w="5600700"/>
              </a:tblGrid>
              <a:tr h="653142">
                <a:tc>
                  <a:txBody>
                    <a:bodyPr wrap="square"/>
                    <a:lstStyle/>
                    <a:p>
                      <a:r>
                        <a:rPr sz="1600" b="1" i="0">
                          <a:solidFill>
                            <a:srgbClr val="FFFFFF"/>
                          </a:solidFill>
                          <a:latin typeface="Helvetica Neue"/>
                        </a:rPr>
                        <a:t>Subnet</a:t>
                      </a:r>
                    </a:p>
                  </a:txBody>
                  <a:tcPr marL="73152" marR="73152" marT="36576" marB="36576" anchor="t">
                    <a:solidFill>
                      <a:srgbClr val="1A1F2E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600" b="1" i="0">
                          <a:solidFill>
                            <a:srgbClr val="FFFFFF"/>
                          </a:solidFill>
                          <a:latin typeface="Helvetica Neue"/>
                        </a:rPr>
                        <a:t>Their commodity</a:t>
                      </a:r>
                    </a:p>
                  </a:txBody>
                  <a:tcPr marL="73152" marR="73152" marT="36576" marB="36576" anchor="t">
                    <a:solidFill>
                      <a:srgbClr val="1A1F2E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600" b="1" i="0">
                          <a:solidFill>
                            <a:srgbClr val="FFFFFF"/>
                          </a:solidFill>
                          <a:latin typeface="Helvetica Neue"/>
                        </a:rPr>
                        <a:t>PatchProof distinction</a:t>
                      </a:r>
                    </a:p>
                  </a:txBody>
                  <a:tcPr marL="73152" marR="73152" marT="36576" marB="36576" anchor="t">
                    <a:solidFill>
                      <a:srgbClr val="1A1F2E"/>
                    </a:solidFill>
                  </a:tcPr>
                </a:tc>
              </a:tr>
              <a:tr h="653142">
                <a:tc>
                  <a:txBody>
                    <a:bodyPr wrap="square"/>
                    <a:lstStyle/>
                    <a:p>
                      <a:r>
                        <a:rPr sz="1300" b="1" i="0">
                          <a:solidFill>
                            <a:srgbClr val="1A1F2E"/>
                          </a:solidFill>
                          <a:latin typeface="Helvetica Neue"/>
                        </a:rPr>
                        <a:t>Ridges SN62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300" b="0" i="0">
                          <a:solidFill>
                            <a:srgbClr val="1A1F2E"/>
                          </a:solidFill>
                          <a:latin typeface="Helvetica Neue"/>
                        </a:rPr>
                        <a:t>Code-problem solutions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300" b="0" i="0">
                          <a:solidFill>
                            <a:srgbClr val="1A1F2E"/>
                          </a:solidFill>
                          <a:latin typeface="Helvetica Neue"/>
                        </a:rPr>
                        <a:t>Release-gate artifact, not coding benchmark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</a:tr>
              <a:tr h="653142">
                <a:tc>
                  <a:txBody>
                    <a:bodyPr wrap="square"/>
                    <a:lstStyle/>
                    <a:p>
                      <a:r>
                        <a:rPr sz="1300" b="1" i="0">
                          <a:solidFill>
                            <a:srgbClr val="1A1F2E"/>
                          </a:solidFill>
                          <a:latin typeface="Helvetica Neue"/>
                        </a:rPr>
                        <a:t>Bitsec.ai SN60</a:t>
                      </a:r>
                    </a:p>
                  </a:txBody>
                  <a:tcPr marL="73152" marR="73152" marT="36576" marB="36576" anchor="t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300" b="0" i="0">
                          <a:solidFill>
                            <a:srgbClr val="1A1F2E"/>
                          </a:solidFill>
                          <a:latin typeface="Helvetica Neue"/>
                        </a:rPr>
                        <a:t>Security insights / analysis</a:t>
                      </a:r>
                    </a:p>
                  </a:txBody>
                  <a:tcPr marL="73152" marR="73152" marT="36576" marB="36576" anchor="t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300" b="0" i="0">
                          <a:solidFill>
                            <a:srgbClr val="1A1F2E"/>
                          </a:solidFill>
                          <a:latin typeface="Helvetica Neue"/>
                        </a:rPr>
                        <a:t>Bitsec finds. We fix and prove fixed.</a:t>
                      </a:r>
                    </a:p>
                  </a:txBody>
                  <a:tcPr marL="73152" marR="73152" marT="36576" marB="36576" anchor="t">
                    <a:solidFill>
                      <a:srgbClr val="FFFFFF"/>
                    </a:solidFill>
                  </a:tcPr>
                </a:tc>
              </a:tr>
              <a:tr h="653142">
                <a:tc>
                  <a:txBody>
                    <a:bodyPr wrap="square"/>
                    <a:lstStyle/>
                    <a:p>
                      <a:r>
                        <a:rPr sz="1300" b="1" i="0">
                          <a:solidFill>
                            <a:srgbClr val="1A1F2E"/>
                          </a:solidFill>
                          <a:latin typeface="Helvetica Neue"/>
                        </a:rPr>
                        <a:t>Gittensor SN74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300" b="0" i="0">
                          <a:solidFill>
                            <a:srgbClr val="1A1F2E"/>
                          </a:solidFill>
                          <a:latin typeface="Helvetica Neue"/>
                        </a:rPr>
                        <a:t>Autonomous end-to-end software dev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300" b="0" i="0">
                          <a:solidFill>
                            <a:srgbClr val="1A1F2E"/>
                          </a:solidFill>
                          <a:latin typeface="Helvetica Neue"/>
                        </a:rPr>
                        <a:t>One narrow task: exploit + repo → minimal patch surviving hidden tests.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</a:tr>
              <a:tr h="653142">
                <a:tc>
                  <a:txBody>
                    <a:bodyPr wrap="square"/>
                    <a:lstStyle/>
                    <a:p>
                      <a:r>
                        <a:rPr sz="1300" b="1" i="0">
                          <a:solidFill>
                            <a:srgbClr val="1A1F2E"/>
                          </a:solidFill>
                          <a:latin typeface="Helvetica Neue"/>
                        </a:rPr>
                        <a:t>RedTeam SN61</a:t>
                      </a:r>
                    </a:p>
                  </a:txBody>
                  <a:tcPr marL="73152" marR="73152" marT="36576" marB="36576" anchor="t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300" b="0" i="0">
                          <a:solidFill>
                            <a:srgbClr val="1A1F2E"/>
                          </a:solidFill>
                          <a:latin typeface="Helvetica Neue"/>
                        </a:rPr>
                        <a:t>Offensive cybersecurity challenges</a:t>
                      </a:r>
                    </a:p>
                  </a:txBody>
                  <a:tcPr marL="73152" marR="73152" marT="36576" marB="36576" anchor="t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300" b="0" i="0">
                          <a:solidFill>
                            <a:srgbClr val="1A1F2E"/>
                          </a:solidFill>
                          <a:latin typeface="Helvetica Neue"/>
                        </a:rPr>
                        <a:t>Mirror image. RedTeam exploits; PatchProof remediates. Natural complement.</a:t>
                      </a:r>
                    </a:p>
                  </a:txBody>
                  <a:tcPr marL="73152" marR="73152" marT="36576" marB="36576" anchor="t">
                    <a:solidFill>
                      <a:srgbClr val="FFFFFF"/>
                    </a:solidFill>
                  </a:tcPr>
                </a:tc>
              </a:tr>
              <a:tr h="653142">
                <a:tc>
                  <a:txBody>
                    <a:bodyPr wrap="square"/>
                    <a:lstStyle/>
                    <a:p>
                      <a:r>
                        <a:rPr sz="1300" b="1" i="0">
                          <a:solidFill>
                            <a:srgbClr val="1A1F2E"/>
                          </a:solidFill>
                          <a:latin typeface="Helvetica Neue"/>
                        </a:rPr>
                        <a:t>Proven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300" b="0" i="0">
                          <a:solidFill>
                            <a:srgbClr val="1A1F2E"/>
                          </a:solidFill>
                          <a:latin typeface="Helvetica Neue"/>
                        </a:rPr>
                        <a:t>Test suites scored on mutation kills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300" b="0" i="0">
                          <a:solidFill>
                            <a:srgbClr val="1A1F2E"/>
                          </a:solidFill>
                          <a:latin typeface="Helvetica Neue"/>
                        </a:rPr>
                        <a:t>Miner output is a patch diff. Mutation testing lives inside our fuzz gate.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</a:tr>
              <a:tr h="653148">
                <a:tc>
                  <a:txBody>
                    <a:bodyPr wrap="square"/>
                    <a:lstStyle/>
                    <a:p>
                      <a:r>
                        <a:rPr sz="1300" b="1" i="0">
                          <a:solidFill>
                            <a:srgbClr val="1A1F2E"/>
                          </a:solidFill>
                          <a:latin typeface="Helvetica Neue"/>
                        </a:rPr>
                        <a:t>Plaτform SN100</a:t>
                      </a:r>
                    </a:p>
                  </a:txBody>
                  <a:tcPr marL="73152" marR="73152" marT="36576" marB="36576" anchor="t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300" b="0" i="0">
                          <a:solidFill>
                            <a:srgbClr val="1A1F2E"/>
                          </a:solidFill>
                          <a:latin typeface="Helvetica Neue"/>
                        </a:rPr>
                        <a:t>Generic validation containers</a:t>
                      </a:r>
                    </a:p>
                  </a:txBody>
                  <a:tcPr marL="73152" marR="73152" marT="36576" marB="36576" anchor="t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300" b="0" i="0">
                          <a:solidFill>
                            <a:srgbClr val="1A1F2E"/>
                          </a:solidFill>
                          <a:latin typeface="Helvetica Neue"/>
                        </a:rPr>
                        <a:t>Plaτform is infrastructure. PatchProof is a specific commodity. Could host us, not replace us.</a:t>
                      </a:r>
                    </a:p>
                  </a:txBody>
                  <a:tcPr marL="73152" marR="73152" marT="36576" marB="36576" anchor="t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"/>
            <a:ext cx="11247120" cy="7772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400"/>
              </a:spcAft>
            </a:pPr>
            <a:r>
              <a:rPr sz="4000" b="1" i="0">
                <a:solidFill>
                  <a:srgbClr val="1A1F2E"/>
                </a:solidFill>
                <a:latin typeface="Helvetica Neue"/>
              </a:rPr>
              <a:t>Appendix A2: Audit Bundle Layout (Q&amp;A only)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51560"/>
            <a:ext cx="1280160" cy="73152"/>
          </a:xfrm>
          <a:prstGeom prst="rect">
            <a:avLst/>
          </a:prstGeom>
          <a:solidFill>
            <a:srgbClr val="E76F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600200"/>
            <a:ext cx="11430000" cy="4572000"/>
          </a:xfrm>
          <a:prstGeom prst="rect">
            <a:avLst/>
          </a:prstGeom>
          <a:solidFill>
            <a:srgbClr val="F4F5F7"/>
          </a:solidFill>
          <a:ln>
            <a:noFill/>
          </a:ln>
        </p:spPr>
        <p:txBody>
          <a:bodyPr wrap="square" lIns="45720" rIns="45720">
            <a:spAutoFit/>
          </a:bodyPr>
          <a:lstStyle/>
          <a:p>
            <a:pPr>
              <a:spcAft>
                <a:spcPts val="200"/>
              </a:spcAft>
            </a:pPr>
            <a:r>
              <a:rPr sz="1300" b="0" i="0">
                <a:solidFill>
                  <a:srgbClr val="1A1F2E"/>
                </a:solidFill>
                <a:latin typeface="Menlo"/>
              </a:rPr>
              <a:t>audit_bundles/&lt;task_id&gt;/round_NNN/</a:t>
            </a:r>
          </a:p>
          <a:p>
            <a:pPr>
              <a:spcAft>
                <a:spcPts val="200"/>
              </a:spcAft>
            </a:pPr>
            <a:r>
              <a:rPr sz="1300" b="0" i="0">
                <a:solidFill>
                  <a:srgbClr val="1A1F2E"/>
                </a:solidFill>
                <a:latin typeface="Menlo"/>
              </a:rPr>
              <a:t>    task_spec.json                       # task definition</a:t>
            </a:r>
          </a:p>
          <a:p>
            <a:pPr>
              <a:spcAft>
                <a:spcPts val="200"/>
              </a:spcAft>
            </a:pPr>
            <a:r>
              <a:rPr sz="1300" b="0" i="0">
                <a:solidFill>
                  <a:srgbClr val="1A1F2E"/>
                </a:solidFill>
                <a:latin typeface="Menlo"/>
              </a:rPr>
              <a:t>    hidden_test_reveal.json              # nonce + per-file hashes (revealed post-scoring)</a:t>
            </a:r>
          </a:p>
          <a:p>
            <a:pPr>
              <a:spcAft>
                <a:spcPts val="200"/>
              </a:spcAft>
            </a:pPr>
            <a:r>
              <a:rPr sz="1300" b="0" i="0">
                <a:solidFill>
                  <a:srgbClr val="1A1F2E"/>
                </a:solidFill>
                <a:latin typeface="Menlo"/>
              </a:rPr>
              <a:t>    hidden_tests_source/                 # actual hidden-test bytes used this round</a:t>
            </a:r>
          </a:p>
          <a:p>
            <a:pPr>
              <a:spcAft>
                <a:spcPts val="200"/>
              </a:spcAft>
            </a:pPr>
            <a:r>
              <a:rPr sz="1300" b="0" i="0">
                <a:solidFill>
                  <a:srgbClr val="1A1F2E"/>
                </a:solidFill>
                <a:latin typeface="Menlo"/>
              </a:rPr>
              <a:t>        test_hidden_exploit.py</a:t>
            </a:r>
          </a:p>
          <a:p>
            <a:pPr>
              <a:spcAft>
                <a:spcPts val="200"/>
              </a:spcAft>
            </a:pPr>
            <a:r>
              <a:rPr sz="1300" b="0" i="0">
                <a:solidFill>
                  <a:srgbClr val="1A1F2E"/>
                </a:solidFill>
                <a:latin typeface="Menlo"/>
              </a:rPr>
              <a:t>        test_fuzz_invariants.py</a:t>
            </a:r>
          </a:p>
          <a:p>
            <a:pPr>
              <a:spcAft>
                <a:spcPts val="200"/>
              </a:spcAft>
            </a:pPr>
            <a:r>
              <a:rPr sz="1300" b="0" i="0">
                <a:solidFill>
                  <a:srgbClr val="1A1F2E"/>
                </a:solidFill>
                <a:latin typeface="Menlo"/>
              </a:rPr>
              <a:t>    miners/</a:t>
            </a:r>
          </a:p>
          <a:p>
            <a:pPr>
              <a:spcAft>
                <a:spcPts val="200"/>
              </a:spcAft>
            </a:pPr>
            <a:r>
              <a:rPr sz="1300" b="0" i="0">
                <a:solidFill>
                  <a:srgbClr val="1A1F2E"/>
                </a:solidFill>
                <a:latin typeface="Menlo"/>
              </a:rPr>
              <a:t>        miner_001_miner_good/</a:t>
            </a:r>
          </a:p>
          <a:p>
            <a:pPr>
              <a:spcAft>
                <a:spcPts val="200"/>
              </a:spcAft>
            </a:pPr>
            <a:r>
              <a:rPr sz="1300" b="0" i="0">
                <a:solidFill>
                  <a:srgbClr val="1A1F2E"/>
                </a:solidFill>
                <a:latin typeface="Menlo"/>
              </a:rPr>
              <a:t>            patch.diff                   # the submitted diff</a:t>
            </a:r>
          </a:p>
          <a:p>
            <a:pPr>
              <a:spcAft>
                <a:spcPts val="200"/>
              </a:spcAft>
            </a:pPr>
            <a:r>
              <a:rPr sz="1300" b="0" i="0">
                <a:solidFill>
                  <a:srgbClr val="1A1F2E"/>
                </a:solidFill>
                <a:latin typeface="Menlo"/>
              </a:rPr>
              <a:t>            score_breakdown.json         # gate results + sub-scores + final</a:t>
            </a:r>
          </a:p>
          <a:p>
            <a:pPr>
              <a:spcAft>
                <a:spcPts val="200"/>
              </a:spcAft>
            </a:pPr>
            <a:r>
              <a:rPr sz="1300" b="0" i="0">
                <a:solidFill>
                  <a:srgbClr val="1A1F2E"/>
                </a:solidFill>
                <a:latin typeface="Menlo"/>
              </a:rPr>
              <a:t>        miner_002_miner_bad_public_overfit/  ...</a:t>
            </a:r>
          </a:p>
          <a:p>
            <a:pPr>
              <a:spcAft>
                <a:spcPts val="200"/>
              </a:spcAft>
            </a:pPr>
            <a:r>
              <a:rPr sz="1300" b="0" i="0">
                <a:solidFill>
                  <a:srgbClr val="1A1F2E"/>
                </a:solidFill>
                <a:latin typeface="Menlo"/>
              </a:rPr>
              <a:t>        miner_003_miner_cheat_test_tamper/   ...</a:t>
            </a:r>
          </a:p>
          <a:p>
            <a:pPr>
              <a:spcAft>
                <a:spcPts val="200"/>
              </a:spcAft>
            </a:pPr>
            <a:r>
              <a:rPr sz="1300" b="0" i="0">
                <a:solidFill>
                  <a:srgbClr val="1A1F2E"/>
                </a:solidFill>
                <a:latin typeface="Menlo"/>
              </a:rPr>
              <a:t>        miner_004_miner_copy/                ...</a:t>
            </a:r>
          </a:p>
          <a:p>
            <a:pPr>
              <a:spcAft>
                <a:spcPts val="200"/>
              </a:spcAft>
            </a:pPr>
            <a:r>
              <a:rPr sz="1300" b="0" i="0">
                <a:solidFill>
                  <a:srgbClr val="1A1F2E"/>
                </a:solidFill>
                <a:latin typeface="Menlo"/>
              </a:rPr>
              <a:t>    round_summary.json                   # all miners, simulated weights, champion state</a:t>
            </a:r>
          </a:p>
          <a:p>
            <a:pPr>
              <a:spcAft>
                <a:spcPts val="200"/>
              </a:spcAft>
            </a:pPr>
            <a:r>
              <a:rPr sz="1300" b="0" i="0">
                <a:solidFill>
                  <a:srgbClr val="1A1F2E"/>
                </a:solidFill>
                <a:latin typeface="Menlo"/>
              </a:rPr>
              <a:t>    replay.py                            # stdlib-only; re-derives the hidden-test COMMIT</a:t>
            </a:r>
          </a:p>
          <a:p>
            <a:pPr>
              <a:spcAft>
                <a:spcPts val="200"/>
              </a:spcAft>
            </a:pPr>
            <a:r>
              <a:rPr sz="1300" b="0" i="0">
                <a:solidFill>
                  <a:srgbClr val="1A1F2E"/>
                </a:solidFill>
                <a:latin typeface="Menlo"/>
              </a:rPr>
              <a:t>                                         # (not the full scoring replay)</a:t>
            </a:r>
          </a:p>
          <a:p>
            <a:pPr>
              <a:spcAft>
                <a:spcPts val="200"/>
              </a:spcAft>
            </a:pPr>
            <a:r>
              <a:rPr sz="1300" b="0" i="0">
                <a:solidFill>
                  <a:srgbClr val="1A1F2E"/>
                </a:solidFill>
                <a:latin typeface="Menlo"/>
              </a:rPr>
              <a:t>    validator_signature.txt              # sha256 over the bundle contents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263640"/>
            <a:ext cx="114300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400" b="0" i="1">
                <a:solidFill>
                  <a:srgbClr val="4A5568"/>
                </a:solidFill>
                <a:latin typeface="Helvetica Neue"/>
              </a:rPr>
              <a:t>Run:  python3 replay.py  inside any round_NNN/ to re-derive the hidden-test commit.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"/>
            <a:ext cx="11247120" cy="7772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400"/>
              </a:spcAft>
            </a:pPr>
            <a:r>
              <a:rPr sz="4000" b="1" i="0">
                <a:solidFill>
                  <a:srgbClr val="1A1F2E"/>
                </a:solidFill>
                <a:latin typeface="Helvetica Neue"/>
              </a:rPr>
              <a:t>Appendix A3: Full Threat Model (Q&amp;A only)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51560"/>
            <a:ext cx="1280160" cy="73152"/>
          </a:xfrm>
          <a:prstGeom prst="rect">
            <a:avLst/>
          </a:prstGeom>
          <a:solidFill>
            <a:srgbClr val="E76F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65760" y="1554480"/>
          <a:ext cx="1143000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00"/>
                <a:gridCol w="7429500"/>
              </a:tblGrid>
              <a:tr h="403860">
                <a:tc>
                  <a:txBody>
                    <a:bodyPr wrap="square"/>
                    <a:lstStyle/>
                    <a:p>
                      <a:r>
                        <a:rPr sz="1600" b="1" i="0">
                          <a:solidFill>
                            <a:srgbClr val="FFFFFF"/>
                          </a:solidFill>
                          <a:latin typeface="Helvetica Neue"/>
                        </a:rPr>
                        <a:t>Attack</a:t>
                      </a:r>
                    </a:p>
                  </a:txBody>
                  <a:tcPr marL="73152" marR="73152" marT="36576" marB="36576" anchor="t">
                    <a:solidFill>
                      <a:srgbClr val="1A1F2E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600" b="1" i="0">
                          <a:solidFill>
                            <a:srgbClr val="FFFFFF"/>
                          </a:solidFill>
                          <a:latin typeface="Helvetica Neue"/>
                        </a:rPr>
                        <a:t>Defense</a:t>
                      </a:r>
                    </a:p>
                  </a:txBody>
                  <a:tcPr marL="73152" marR="73152" marT="36576" marB="36576" anchor="t">
                    <a:solidFill>
                      <a:srgbClr val="1A1F2E"/>
                    </a:solidFill>
                  </a:tcPr>
                </a:tc>
              </a:tr>
              <a:tr h="403860">
                <a:tc>
                  <a:txBody>
                    <a:bodyPr wrap="square"/>
                    <a:lstStyle/>
                    <a:p>
                      <a:r>
                        <a:rPr sz="1300" b="1" i="0">
                          <a:solidFill>
                            <a:srgbClr val="1A1F2E"/>
                          </a:solidFill>
                          <a:latin typeface="Helvetica Neue"/>
                        </a:rPr>
                        <a:t>Public-test overfit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300" b="0" i="0">
                          <a:solidFill>
                            <a:srgbClr val="1A1F2E"/>
                          </a:solidFill>
                          <a:latin typeface="Helvetica Neue"/>
                        </a:rPr>
                        <a:t>Hidden exploit variants + fuzz/property tests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</a:tr>
              <a:tr h="403860">
                <a:tc>
                  <a:txBody>
                    <a:bodyPr wrap="square"/>
                    <a:lstStyle/>
                    <a:p>
                      <a:r>
                        <a:rPr sz="1300" b="1" i="0">
                          <a:solidFill>
                            <a:srgbClr val="1A1F2E"/>
                          </a:solidFill>
                          <a:latin typeface="Helvetica Neue"/>
                        </a:rPr>
                        <a:t>Fake logs</a:t>
                      </a:r>
                    </a:p>
                  </a:txBody>
                  <a:tcPr marL="73152" marR="73152" marT="36576" marB="36576" anchor="t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300" b="0" i="0">
                          <a:solidFill>
                            <a:srgbClr val="1A1F2E"/>
                          </a:solidFill>
                          <a:latin typeface="Helvetica Neue"/>
                        </a:rPr>
                        <a:t>Validator reruns everything; miner logs are metadata only</a:t>
                      </a:r>
                    </a:p>
                  </a:txBody>
                  <a:tcPr marL="73152" marR="73152" marT="36576" marB="36576" anchor="t">
                    <a:solidFill>
                      <a:srgbClr val="FFFFFF"/>
                    </a:solidFill>
                  </a:tcPr>
                </a:tc>
              </a:tr>
              <a:tr h="403860">
                <a:tc>
                  <a:txBody>
                    <a:bodyPr wrap="square"/>
                    <a:lstStyle/>
                    <a:p>
                      <a:r>
                        <a:rPr sz="1300" b="1" i="0">
                          <a:solidFill>
                            <a:srgbClr val="1A1F2E"/>
                          </a:solidFill>
                          <a:latin typeface="Helvetica Neue"/>
                        </a:rPr>
                        <a:t>Test / harness tampering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300" b="0" i="0">
                          <a:solidFill>
                            <a:srgbClr val="1A1F2E"/>
                          </a:solidFill>
                          <a:latin typeface="Helvetica Neue"/>
                        </a:rPr>
                        <a:t>Integrity gate sets score to zero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</a:tr>
              <a:tr h="403860">
                <a:tc>
                  <a:txBody>
                    <a:bodyPr wrap="square"/>
                    <a:lstStyle/>
                    <a:p>
                      <a:r>
                        <a:rPr sz="1300" b="1" i="0">
                          <a:solidFill>
                            <a:srgbClr val="1A1F2E"/>
                          </a:solidFill>
                          <a:latin typeface="Helvetica Neue"/>
                        </a:rPr>
                        <a:t>Partial fix</a:t>
                      </a:r>
                    </a:p>
                  </a:txBody>
                  <a:tcPr marL="73152" marR="73152" marT="36576" marB="36576" anchor="t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300" b="0" i="0">
                          <a:solidFill>
                            <a:srgbClr val="1A1F2E"/>
                          </a:solidFill>
                          <a:latin typeface="Helvetica Neue"/>
                        </a:rPr>
                        <a:t>Randomized exploit replay + invariant checks</a:t>
                      </a:r>
                    </a:p>
                  </a:txBody>
                  <a:tcPr marL="73152" marR="73152" marT="36576" marB="36576" anchor="t">
                    <a:solidFill>
                      <a:srgbClr val="FFFFFF"/>
                    </a:solidFill>
                  </a:tcPr>
                </a:tc>
              </a:tr>
              <a:tr h="403860">
                <a:tc>
                  <a:txBody>
                    <a:bodyPr wrap="square"/>
                    <a:lstStyle/>
                    <a:p>
                      <a:r>
                        <a:rPr sz="1300" b="1" i="0">
                          <a:solidFill>
                            <a:srgbClr val="1A1F2E"/>
                          </a:solidFill>
                          <a:latin typeface="Helvetica Neue"/>
                        </a:rPr>
                        <a:t>Unsafe broad fix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300" b="0" i="0">
                          <a:solidFill>
                            <a:srgbClr val="1A1F2E"/>
                          </a:solidFill>
                          <a:latin typeface="Helvetica Neue"/>
                        </a:rPr>
                        <a:t>Regression suite, static scan, minimality penalty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</a:tr>
              <a:tr h="403860">
                <a:tc>
                  <a:txBody>
                    <a:bodyPr wrap="square"/>
                    <a:lstStyle/>
                    <a:p>
                      <a:r>
                        <a:rPr sz="1300" b="1" i="0">
                          <a:solidFill>
                            <a:srgbClr val="1A1F2E"/>
                          </a:solidFill>
                          <a:latin typeface="Helvetica Neue"/>
                        </a:rPr>
                        <a:t>Dependency poisoning</a:t>
                      </a:r>
                    </a:p>
                  </a:txBody>
                  <a:tcPr marL="73152" marR="73152" marT="36576" marB="36576" anchor="t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300" b="0" i="0">
                          <a:solidFill>
                            <a:srgbClr val="1A1F2E"/>
                          </a:solidFill>
                          <a:latin typeface="Helvetica Neue"/>
                        </a:rPr>
                        <a:t>Dependency allowlist + no-network sandbox</a:t>
                      </a:r>
                    </a:p>
                  </a:txBody>
                  <a:tcPr marL="73152" marR="73152" marT="36576" marB="36576" anchor="t">
                    <a:solidFill>
                      <a:srgbClr val="FFFFFF"/>
                    </a:solidFill>
                  </a:tcPr>
                </a:tc>
              </a:tr>
              <a:tr h="403860">
                <a:tc>
                  <a:txBody>
                    <a:bodyPr wrap="square"/>
                    <a:lstStyle/>
                    <a:p>
                      <a:r>
                        <a:rPr sz="1300" b="1" i="0">
                          <a:solidFill>
                            <a:srgbClr val="1A1F2E"/>
                          </a:solidFill>
                          <a:latin typeface="Helvetica Neue"/>
                        </a:rPr>
                        <a:t>Patch copying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300" b="0" i="0">
                          <a:solidFill>
                            <a:srgbClr val="1A1F2E"/>
                          </a:solidFill>
                          <a:latin typeface="Helvetica Neue"/>
                        </a:rPr>
                        <a:t>Similarity clustering; earliest unique valid patch keeps originality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</a:tr>
              <a:tr h="403860">
                <a:tc>
                  <a:txBody>
                    <a:bodyPr wrap="square"/>
                    <a:lstStyle/>
                    <a:p>
                      <a:r>
                        <a:rPr sz="1300" b="1" i="0">
                          <a:solidFill>
                            <a:srgbClr val="1A1F2E"/>
                          </a:solidFill>
                          <a:latin typeface="Helvetica Neue"/>
                        </a:rPr>
                        <a:t>Sybil clone submissions</a:t>
                      </a:r>
                    </a:p>
                  </a:txBody>
                  <a:tcPr marL="73152" marR="73152" marT="36576" marB="36576" anchor="t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300" b="0" i="0">
                          <a:solidFill>
                            <a:srgbClr val="1A1F2E"/>
                          </a:solidFill>
                          <a:latin typeface="Helvetica Neue"/>
                        </a:rPr>
                        <a:t>Cluster-level duplicate penalty</a:t>
                      </a:r>
                    </a:p>
                  </a:txBody>
                  <a:tcPr marL="73152" marR="73152" marT="36576" marB="36576" anchor="t">
                    <a:solidFill>
                      <a:srgbClr val="FFFFFF"/>
                    </a:solidFill>
                  </a:tcPr>
                </a:tc>
              </a:tr>
              <a:tr h="403860">
                <a:tc>
                  <a:txBody>
                    <a:bodyPr wrap="square"/>
                    <a:lstStyle/>
                    <a:p>
                      <a:r>
                        <a:rPr sz="1300" b="1" i="0">
                          <a:solidFill>
                            <a:srgbClr val="1A1F2E"/>
                          </a:solidFill>
                          <a:latin typeface="Helvetica Neue"/>
                        </a:rPr>
                        <a:t>Hidden-test leakage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300" b="0" i="0">
                          <a:solidFill>
                            <a:srgbClr val="1A1F2E"/>
                          </a:solidFill>
                          <a:latin typeface="Helvetica Neue"/>
                        </a:rPr>
                        <a:t>Commit-reveal of hidden-test hashes + nonce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</a:tr>
              <a:tr h="403860">
                <a:tc>
                  <a:txBody>
                    <a:bodyPr wrap="square"/>
                    <a:lstStyle/>
                    <a:p>
                      <a:r>
                        <a:rPr sz="1300" b="1" i="0">
                          <a:solidFill>
                            <a:srgbClr val="1A1F2E"/>
                          </a:solidFill>
                          <a:latin typeface="Helvetica Neue"/>
                        </a:rPr>
                        <a:t>Lazy validator</a:t>
                      </a:r>
                    </a:p>
                  </a:txBody>
                  <a:tcPr marL="73152" marR="73152" marT="36576" marB="36576" anchor="t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300" b="0" i="0">
                          <a:solidFill>
                            <a:srgbClr val="1A1F2E"/>
                          </a:solidFill>
                          <a:latin typeface="Helvetica Neue"/>
                        </a:rPr>
                        <a:t>Reproducible scoring bundle + deterministic task seeds</a:t>
                      </a:r>
                    </a:p>
                  </a:txBody>
                  <a:tcPr marL="73152" marR="73152" marT="36576" marB="36576" anchor="t">
                    <a:solidFill>
                      <a:srgbClr val="FFFFFF"/>
                    </a:solidFill>
                  </a:tcPr>
                </a:tc>
              </a:tr>
              <a:tr h="403860">
                <a:tc>
                  <a:txBody>
                    <a:bodyPr wrap="square"/>
                    <a:lstStyle/>
                    <a:p>
                      <a:r>
                        <a:rPr sz="1300" b="1" i="0">
                          <a:solidFill>
                            <a:srgbClr val="1A1F2E"/>
                          </a:solidFill>
                          <a:latin typeface="Helvetica Neue"/>
                        </a:rPr>
                        <a:t>Validator collusion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300" b="0" i="0">
                          <a:solidFill>
                            <a:srgbClr val="1A1F2E"/>
                          </a:solidFill>
                          <a:latin typeface="Helvetica Neue"/>
                        </a:rPr>
                        <a:t>Honest validators rerun deterministic bundle; Yuma clips outliers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"/>
            <a:ext cx="11247120" cy="7772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400"/>
              </a:spcAft>
            </a:pPr>
            <a:r>
              <a:rPr sz="4000" b="1" i="0">
                <a:solidFill>
                  <a:srgbClr val="1A1F2E"/>
                </a:solidFill>
                <a:latin typeface="Helvetica Neue"/>
              </a:rPr>
              <a:t>Appendix A4: Pre-loaded Judge Answers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51560"/>
            <a:ext cx="1280160" cy="73152"/>
          </a:xfrm>
          <a:prstGeom prst="rect">
            <a:avLst/>
          </a:prstGeom>
          <a:solidFill>
            <a:srgbClr val="E76F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00200"/>
            <a:ext cx="11247120" cy="4846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400"/>
              </a:spcAft>
            </a:pPr>
            <a:r>
              <a:rPr sz="1700" b="1" i="0">
                <a:solidFill>
                  <a:srgbClr val="E76F2C"/>
                </a:solidFill>
                <a:latin typeface="Helvetica Neue"/>
              </a:rPr>
              <a:t>Q.  Is this just bug bounty?</a:t>
            </a:r>
          </a:p>
          <a:p>
            <a:pPr>
              <a:spcAft>
                <a:spcPts val="1200"/>
              </a:spcAft>
            </a:pPr>
            <a:r>
              <a:rPr sz="1300" b="0" i="0">
                <a:solidFill>
                  <a:srgbClr val="1A1F2E"/>
                </a:solidFill>
                <a:latin typeface="Helvetica Neue"/>
              </a:rPr>
              <a:t>A.  Bug bounty pays for finding a vulnerability. PatchProof pays for verified repair. Miner output is not a report; it is a patch artifact validators prove blocks the exploit and preserves existing behavior.</a:t>
            </a:r>
          </a:p>
          <a:p>
            <a:pPr>
              <a:spcAft>
                <a:spcPts val="400"/>
              </a:spcAft>
            </a:pPr>
            <a:r>
              <a:rPr sz="1700" b="1" i="0">
                <a:solidFill>
                  <a:srgbClr val="E76F2C"/>
                </a:solidFill>
                <a:latin typeface="Helvetica Neue"/>
              </a:rPr>
              <a:t>Q.  Why Bittensor not SaaS?</a:t>
            </a:r>
          </a:p>
          <a:p>
            <a:pPr>
              <a:spcAft>
                <a:spcPts val="1200"/>
              </a:spcAft>
            </a:pPr>
            <a:r>
              <a:rPr sz="1300" b="0" i="0">
                <a:solidFill>
                  <a:srgbClr val="1A1F2E"/>
                </a:solidFill>
                <a:latin typeface="Helvetica Neue"/>
              </a:rPr>
              <a:t>A.  The search space for safe security fixes is huge. Parallel miners explore different repair strategies; the validator gives a deterministic release-gate verdict; Yuma settles consensus. A single vendor's model can't dominate this search; a market can.</a:t>
            </a:r>
          </a:p>
          <a:p>
            <a:pPr>
              <a:spcAft>
                <a:spcPts val="400"/>
              </a:spcAft>
            </a:pPr>
            <a:r>
              <a:rPr sz="1700" b="1" i="0">
                <a:solidFill>
                  <a:srgbClr val="E76F2C"/>
                </a:solidFill>
                <a:latin typeface="Helvetica Neue"/>
              </a:rPr>
              <a:t>Q.  Where does Hacker Bob fit?</a:t>
            </a:r>
          </a:p>
          <a:p>
            <a:pPr>
              <a:spcAft>
                <a:spcPts val="1200"/>
              </a:spcAft>
            </a:pPr>
            <a:r>
              <a:rPr sz="1300" b="0" i="0">
                <a:solidFill>
                  <a:srgbClr val="1A1F2E"/>
                </a:solidFill>
                <a:latin typeface="Helvetica Neue"/>
              </a:rPr>
              <a:t>A.  Hacker Bob is one possible source of vulnerability tasks and founder-context evidence that the bottleneck is real. The subnet is broader: any scanner, researcher, maintainer, CI, or AI agent can feed a verified vulnerability task in.</a:t>
            </a:r>
          </a:p>
          <a:p>
            <a:pPr>
              <a:spcAft>
                <a:spcPts val="400"/>
              </a:spcAft>
            </a:pPr>
            <a:r>
              <a:rPr sz="1700" b="1" i="0">
                <a:solidFill>
                  <a:srgbClr val="E76F2C"/>
                </a:solidFill>
                <a:latin typeface="Helvetica Neue"/>
              </a:rPr>
              <a:t>Q.  What if validators collude?</a:t>
            </a:r>
          </a:p>
          <a:p>
            <a:pPr>
              <a:spcAft>
                <a:spcPts val="1200"/>
              </a:spcAft>
            </a:pPr>
            <a:r>
              <a:rPr sz="1300" b="0" i="0">
                <a:solidFill>
                  <a:srgbClr val="1A1F2E"/>
                </a:solidFill>
                <a:latin typeface="Helvetica Neue"/>
              </a:rPr>
              <a:t>A.  Deterministic audit bundles let honest validators rerun scoring; Yuma reduces the influence of outlier weights. We do not claim Yuma 'solves' collusion - we make manipulation expensive and detectable.</a:t>
            </a:r>
          </a:p>
          <a:p>
            <a:pPr>
              <a:spcAft>
                <a:spcPts val="400"/>
              </a:spcAft>
            </a:pPr>
            <a:r>
              <a:rPr sz="1700" b="1" i="0">
                <a:solidFill>
                  <a:srgbClr val="E76F2C"/>
                </a:solidFill>
                <a:latin typeface="Helvetica Neue"/>
              </a:rPr>
              <a:t>Q.  Why are you the right person?</a:t>
            </a:r>
          </a:p>
          <a:p>
            <a:pPr>
              <a:spcAft>
                <a:spcPts val="1200"/>
              </a:spcAft>
            </a:pPr>
            <a:r>
              <a:rPr sz="1300" b="0" i="0">
                <a:solidFill>
                  <a:srgbClr val="1A1F2E"/>
                </a:solidFill>
                <a:latin typeface="Helvetica Neue"/>
              </a:rPr>
              <a:t>A.  I built Hacker Bob and use it in authorized security research. That gave me the bottleneck firsthand: agents surface findings, but closure depends on safe patches, regression proof, and maintainer trust. PatchProof is designed around that exact bottleneck.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"/>
            <a:ext cx="11247120" cy="7772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400"/>
              </a:spcAft>
            </a:pPr>
            <a:r>
              <a:rPr sz="4000" b="1" i="0">
                <a:solidFill>
                  <a:srgbClr val="1A1F2E"/>
                </a:solidFill>
                <a:latin typeface="Helvetica Neue"/>
              </a:rPr>
              <a:t>Why Now: AI Found the Bugs, Now What?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r>
              <a:rPr sz="2200" b="1" i="0">
                <a:solidFill>
                  <a:srgbClr val="E76F2C"/>
                </a:solidFill>
                <a:latin typeface="PingFang SC"/>
              </a:rPr>
              <a:t>发现漏洞不是瓶颈，可信修复才是瓶颈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417320"/>
            <a:ext cx="1280160" cy="73152"/>
          </a:xfrm>
          <a:prstGeom prst="rect">
            <a:avLst/>
          </a:prstGeom>
          <a:solidFill>
            <a:srgbClr val="E76F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691640"/>
            <a:ext cx="6766560" cy="47091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200"/>
              </a:spcAft>
            </a:pPr>
            <a:r>
              <a:rPr sz="2200" b="1" i="1">
                <a:solidFill>
                  <a:srgbClr val="E76F2C"/>
                </a:solidFill>
                <a:latin typeface="Helvetica Neue"/>
              </a:rPr>
              <a:t>Every bug report creates work: is it real, how do we</a:t>
            </a:r>
          </a:p>
          <a:p>
            <a:pPr>
              <a:spcAft>
                <a:spcPts val="1800"/>
              </a:spcAft>
            </a:pPr>
            <a:r>
              <a:rPr sz="2200" b="1" i="1">
                <a:solidFill>
                  <a:srgbClr val="E76F2C"/>
                </a:solidFill>
                <a:latin typeface="Helvetica Neue"/>
              </a:rPr>
              <a:t>fix it, and did the fix break anything else?</a:t>
            </a:r>
          </a:p>
          <a:p>
            <a:pPr>
              <a:spcAft>
                <a:spcPts val="200"/>
              </a:spcAft>
            </a:pPr>
            <a:r>
              <a:rPr sz="1900" b="0" i="0">
                <a:solidFill>
                  <a:srgbClr val="1A1F2E"/>
                </a:solidFill>
                <a:latin typeface="Helvetica Neue"/>
              </a:rPr>
              <a:t>• AI security agents are surfacing real vulnerabilities</a:t>
            </a:r>
          </a:p>
          <a:p>
            <a:pPr>
              <a:spcAft>
                <a:spcPts val="1600"/>
              </a:spcAft>
            </a:pPr>
            <a:r>
              <a:rPr sz="1900" b="0" i="0">
                <a:solidFill>
                  <a:srgbClr val="1A1F2E"/>
                </a:solidFill>
                <a:latin typeface="Helvetica Neue"/>
              </a:rPr>
              <a:t>    at increasing volume.</a:t>
            </a:r>
          </a:p>
          <a:p>
            <a:pPr>
              <a:spcAft>
                <a:spcPts val="200"/>
              </a:spcAft>
            </a:pPr>
            <a:r>
              <a:rPr sz="1900" b="0" i="0">
                <a:solidFill>
                  <a:srgbClr val="1A1F2E"/>
                </a:solidFill>
                <a:latin typeface="Helvetica Neue"/>
              </a:rPr>
              <a:t>• Founder context: I built Hacker Bob, an AI security</a:t>
            </a:r>
          </a:p>
          <a:p>
            <a:pPr>
              <a:spcAft>
                <a:spcPts val="200"/>
              </a:spcAft>
            </a:pPr>
            <a:r>
              <a:rPr sz="1900" b="0" i="0">
                <a:solidFill>
                  <a:srgbClr val="1A1F2E"/>
                </a:solidFill>
                <a:latin typeface="Helvetica Neue"/>
              </a:rPr>
              <a:t>    researcher used for authorized bug-bounty and</a:t>
            </a:r>
          </a:p>
          <a:p>
            <a:pPr>
              <a:spcAft>
                <a:spcPts val="200"/>
              </a:spcAft>
            </a:pPr>
            <a:r>
              <a:rPr sz="1900" b="0" i="0">
                <a:solidFill>
                  <a:srgbClr val="1A1F2E"/>
                </a:solidFill>
                <a:latin typeface="Helvetica Neue"/>
              </a:rPr>
              <a:t>    responsible-disclosure research across OSS repos</a:t>
            </a:r>
          </a:p>
          <a:p>
            <a:pPr>
              <a:spcAft>
                <a:spcPts val="1600"/>
              </a:spcAft>
            </a:pPr>
            <a:r>
              <a:rPr sz="1900" b="0" i="0">
                <a:solidFill>
                  <a:srgbClr val="1A1F2E"/>
                </a:solidFill>
                <a:latin typeface="Helvetica Neue"/>
              </a:rPr>
              <a:t>    and scoped web targets.</a:t>
            </a:r>
          </a:p>
          <a:p>
            <a:pPr>
              <a:spcAft>
                <a:spcPts val="200"/>
              </a:spcAft>
            </a:pPr>
            <a:r>
              <a:rPr sz="1900" b="0" i="0">
                <a:solidFill>
                  <a:srgbClr val="1A1F2E"/>
                </a:solidFill>
                <a:latin typeface="Helvetica Neue"/>
              </a:rPr>
              <a:t>• Public GHSA / CVE reporter credit on OSS work +</a:t>
            </a:r>
          </a:p>
          <a:p>
            <a:pPr>
              <a:spcAft>
                <a:spcPts val="1600"/>
              </a:spcAft>
            </a:pPr>
            <a:r>
              <a:rPr sz="1900" b="0" i="0">
                <a:solidFill>
                  <a:srgbClr val="1A1F2E"/>
                </a:solidFill>
                <a:latin typeface="Helvetica Neue"/>
              </a:rPr>
              <a:t>    active private and pending disclosure pipeline.</a:t>
            </a:r>
          </a:p>
          <a:p>
            <a:pPr>
              <a:spcAft>
                <a:spcPts val="200"/>
              </a:spcAft>
            </a:pPr>
            <a:r>
              <a:rPr sz="1900" b="0" i="0">
                <a:solidFill>
                  <a:srgbClr val="1A1F2E"/>
                </a:solidFill>
                <a:latin typeface="Helvetica Neue"/>
              </a:rPr>
              <a:t>• Findings outpace safe patches, regression review,</a:t>
            </a:r>
          </a:p>
          <a:p>
            <a:pPr>
              <a:spcAft>
                <a:spcPts val="400"/>
              </a:spcAft>
            </a:pPr>
            <a:r>
              <a:rPr sz="1900" b="0" i="0">
                <a:solidFill>
                  <a:srgbClr val="1A1F2E"/>
                </a:solidFill>
                <a:latin typeface="Helvetica Neue"/>
              </a:rPr>
              <a:t>    and release confidence.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98079" y="1691640"/>
            <a:ext cx="4297680" cy="640080"/>
          </a:xfrm>
          <a:prstGeom prst="rect">
            <a:avLst/>
          </a:prstGeom>
          <a:solidFill>
            <a:srgbClr val="FDE9D9"/>
          </a:solidFill>
          <a:ln>
            <a:noFill/>
          </a:ln>
        </p:spPr>
        <p:txBody>
          <a:bodyPr wrap="square" lIns="45720" rIns="45720" anchor="ctr">
            <a:spAutoFit/>
          </a:bodyPr>
          <a:lstStyle/>
          <a:p>
            <a:pPr algn="ctr"/>
            <a:r>
              <a:rPr sz="2000" b="1" i="1">
                <a:solidFill>
                  <a:srgbClr val="1A1F2E"/>
                </a:solidFill>
                <a:latin typeface="Helvetica Neue"/>
              </a:rPr>
              <a:t>Discovery vs. Safe-Patch Throughput</a:t>
            </a:r>
          </a:p>
        </p:txBody>
      </p:sp>
      <p:sp>
        <p:nvSpPr>
          <p:cNvPr id="7" name="Right Arrow 6"/>
          <p:cNvSpPr/>
          <p:nvPr/>
        </p:nvSpPr>
        <p:spPr>
          <a:xfrm>
            <a:off x="7498079" y="2606040"/>
            <a:ext cx="4297680" cy="640080"/>
          </a:xfrm>
          <a:prstGeom prst="rightArrow">
            <a:avLst/>
          </a:prstGeom>
          <a:solidFill>
            <a:srgbClr val="E76F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498079" y="2606040"/>
            <a:ext cx="4297680" cy="640080"/>
          </a:xfrm>
          <a:prstGeom prst="rect">
            <a:avLst/>
          </a:prstGeom>
          <a:noFill/>
        </p:spPr>
        <p:txBody>
          <a:bodyPr wrap="square" lIns="45720" rIns="45720" anchor="ctr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Helvetica Neue"/>
              </a:rPr>
              <a:t>AI-assisted findings  ↑↑</a:t>
            </a:r>
          </a:p>
        </p:txBody>
      </p:sp>
      <p:sp>
        <p:nvSpPr>
          <p:cNvPr id="9" name="Right Arrow 8"/>
          <p:cNvSpPr/>
          <p:nvPr/>
        </p:nvSpPr>
        <p:spPr>
          <a:xfrm>
            <a:off x="7498079" y="3520440"/>
            <a:ext cx="2468880" cy="640080"/>
          </a:xfrm>
          <a:prstGeom prst="rightArrow">
            <a:avLst/>
          </a:prstGeom>
          <a:solidFill>
            <a:srgbClr val="4A55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498079" y="3520440"/>
            <a:ext cx="2468880" cy="640080"/>
          </a:xfrm>
          <a:prstGeom prst="rect">
            <a:avLst/>
          </a:prstGeom>
          <a:noFill/>
        </p:spPr>
        <p:txBody>
          <a:bodyPr wrap="square" lIns="45720" rIns="4572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Helvetica Neue"/>
              </a:rPr>
              <a:t>Safe patches  →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98079" y="4526280"/>
            <a:ext cx="4297680" cy="1828800"/>
          </a:xfrm>
          <a:prstGeom prst="rect">
            <a:avLst/>
          </a:prstGeom>
          <a:solidFill>
            <a:srgbClr val="FDE9D9"/>
          </a:solidFill>
          <a:ln>
            <a:noFill/>
          </a:ln>
        </p:spPr>
        <p:txBody>
          <a:bodyPr wrap="square" lIns="45720" rIns="45720" anchor="ctr">
            <a:spAutoFit/>
          </a:bodyPr>
          <a:lstStyle/>
          <a:p>
            <a:pPr algn="ctr">
              <a:spcAft>
                <a:spcPts val="800"/>
              </a:spcAft>
            </a:pPr>
            <a:r>
              <a:rPr sz="3200" b="1" i="0">
                <a:solidFill>
                  <a:srgbClr val="E76F2C"/>
                </a:solidFill>
                <a:latin typeface="Helvetica Neue"/>
              </a:rPr>
              <a:t>remediation debt</a:t>
            </a:r>
          </a:p>
          <a:p>
            <a:pPr algn="ctr">
              <a:spcAft>
                <a:spcPts val="400"/>
              </a:spcAft>
            </a:pPr>
            <a:r>
              <a:rPr sz="2000" b="0" i="1">
                <a:solidFill>
                  <a:srgbClr val="4A5568"/>
                </a:solidFill>
                <a:latin typeface="Helvetica Neue"/>
              </a:rPr>
              <a:t>Finding ≠ fixing.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6492240"/>
            <a:ext cx="105156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4A5568"/>
                </a:solidFill>
                <a:latin typeface="Helvetica Neue"/>
              </a:rPr>
              <a:t>PatchProof</a:t>
            </a:r>
            <a:r>
              <a:rPr sz="1200" b="0" i="0">
                <a:solidFill>
                  <a:srgbClr val="4A5568"/>
                </a:solidFill>
                <a:latin typeface="Helvetica Neue"/>
              </a:rPr>
              <a:t>    Proof of Intelligence · Shanghai · 2026-05-23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15600" y="6492240"/>
            <a:ext cx="118872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200" b="0" i="0">
                <a:solidFill>
                  <a:srgbClr val="4A5568"/>
                </a:solidFill>
                <a:latin typeface="Helvetica Neue"/>
              </a:rPr>
              <a:t>2 / 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"/>
            <a:ext cx="11247120" cy="7772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400"/>
              </a:spcAft>
            </a:pPr>
            <a:r>
              <a:rPr sz="4000" b="1" i="0">
                <a:solidFill>
                  <a:srgbClr val="1A1F2E"/>
                </a:solidFill>
                <a:latin typeface="Helvetica Neue"/>
              </a:rPr>
              <a:t>What This Subnet Mines, And Who Mines It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r>
              <a:rPr sz="2200" b="1" i="0">
                <a:solidFill>
                  <a:srgbClr val="E76F2C"/>
                </a:solidFill>
                <a:latin typeface="PingFang SC"/>
              </a:rPr>
              <a:t>已验证漏洞修复，不是代码生成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417320"/>
            <a:ext cx="1280160" cy="73152"/>
          </a:xfrm>
          <a:prstGeom prst="rect">
            <a:avLst/>
          </a:prstGeom>
          <a:solidFill>
            <a:srgbClr val="E76F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691640"/>
            <a:ext cx="5943600" cy="4709160"/>
          </a:xfrm>
          <a:prstGeom prst="rect">
            <a:avLst/>
          </a:prstGeom>
          <a:solidFill>
            <a:srgbClr val="FDE9D9"/>
          </a:solidFill>
          <a:ln>
            <a:noFill/>
          </a:ln>
        </p:spPr>
        <p:txBody>
          <a:bodyPr wrap="square" lIns="45720" rIns="45720">
            <a:spAutoFit/>
          </a:bodyPr>
          <a:lstStyle/>
          <a:p>
            <a:pPr>
              <a:spcAft>
                <a:spcPts val="1200"/>
              </a:spcAft>
            </a:pPr>
            <a:r>
              <a:rPr sz="2200" b="1" i="1">
                <a:solidFill>
                  <a:srgbClr val="E76F2C"/>
                </a:solidFill>
                <a:latin typeface="Helvetica Neue"/>
              </a:rPr>
              <a:t>The product is proof that a fix is safe to ship.</a:t>
            </a:r>
          </a:p>
          <a:p>
            <a:pPr>
              <a:spcAft>
                <a:spcPts val="1400"/>
              </a:spcAft>
            </a:pPr>
            <a:r>
              <a:rPr sz="2000" b="1" i="0">
                <a:solidFill>
                  <a:srgbClr val="1A1F2E"/>
                </a:solidFill>
                <a:latin typeface="Helvetica Neue"/>
              </a:rPr>
              <a:t>A verified remediation artifact:</a:t>
            </a:r>
          </a:p>
          <a:p>
            <a:pPr>
              <a:spcAft>
                <a:spcPts val="1000"/>
              </a:spcAft>
            </a:pPr>
            <a:r>
              <a:rPr sz="2000" b="1" i="0">
                <a:solidFill>
                  <a:srgbClr val="E76F2C"/>
                </a:solidFill>
                <a:latin typeface="Helvetica Neue"/>
              </a:rPr>
              <a:t>  1.  </a:t>
            </a:r>
            <a:r>
              <a:rPr sz="2000" b="1" i="0">
                <a:solidFill>
                  <a:srgbClr val="1A1F2E"/>
                </a:solidFill>
                <a:latin typeface="Helvetica Neue"/>
              </a:rPr>
              <a:t>patch diff</a:t>
            </a:r>
            <a:r>
              <a:rPr sz="1600" b="0" i="1">
                <a:solidFill>
                  <a:srgbClr val="4A5568"/>
                </a:solidFill>
                <a:latin typeface="Helvetica Neue"/>
              </a:rPr>
              <a:t>  (minimal)</a:t>
            </a:r>
          </a:p>
          <a:p>
            <a:pPr>
              <a:spcAft>
                <a:spcPts val="1000"/>
              </a:spcAft>
            </a:pPr>
            <a:r>
              <a:rPr sz="2000" b="1" i="0">
                <a:solidFill>
                  <a:srgbClr val="E76F2C"/>
                </a:solidFill>
                <a:latin typeface="Helvetica Neue"/>
              </a:rPr>
              <a:t>  2.  </a:t>
            </a:r>
            <a:r>
              <a:rPr sz="2000" b="1" i="0">
                <a:solidFill>
                  <a:srgbClr val="1A1F2E"/>
                </a:solidFill>
                <a:latin typeface="Helvetica Neue"/>
              </a:rPr>
              <a:t>exploit replay proof</a:t>
            </a:r>
            <a:r>
              <a:rPr sz="1600" b="0" i="1">
                <a:solidFill>
                  <a:srgbClr val="4A5568"/>
                </a:solidFill>
                <a:latin typeface="Helvetica Neue"/>
              </a:rPr>
              <a:t>  (original exploit fails)</a:t>
            </a:r>
          </a:p>
          <a:p>
            <a:pPr>
              <a:spcAft>
                <a:spcPts val="1000"/>
              </a:spcAft>
            </a:pPr>
            <a:r>
              <a:rPr sz="2000" b="1" i="0">
                <a:solidFill>
                  <a:srgbClr val="E76F2C"/>
                </a:solidFill>
                <a:latin typeface="Helvetica Neue"/>
              </a:rPr>
              <a:t>  3.  </a:t>
            </a:r>
            <a:r>
              <a:rPr sz="2000" b="1" i="0">
                <a:solidFill>
                  <a:srgbClr val="1A1F2E"/>
                </a:solidFill>
                <a:latin typeface="Helvetica Neue"/>
              </a:rPr>
              <a:t>hidden-variant proof</a:t>
            </a:r>
            <a:r>
              <a:rPr sz="1600" b="0" i="1">
                <a:solidFill>
                  <a:srgbClr val="4A5568"/>
                </a:solidFill>
                <a:latin typeface="Helvetica Neue"/>
              </a:rPr>
              <a:t>  (beyond public test)</a:t>
            </a:r>
          </a:p>
          <a:p>
            <a:pPr>
              <a:spcAft>
                <a:spcPts val="1000"/>
              </a:spcAft>
            </a:pPr>
            <a:r>
              <a:rPr sz="2000" b="1" i="0">
                <a:solidFill>
                  <a:srgbClr val="E76F2C"/>
                </a:solidFill>
                <a:latin typeface="Helvetica Neue"/>
              </a:rPr>
              <a:t>  4.  </a:t>
            </a:r>
            <a:r>
              <a:rPr sz="2000" b="1" i="0">
                <a:solidFill>
                  <a:srgbClr val="1A1F2E"/>
                </a:solidFill>
                <a:latin typeface="Helvetica Neue"/>
              </a:rPr>
              <a:t>regression proof</a:t>
            </a:r>
            <a:r>
              <a:rPr sz="1600" b="0" i="1">
                <a:solidFill>
                  <a:srgbClr val="4A5568"/>
                </a:solidFill>
                <a:latin typeface="Helvetica Neue"/>
              </a:rPr>
              <a:t>  (existing behavior intact)</a:t>
            </a:r>
          </a:p>
          <a:p>
            <a:pPr>
              <a:spcAft>
                <a:spcPts val="1000"/>
              </a:spcAft>
            </a:pPr>
            <a:r>
              <a:rPr sz="2000" b="1" i="0">
                <a:solidFill>
                  <a:srgbClr val="E76F2C"/>
                </a:solidFill>
                <a:latin typeface="Helvetica Neue"/>
              </a:rPr>
              <a:t>  5.  </a:t>
            </a:r>
            <a:r>
              <a:rPr sz="2000" b="1" i="0">
                <a:solidFill>
                  <a:srgbClr val="1A1F2E"/>
                </a:solidFill>
                <a:latin typeface="Helvetica Neue"/>
              </a:rPr>
              <a:t>originality fingerprint</a:t>
            </a:r>
            <a:r>
              <a:rPr sz="1600" b="0" i="1">
                <a:solidFill>
                  <a:srgbClr val="4A5568"/>
                </a:solidFill>
                <a:latin typeface="Helvetica Neue"/>
              </a:rPr>
              <a:t>  (no copies or clones)</a:t>
            </a:r>
          </a:p>
          <a:p>
            <a:pPr>
              <a:spcAft>
                <a:spcPts val="400"/>
              </a:spcAft>
            </a:pPr>
            <a:r>
              <a:rPr sz="600" b="0" i="0">
                <a:solidFill>
                  <a:srgbClr val="1A1F2E"/>
                </a:solidFill>
                <a:latin typeface="Helvetica Neue"/>
              </a:rPr>
              <a:t/>
            </a:r>
          </a:p>
          <a:p>
            <a:pPr algn="ctr">
              <a:spcAft>
                <a:spcPts val="400"/>
              </a:spcAft>
            </a:pPr>
            <a:r>
              <a:rPr sz="1800" b="1" i="1">
                <a:solidFill>
                  <a:srgbClr val="1A1F2E"/>
                </a:solidFill>
                <a:latin typeface="Helvetica Neue"/>
              </a:rPr>
              <a:t>Not code. Not insights. A release-gate artifact.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680" y="1691640"/>
            <a:ext cx="5212080" cy="47091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1800"/>
              </a:spcAft>
            </a:pPr>
            <a:r>
              <a:rPr sz="2800" b="1" i="0">
                <a:solidFill>
                  <a:srgbClr val="1A1F2E"/>
                </a:solidFill>
                <a:latin typeface="Helvetica Neue"/>
              </a:rPr>
              <a:t>Roles</a:t>
            </a:r>
          </a:p>
          <a:p>
            <a:pPr>
              <a:spcAft>
                <a:spcPts val="400"/>
              </a:spcAft>
            </a:pPr>
            <a:r>
              <a:rPr sz="2000" b="1" i="0">
                <a:solidFill>
                  <a:srgbClr val="E76F2C"/>
                </a:solidFill>
                <a:latin typeface="Helvetica Neue"/>
              </a:rPr>
              <a:t>MINER</a:t>
            </a:r>
          </a:p>
          <a:p>
            <a:pPr>
              <a:spcAft>
                <a:spcPts val="400"/>
              </a:spcAft>
            </a:pPr>
            <a:r>
              <a:rPr sz="1700" b="0" i="0">
                <a:solidFill>
                  <a:srgbClr val="1A1F2E"/>
                </a:solidFill>
                <a:latin typeface="Helvetica Neue"/>
              </a:rPr>
              <a:t>• Receives task + repo snapshot + public tests.</a:t>
            </a:r>
          </a:p>
          <a:p>
            <a:pPr>
              <a:spcAft>
                <a:spcPts val="1800"/>
              </a:spcAft>
            </a:pPr>
            <a:r>
              <a:rPr sz="1700" b="0" i="0">
                <a:solidFill>
                  <a:srgbClr val="1A1F2E"/>
                </a:solidFill>
                <a:latin typeface="Helvetica Neue"/>
              </a:rPr>
              <a:t>• Returns a minimal patch diff.</a:t>
            </a:r>
          </a:p>
          <a:p>
            <a:pPr>
              <a:spcAft>
                <a:spcPts val="400"/>
              </a:spcAft>
            </a:pPr>
            <a:r>
              <a:rPr sz="2000" b="1" i="0">
                <a:solidFill>
                  <a:srgbClr val="E76F2C"/>
                </a:solidFill>
                <a:latin typeface="Helvetica Neue"/>
              </a:rPr>
              <a:t>VALIDATOR</a:t>
            </a:r>
          </a:p>
          <a:p>
            <a:pPr>
              <a:spcAft>
                <a:spcPts val="400"/>
              </a:spcAft>
            </a:pPr>
            <a:r>
              <a:rPr sz="1700" b="0" i="0">
                <a:solidFill>
                  <a:srgbClr val="1A1F2E"/>
                </a:solidFill>
                <a:latin typeface="Helvetica Neue"/>
              </a:rPr>
              <a:t>• Ignores miner-reported claims.</a:t>
            </a:r>
          </a:p>
          <a:p>
            <a:pPr>
              <a:spcAft>
                <a:spcPts val="400"/>
              </a:spcAft>
            </a:pPr>
            <a:r>
              <a:rPr sz="1700" b="0" i="0">
                <a:solidFill>
                  <a:srgbClr val="1A1F2E"/>
                </a:solidFill>
                <a:latin typeface="Helvetica Neue"/>
              </a:rPr>
              <a:t>• Reruns every check in a clean sandbox.</a:t>
            </a:r>
          </a:p>
          <a:p>
            <a:pPr>
              <a:spcAft>
                <a:spcPts val="1800"/>
              </a:spcAft>
            </a:pPr>
            <a:r>
              <a:rPr sz="1700" b="0" i="0">
                <a:solidFill>
                  <a:srgbClr val="1A1F2E"/>
                </a:solidFill>
                <a:latin typeface="Helvetica Neue"/>
              </a:rPr>
              <a:t>• Submits weights.</a:t>
            </a:r>
          </a:p>
          <a:p>
            <a:pPr>
              <a:spcAft>
                <a:spcPts val="400"/>
              </a:spcAft>
            </a:pPr>
            <a:r>
              <a:rPr sz="2000" b="1" i="0">
                <a:solidFill>
                  <a:srgbClr val="E76F2C"/>
                </a:solidFill>
                <a:latin typeface="Helvetica Neue"/>
              </a:rPr>
              <a:t>YUMA CONSENSUS</a:t>
            </a:r>
          </a:p>
          <a:p>
            <a:pPr>
              <a:spcAft>
                <a:spcPts val="400"/>
              </a:spcAft>
            </a:pPr>
            <a:r>
              <a:rPr sz="1700" b="0" i="0">
                <a:solidFill>
                  <a:srgbClr val="1A1F2E"/>
                </a:solidFill>
                <a:latin typeface="Helvetica Neue"/>
              </a:rPr>
              <a:t>• Aggregates validator weight matrices.</a:t>
            </a:r>
          </a:p>
          <a:p>
            <a:pPr>
              <a:spcAft>
                <a:spcPts val="400"/>
              </a:spcAft>
            </a:pPr>
            <a:r>
              <a:rPr sz="1700" b="0" i="0">
                <a:solidFill>
                  <a:srgbClr val="1A1F2E"/>
                </a:solidFill>
                <a:latin typeface="Helvetica Neue"/>
              </a:rPr>
              <a:t>• Clips outlier weights.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92240"/>
            <a:ext cx="105156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4A5568"/>
                </a:solidFill>
                <a:latin typeface="Helvetica Neue"/>
              </a:rPr>
              <a:t>PatchProof</a:t>
            </a:r>
            <a:r>
              <a:rPr sz="1200" b="0" i="0">
                <a:solidFill>
                  <a:srgbClr val="4A5568"/>
                </a:solidFill>
                <a:latin typeface="Helvetica Neue"/>
              </a:rPr>
              <a:t>    Proof of Intelligence · Shanghai · 2026-05-23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92240"/>
            <a:ext cx="118872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200" b="0" i="0">
                <a:solidFill>
                  <a:srgbClr val="4A5568"/>
                </a:solidFill>
                <a:latin typeface="Helvetica Neue"/>
              </a:rPr>
              <a:t>3 / 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"/>
            <a:ext cx="11247120" cy="7772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400"/>
              </a:spcAft>
            </a:pPr>
            <a:r>
              <a:rPr sz="4000" b="1" i="0">
                <a:solidFill>
                  <a:srgbClr val="1A1F2E"/>
                </a:solidFill>
                <a:latin typeface="Helvetica Neue"/>
              </a:rPr>
              <a:t>Round Pipeline: 8 Deterministic Phases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51560"/>
            <a:ext cx="1280160" cy="73152"/>
          </a:xfrm>
          <a:prstGeom prst="rect">
            <a:avLst/>
          </a:prstGeom>
          <a:solidFill>
            <a:srgbClr val="E76F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457200" y="1737360"/>
            <a:ext cx="685800" cy="685800"/>
          </a:xfrm>
          <a:prstGeom prst="ellipse">
            <a:avLst/>
          </a:prstGeom>
          <a:solidFill>
            <a:srgbClr val="E76F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737360"/>
            <a:ext cx="685800" cy="685800"/>
          </a:xfrm>
          <a:prstGeom prst="rect">
            <a:avLst/>
          </a:prstGeom>
          <a:noFill/>
        </p:spPr>
        <p:txBody>
          <a:bodyPr wrap="square" lIns="45720" rIns="4572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Helvetica Neue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80160" y="1691640"/>
            <a:ext cx="4937760" cy="10058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300"/>
              </a:spcAft>
            </a:pPr>
            <a:r>
              <a:rPr sz="2000" b="1" i="0">
                <a:solidFill>
                  <a:srgbClr val="1A1F2E"/>
                </a:solidFill>
                <a:latin typeface="Helvetica Neue"/>
              </a:rPr>
              <a:t>Baseline exploit reproduction</a:t>
            </a:r>
          </a:p>
          <a:p>
            <a:pPr>
              <a:spcAft>
                <a:spcPts val="400"/>
              </a:spcAft>
            </a:pPr>
            <a:r>
              <a:rPr sz="1400" b="0" i="0">
                <a:solidFill>
                  <a:srgbClr val="4A5568"/>
                </a:solidFill>
                <a:latin typeface="Helvetica Neue"/>
              </a:rPr>
              <a:t>original exploit must reproduce on un-patched repo, else task invalid</a:t>
            </a:r>
          </a:p>
        </p:txBody>
      </p:sp>
      <p:sp>
        <p:nvSpPr>
          <p:cNvPr id="7" name="Oval 6"/>
          <p:cNvSpPr/>
          <p:nvPr/>
        </p:nvSpPr>
        <p:spPr>
          <a:xfrm>
            <a:off x="457200" y="2743200"/>
            <a:ext cx="685800" cy="685800"/>
          </a:xfrm>
          <a:prstGeom prst="ellipse">
            <a:avLst/>
          </a:prstGeom>
          <a:solidFill>
            <a:srgbClr val="E76F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2743200"/>
            <a:ext cx="685800" cy="685800"/>
          </a:xfrm>
          <a:prstGeom prst="rect">
            <a:avLst/>
          </a:prstGeom>
          <a:noFill/>
        </p:spPr>
        <p:txBody>
          <a:bodyPr wrap="square" lIns="45720" rIns="4572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Helvetica Neue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80160" y="2697480"/>
            <a:ext cx="4937760" cy="10058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300"/>
              </a:spcAft>
            </a:pPr>
            <a:r>
              <a:rPr sz="2000" b="1" i="0">
                <a:solidFill>
                  <a:srgbClr val="1A1F2E"/>
                </a:solidFill>
                <a:latin typeface="Helvetica Neue"/>
              </a:rPr>
              <a:t>Commit hidden tests</a:t>
            </a:r>
          </a:p>
          <a:p>
            <a:pPr>
              <a:spcAft>
                <a:spcPts val="400"/>
              </a:spcAft>
            </a:pPr>
            <a:r>
              <a:rPr sz="1400" b="0" i="0">
                <a:solidFill>
                  <a:srgbClr val="4A5568"/>
                </a:solidFill>
                <a:latin typeface="Helvetica Neue"/>
              </a:rPr>
              <a:t>publish sha256(hidden_tests || nonce) before any scoring</a:t>
            </a:r>
          </a:p>
        </p:txBody>
      </p:sp>
      <p:sp>
        <p:nvSpPr>
          <p:cNvPr id="10" name="Oval 9"/>
          <p:cNvSpPr/>
          <p:nvPr/>
        </p:nvSpPr>
        <p:spPr>
          <a:xfrm>
            <a:off x="457200" y="3749040"/>
            <a:ext cx="685800" cy="685800"/>
          </a:xfrm>
          <a:prstGeom prst="ellipse">
            <a:avLst/>
          </a:prstGeom>
          <a:solidFill>
            <a:srgbClr val="E76F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0" y="3749040"/>
            <a:ext cx="685800" cy="685800"/>
          </a:xfrm>
          <a:prstGeom prst="rect">
            <a:avLst/>
          </a:prstGeom>
          <a:noFill/>
        </p:spPr>
        <p:txBody>
          <a:bodyPr wrap="square" lIns="45720" rIns="4572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Helvetica Neue"/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0160" y="3703320"/>
            <a:ext cx="4937760" cy="10058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300"/>
              </a:spcAft>
            </a:pPr>
            <a:r>
              <a:rPr sz="2000" b="1" i="0">
                <a:solidFill>
                  <a:srgbClr val="1A1F2E"/>
                </a:solidFill>
                <a:latin typeface="Helvetica Neue"/>
              </a:rPr>
              <a:t>Per-miner sandbox scoring</a:t>
            </a:r>
          </a:p>
          <a:p>
            <a:pPr>
              <a:spcAft>
                <a:spcPts val="400"/>
              </a:spcAft>
            </a:pPr>
            <a:r>
              <a:rPr sz="1400" b="0" i="0">
                <a:solidFill>
                  <a:srgbClr val="4A5568"/>
                </a:solidFill>
                <a:latin typeface="Helvetica Neue"/>
              </a:rPr>
              <a:t>integrity → apply → regression → public → hidden → fuzz</a:t>
            </a:r>
          </a:p>
        </p:txBody>
      </p:sp>
      <p:sp>
        <p:nvSpPr>
          <p:cNvPr id="13" name="Oval 12"/>
          <p:cNvSpPr/>
          <p:nvPr/>
        </p:nvSpPr>
        <p:spPr>
          <a:xfrm>
            <a:off x="457200" y="4754880"/>
            <a:ext cx="685800" cy="685800"/>
          </a:xfrm>
          <a:prstGeom prst="ellipse">
            <a:avLst/>
          </a:prstGeom>
          <a:solidFill>
            <a:srgbClr val="E76F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" y="4754880"/>
            <a:ext cx="685800" cy="685800"/>
          </a:xfrm>
          <a:prstGeom prst="rect">
            <a:avLst/>
          </a:prstGeom>
          <a:noFill/>
        </p:spPr>
        <p:txBody>
          <a:bodyPr wrap="square" lIns="45720" rIns="4572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Helvetica Neue"/>
              </a:rP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80160" y="4709160"/>
            <a:ext cx="4937760" cy="10058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300"/>
              </a:spcAft>
            </a:pPr>
            <a:r>
              <a:rPr sz="2000" b="1" i="0">
                <a:solidFill>
                  <a:srgbClr val="1A1F2E"/>
                </a:solidFill>
                <a:latin typeface="Helvetica Neue"/>
              </a:rPr>
              <a:t>Originality clustering</a:t>
            </a:r>
          </a:p>
          <a:p>
            <a:pPr>
              <a:spcAft>
                <a:spcPts val="400"/>
              </a:spcAft>
            </a:pPr>
            <a:r>
              <a:rPr sz="1400" b="0" i="0">
                <a:solidFill>
                  <a:srgbClr val="4A5568"/>
                </a:solidFill>
                <a:latin typeface="Helvetica Neue"/>
              </a:rPr>
              <a:t>duplicates → 0.00 multiplier; earliest unique keeps credit</a:t>
            </a:r>
          </a:p>
        </p:txBody>
      </p:sp>
      <p:sp>
        <p:nvSpPr>
          <p:cNvPr id="16" name="Oval 15"/>
          <p:cNvSpPr/>
          <p:nvPr/>
        </p:nvSpPr>
        <p:spPr>
          <a:xfrm>
            <a:off x="6309360" y="1737360"/>
            <a:ext cx="685800" cy="685800"/>
          </a:xfrm>
          <a:prstGeom prst="ellipse">
            <a:avLst/>
          </a:prstGeom>
          <a:solidFill>
            <a:srgbClr val="1A1F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309360" y="1737360"/>
            <a:ext cx="685800" cy="685800"/>
          </a:xfrm>
          <a:prstGeom prst="rect">
            <a:avLst/>
          </a:prstGeom>
          <a:noFill/>
        </p:spPr>
        <p:txBody>
          <a:bodyPr wrap="square" lIns="45720" rIns="4572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Helvetica Neue"/>
              </a:rPr>
              <a:t>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32320" y="1691640"/>
            <a:ext cx="4937760" cy="10058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300"/>
              </a:spcAft>
            </a:pPr>
            <a:r>
              <a:rPr sz="2000" b="1" i="0">
                <a:solidFill>
                  <a:srgbClr val="1A1F2E"/>
                </a:solidFill>
                <a:latin typeface="Helvetica Neue"/>
              </a:rPr>
              <a:t>Reveal hidden tests</a:t>
            </a:r>
          </a:p>
          <a:p>
            <a:pPr>
              <a:spcAft>
                <a:spcPts val="400"/>
              </a:spcAft>
            </a:pPr>
            <a:r>
              <a:rPr sz="1400" b="0" i="0">
                <a:solidFill>
                  <a:srgbClr val="4A5568"/>
                </a:solidFill>
                <a:latin typeface="Helvetica Neue"/>
              </a:rPr>
              <a:t>publish nonce + hashes; anyone re-derives the commit</a:t>
            </a:r>
          </a:p>
        </p:txBody>
      </p:sp>
      <p:sp>
        <p:nvSpPr>
          <p:cNvPr id="19" name="Oval 18"/>
          <p:cNvSpPr/>
          <p:nvPr/>
        </p:nvSpPr>
        <p:spPr>
          <a:xfrm>
            <a:off x="6309360" y="2743200"/>
            <a:ext cx="685800" cy="685800"/>
          </a:xfrm>
          <a:prstGeom prst="ellipse">
            <a:avLst/>
          </a:prstGeom>
          <a:solidFill>
            <a:srgbClr val="1A1F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309360" y="2743200"/>
            <a:ext cx="685800" cy="685800"/>
          </a:xfrm>
          <a:prstGeom prst="rect">
            <a:avLst/>
          </a:prstGeom>
          <a:noFill/>
        </p:spPr>
        <p:txBody>
          <a:bodyPr wrap="square" lIns="45720" rIns="4572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Helvetica Neue"/>
              </a:rPr>
              <a:t>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132320" y="2697480"/>
            <a:ext cx="4937760" cy="10058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300"/>
              </a:spcAft>
            </a:pPr>
            <a:r>
              <a:rPr sz="2000" b="1" i="0">
                <a:solidFill>
                  <a:srgbClr val="1A1F2E"/>
                </a:solidFill>
                <a:latin typeface="Helvetica Neue"/>
              </a:rPr>
              <a:t>Weight conversion</a:t>
            </a:r>
          </a:p>
          <a:p>
            <a:pPr>
              <a:spcAft>
                <a:spcPts val="400"/>
              </a:spcAft>
            </a:pPr>
            <a:r>
              <a:rPr sz="1400" b="0" i="0">
                <a:solidFill>
                  <a:srgbClr val="4A5568"/>
                </a:solidFill>
                <a:latin typeface="Helvetica Neue"/>
              </a:rPr>
              <a:t>normalize finals into simulated set_weights() vector</a:t>
            </a:r>
          </a:p>
        </p:txBody>
      </p:sp>
      <p:sp>
        <p:nvSpPr>
          <p:cNvPr id="22" name="Oval 21"/>
          <p:cNvSpPr/>
          <p:nvPr/>
        </p:nvSpPr>
        <p:spPr>
          <a:xfrm>
            <a:off x="6309360" y="3749040"/>
            <a:ext cx="685800" cy="685800"/>
          </a:xfrm>
          <a:prstGeom prst="ellipse">
            <a:avLst/>
          </a:prstGeom>
          <a:solidFill>
            <a:srgbClr val="1A1F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309360" y="3749040"/>
            <a:ext cx="685800" cy="685800"/>
          </a:xfrm>
          <a:prstGeom prst="rect">
            <a:avLst/>
          </a:prstGeom>
          <a:noFill/>
        </p:spPr>
        <p:txBody>
          <a:bodyPr wrap="square" lIns="45720" rIns="4572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Helvetica Neue"/>
              </a:rPr>
              <a:t>7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32320" y="3703320"/>
            <a:ext cx="4937760" cy="10058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300"/>
              </a:spcAft>
            </a:pPr>
            <a:r>
              <a:rPr sz="2000" b="1" i="0">
                <a:solidFill>
                  <a:srgbClr val="1A1F2E"/>
                </a:solidFill>
                <a:latin typeface="Helvetica Neue"/>
              </a:rPr>
              <a:t>Champion update</a:t>
            </a:r>
          </a:p>
          <a:p>
            <a:pPr>
              <a:spcAft>
                <a:spcPts val="400"/>
              </a:spcAft>
            </a:pPr>
            <a:r>
              <a:rPr sz="1400" b="0" i="0">
                <a:solidFill>
                  <a:srgbClr val="4A5568"/>
                </a:solidFill>
                <a:latin typeface="Helvetica Neue"/>
              </a:rPr>
              <a:t>per-task standing champion; better challenger dethrones (Affine-style)</a:t>
            </a:r>
          </a:p>
        </p:txBody>
      </p:sp>
      <p:sp>
        <p:nvSpPr>
          <p:cNvPr id="25" name="Oval 24"/>
          <p:cNvSpPr/>
          <p:nvPr/>
        </p:nvSpPr>
        <p:spPr>
          <a:xfrm>
            <a:off x="6309360" y="4754880"/>
            <a:ext cx="685800" cy="685800"/>
          </a:xfrm>
          <a:prstGeom prst="ellipse">
            <a:avLst/>
          </a:prstGeom>
          <a:solidFill>
            <a:srgbClr val="1A1F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309360" y="4754880"/>
            <a:ext cx="685800" cy="685800"/>
          </a:xfrm>
          <a:prstGeom prst="rect">
            <a:avLst/>
          </a:prstGeom>
          <a:noFill/>
        </p:spPr>
        <p:txBody>
          <a:bodyPr wrap="square" lIns="45720" rIns="45720" anchor="ctr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  <a:latin typeface="Helvetica Neue"/>
              </a:rPr>
              <a:t>8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32320" y="4709160"/>
            <a:ext cx="4937760" cy="10058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300"/>
              </a:spcAft>
            </a:pPr>
            <a:r>
              <a:rPr sz="2000" b="1" i="0">
                <a:solidFill>
                  <a:srgbClr val="1A1F2E"/>
                </a:solidFill>
                <a:latin typeface="Helvetica Neue"/>
              </a:rPr>
              <a:t>Audit bundle</a:t>
            </a:r>
          </a:p>
          <a:p>
            <a:pPr>
              <a:spcAft>
                <a:spcPts val="400"/>
              </a:spcAft>
            </a:pPr>
            <a:r>
              <a:rPr sz="1400" b="0" i="0">
                <a:solidFill>
                  <a:srgbClr val="4A5568"/>
                </a:solidFill>
                <a:latin typeface="Helvetica Neue"/>
              </a:rPr>
              <a:t>task_spec · reveals · per-miner patches + scores · replay.py · signature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" y="5943600"/>
            <a:ext cx="11247120" cy="502920"/>
          </a:xfrm>
          <a:prstGeom prst="rect">
            <a:avLst/>
          </a:prstGeom>
          <a:solidFill>
            <a:srgbClr val="FDE9D9"/>
          </a:solidFill>
          <a:ln>
            <a:noFill/>
          </a:ln>
        </p:spPr>
        <p:txBody>
          <a:bodyPr wrap="square" lIns="45720" rIns="45720" anchor="ctr">
            <a:spAutoFit/>
          </a:bodyPr>
          <a:lstStyle/>
          <a:p>
            <a:pPr algn="ctr"/>
            <a:r>
              <a:rPr sz="1400" b="1" i="1">
                <a:solidFill>
                  <a:srgbClr val="1A1F2E"/>
                </a:solidFill>
                <a:latin typeface="Helvetica Neue"/>
              </a:rPr>
              <a:t>Phase 3 runs on Alibaba Cloud ECS / ACK / Function Compute   ·   replay.py re-derives the hidden-test commit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6492240"/>
            <a:ext cx="105156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4A5568"/>
                </a:solidFill>
                <a:latin typeface="Helvetica Neue"/>
              </a:rPr>
              <a:t>PatchProof</a:t>
            </a:r>
            <a:r>
              <a:rPr sz="1200" b="0" i="0">
                <a:solidFill>
                  <a:srgbClr val="4A5568"/>
                </a:solidFill>
                <a:latin typeface="Helvetica Neue"/>
              </a:rPr>
              <a:t>    Proof of Intelligence · Shanghai · 2026-05-23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515600" y="6492240"/>
            <a:ext cx="118872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200" b="0" i="0">
                <a:solidFill>
                  <a:srgbClr val="4A5568"/>
                </a:solidFill>
                <a:latin typeface="Helvetica Neue"/>
              </a:rPr>
              <a:t>4 / 9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"/>
            <a:ext cx="11247120" cy="7772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400"/>
              </a:spcAft>
            </a:pPr>
            <a:r>
              <a:rPr sz="4000" b="1" i="0">
                <a:solidFill>
                  <a:srgbClr val="1A1F2E"/>
                </a:solidFill>
                <a:latin typeface="Helvetica Neue"/>
              </a:rPr>
              <a:t>Scoring Formula &amp; The 5 Attacks That Matter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r>
              <a:rPr sz="2200" b="1" i="0">
                <a:solidFill>
                  <a:srgbClr val="E76F2C"/>
                </a:solidFill>
                <a:latin typeface="PingFang SC"/>
              </a:rPr>
              <a:t>验证者重跑所有检查，不相信矿工日志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417320"/>
            <a:ext cx="1280160" cy="73152"/>
          </a:xfrm>
          <a:prstGeom prst="rect">
            <a:avLst/>
          </a:prstGeom>
          <a:solidFill>
            <a:srgbClr val="E76F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600200"/>
            <a:ext cx="11247120" cy="685800"/>
          </a:xfrm>
          <a:prstGeom prst="rect">
            <a:avLst/>
          </a:prstGeom>
          <a:solidFill>
            <a:srgbClr val="FDE9D9"/>
          </a:solidFill>
          <a:ln>
            <a:noFill/>
          </a:ln>
        </p:spPr>
        <p:txBody>
          <a:bodyPr wrap="square" lIns="45720" rIns="45720" anchor="ctr">
            <a:spAutoFit/>
          </a:bodyPr>
          <a:lstStyle/>
          <a:p>
            <a:pPr algn="ctr"/>
            <a:r>
              <a:rPr sz="2000" b="1" i="1">
                <a:solidFill>
                  <a:srgbClr val="1A1F2E"/>
                </a:solidFill>
                <a:latin typeface="Helvetica Neue"/>
              </a:rPr>
              <a:t>Public tests matter. Hidden tests matter more. Cheating gets zero. Copied patches get zero.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468880"/>
            <a:ext cx="5394960" cy="3108960"/>
          </a:xfrm>
          <a:prstGeom prst="rect">
            <a:avLst/>
          </a:prstGeom>
          <a:solidFill>
            <a:srgbClr val="F4F5F7"/>
          </a:solidFill>
          <a:ln>
            <a:noFill/>
          </a:ln>
        </p:spPr>
        <p:txBody>
          <a:bodyPr wrap="square" lIns="45720" rIns="45720">
            <a:spAutoFit/>
          </a:bodyPr>
          <a:lstStyle/>
          <a:p>
            <a:pPr>
              <a:spcAft>
                <a:spcPts val="200"/>
              </a:spcAft>
            </a:pPr>
            <a:r>
              <a:rPr sz="1500" b="0" i="0">
                <a:solidFill>
                  <a:srgbClr val="1A1F2E"/>
                </a:solidFill>
                <a:latin typeface="Menlo"/>
              </a:rPr>
              <a:t>S = G_apply * G_integrity * (</a:t>
            </a:r>
          </a:p>
          <a:p>
            <a:pPr>
              <a:spcAft>
                <a:spcPts val="200"/>
              </a:spcAft>
            </a:pPr>
            <a:r>
              <a:rPr sz="1500" b="0" i="0">
                <a:solidFill>
                  <a:srgbClr val="1A1F2E"/>
                </a:solidFill>
                <a:latin typeface="Menlo"/>
              </a:rPr>
              <a:t>      0.25 * S_public_issue</a:t>
            </a:r>
          </a:p>
          <a:p>
            <a:pPr>
              <a:spcAft>
                <a:spcPts val="200"/>
              </a:spcAft>
            </a:pPr>
            <a:r>
              <a:rPr sz="1500" b="0" i="0">
                <a:solidFill>
                  <a:srgbClr val="1A1F2E"/>
                </a:solidFill>
                <a:latin typeface="Menlo"/>
              </a:rPr>
              <a:t>    + 0.30 * S_hidden_exploit</a:t>
            </a:r>
          </a:p>
          <a:p>
            <a:pPr>
              <a:spcAft>
                <a:spcPts val="200"/>
              </a:spcAft>
            </a:pPr>
            <a:r>
              <a:rPr sz="1500" b="0" i="0">
                <a:solidFill>
                  <a:srgbClr val="1A1F2E"/>
                </a:solidFill>
                <a:latin typeface="Menlo"/>
              </a:rPr>
              <a:t>    + 0.15 * S_fuzz_invariants</a:t>
            </a:r>
          </a:p>
          <a:p>
            <a:pPr>
              <a:spcAft>
                <a:spcPts val="200"/>
              </a:spcAft>
            </a:pPr>
            <a:r>
              <a:rPr sz="1500" b="0" i="0">
                <a:solidFill>
                  <a:srgbClr val="1A1F2E"/>
                </a:solidFill>
                <a:latin typeface="Menlo"/>
              </a:rPr>
              <a:t>    + 0.10 * S_regression</a:t>
            </a:r>
          </a:p>
          <a:p>
            <a:pPr>
              <a:spcAft>
                <a:spcPts val="200"/>
              </a:spcAft>
            </a:pPr>
            <a:r>
              <a:rPr sz="1500" b="0" i="0">
                <a:solidFill>
                  <a:srgbClr val="1A1F2E"/>
                </a:solidFill>
                <a:latin typeface="Menlo"/>
              </a:rPr>
              <a:t>    + 0.10 * S_minimality_risk</a:t>
            </a:r>
          </a:p>
          <a:p>
            <a:pPr>
              <a:spcAft>
                <a:spcPts val="200"/>
              </a:spcAft>
            </a:pPr>
            <a:r>
              <a:rPr sz="1500" b="0" i="0">
                <a:solidFill>
                  <a:srgbClr val="1A1F2E"/>
                </a:solidFill>
                <a:latin typeface="Menlo"/>
              </a:rPr>
              <a:t>    + 0.05 * S_efficiency</a:t>
            </a:r>
          </a:p>
          <a:p>
            <a:pPr>
              <a:spcAft>
                <a:spcPts val="200"/>
              </a:spcAft>
            </a:pPr>
            <a:r>
              <a:rPr sz="1500" b="0" i="0">
                <a:solidFill>
                  <a:srgbClr val="1A1F2E"/>
                </a:solidFill>
                <a:latin typeface="Menlo"/>
              </a:rPr>
              <a:t>    + 0.05 * S_evidence_quality</a:t>
            </a:r>
          </a:p>
          <a:p>
            <a:pPr>
              <a:spcAft>
                <a:spcPts val="200"/>
              </a:spcAft>
            </a:pPr>
            <a:r>
              <a:rPr sz="1500" b="0" i="0">
                <a:solidFill>
                  <a:srgbClr val="1A1F2E"/>
                </a:solidFill>
                <a:latin typeface="Menlo"/>
              </a:rPr>
              <a:t>  ) * P_originality</a:t>
            </a:r>
          </a:p>
          <a:p>
            <a:pPr>
              <a:spcAft>
                <a:spcPts val="200"/>
              </a:spcAft>
            </a:pPr>
            <a:r>
              <a:rPr sz="1500" b="0" i="0">
                <a:solidFill>
                  <a:srgbClr val="1A1F2E"/>
                </a:solidFill>
                <a:latin typeface="Menlo"/>
              </a:rPr>
              <a:t/>
            </a:r>
          </a:p>
          <a:p>
            <a:pPr>
              <a:spcAft>
                <a:spcPts val="200"/>
              </a:spcAft>
            </a:pPr>
            <a:r>
              <a:rPr sz="1500" b="0" i="0">
                <a:solidFill>
                  <a:srgbClr val="1A1F2E"/>
                </a:solidFill>
                <a:latin typeface="Menlo"/>
              </a:rPr>
              <a:t>  weight_i = S_i / sum(S_all)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669280"/>
            <a:ext cx="5394960" cy="822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300"/>
              </a:spcAft>
            </a:pPr>
            <a:r>
              <a:rPr sz="1500" b="0" i="0">
                <a:solidFill>
                  <a:srgbClr val="1A1F2E"/>
                </a:solidFill>
                <a:latin typeface="Helvetica Neue"/>
              </a:rPr>
              <a:t>• Hard gates: apply, integrity.</a:t>
            </a:r>
          </a:p>
          <a:p>
            <a:pPr>
              <a:spcAft>
                <a:spcPts val="300"/>
              </a:spcAft>
            </a:pPr>
            <a:r>
              <a:rPr sz="1500" b="0" i="0">
                <a:solidFill>
                  <a:srgbClr val="1A1F2E"/>
                </a:solidFill>
                <a:latin typeface="Helvetica Neue"/>
              </a:rPr>
              <a:t>• Duplicates → 0.00 multiplier.  Regression &lt; 1.0 caps ≤ 0.25.</a:t>
            </a:r>
          </a:p>
          <a:p>
            <a:pPr>
              <a:spcAft>
                <a:spcPts val="400"/>
              </a:spcAft>
            </a:pPr>
            <a:r>
              <a:rPr sz="1500" b="0" i="0">
                <a:solidFill>
                  <a:srgbClr val="1A1F2E"/>
                </a:solidFill>
                <a:latin typeface="Helvetica Neue"/>
              </a:rPr>
              <a:t>• Hidden-exploit carries the largest single share.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126480" y="2468880"/>
          <a:ext cx="557784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3291840"/>
              </a:tblGrid>
              <a:tr h="670560">
                <a:tc>
                  <a:txBody>
                    <a:bodyPr wrap="square"/>
                    <a:lstStyle/>
                    <a:p>
                      <a:r>
                        <a:rPr sz="1800" b="1" i="0">
                          <a:solidFill>
                            <a:srgbClr val="FFFFFF"/>
                          </a:solidFill>
                          <a:latin typeface="Helvetica Neue"/>
                        </a:rPr>
                        <a:t>Attack</a:t>
                      </a:r>
                    </a:p>
                  </a:txBody>
                  <a:tcPr marL="73152" marR="73152" marT="36576" marB="36576" anchor="t">
                    <a:solidFill>
                      <a:srgbClr val="1A1F2E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800" b="1" i="0">
                          <a:solidFill>
                            <a:srgbClr val="FFFFFF"/>
                          </a:solidFill>
                          <a:latin typeface="Helvetica Neue"/>
                        </a:rPr>
                        <a:t>Defense</a:t>
                      </a:r>
                    </a:p>
                  </a:txBody>
                  <a:tcPr marL="73152" marR="73152" marT="36576" marB="36576" anchor="t">
                    <a:solidFill>
                      <a:srgbClr val="1A1F2E"/>
                    </a:solidFill>
                  </a:tcPr>
                </a:tc>
              </a:tr>
              <a:tr h="670560">
                <a:tc>
                  <a:txBody>
                    <a:bodyPr wrap="square"/>
                    <a:lstStyle/>
                    <a:p>
                      <a:r>
                        <a:rPr sz="1500" b="1" i="0">
                          <a:solidFill>
                            <a:srgbClr val="1A1F2E"/>
                          </a:solidFill>
                          <a:latin typeface="Helvetica Neue"/>
                        </a:rPr>
                        <a:t>Public-test overfit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500" b="0" i="0">
                          <a:solidFill>
                            <a:srgbClr val="1A1F2E"/>
                          </a:solidFill>
                          <a:latin typeface="Helvetica Neue"/>
                        </a:rPr>
                        <a:t>Hidden exploit variants + fuzz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</a:tr>
              <a:tr h="670560">
                <a:tc>
                  <a:txBody>
                    <a:bodyPr wrap="square"/>
                    <a:lstStyle/>
                    <a:p>
                      <a:r>
                        <a:rPr sz="1500" b="1" i="0">
                          <a:solidFill>
                            <a:srgbClr val="1A1F2E"/>
                          </a:solidFill>
                          <a:latin typeface="Helvetica Neue"/>
                        </a:rPr>
                        <a:t>Test / harness tampering</a:t>
                      </a:r>
                    </a:p>
                  </a:txBody>
                  <a:tcPr marL="73152" marR="73152" marT="36576" marB="36576" anchor="t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500" b="0" i="0">
                          <a:solidFill>
                            <a:srgbClr val="1A1F2E"/>
                          </a:solidFill>
                          <a:latin typeface="Helvetica Neue"/>
                        </a:rPr>
                        <a:t>Integrity gate → hard zero</a:t>
                      </a:r>
                    </a:p>
                  </a:txBody>
                  <a:tcPr marL="73152" marR="73152" marT="36576" marB="36576" anchor="t">
                    <a:solidFill>
                      <a:srgbClr val="FFFFFF"/>
                    </a:solidFill>
                  </a:tcPr>
                </a:tc>
              </a:tr>
              <a:tr h="670560">
                <a:tc>
                  <a:txBody>
                    <a:bodyPr wrap="square"/>
                    <a:lstStyle/>
                    <a:p>
                      <a:r>
                        <a:rPr sz="1500" b="1" i="0">
                          <a:solidFill>
                            <a:srgbClr val="1A1F2E"/>
                          </a:solidFill>
                          <a:latin typeface="Helvetica Neue"/>
                        </a:rPr>
                        <a:t>Patch copying / sybil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500" b="0" i="0">
                          <a:solidFill>
                            <a:srgbClr val="1A1F2E"/>
                          </a:solidFill>
                          <a:latin typeface="Helvetica Neue"/>
                        </a:rPr>
                        <a:t>Similarity clustering → zero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</a:tr>
              <a:tr h="670560">
                <a:tc>
                  <a:txBody>
                    <a:bodyPr wrap="square"/>
                    <a:lstStyle/>
                    <a:p>
                      <a:r>
                        <a:rPr sz="1500" b="1" i="0">
                          <a:solidFill>
                            <a:srgbClr val="1A1F2E"/>
                          </a:solidFill>
                          <a:latin typeface="Helvetica Neue"/>
                        </a:rPr>
                        <a:t>Fake miner logs</a:t>
                      </a:r>
                    </a:p>
                  </a:txBody>
                  <a:tcPr marL="73152" marR="73152" marT="36576" marB="36576" anchor="t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500" b="0" i="0">
                          <a:solidFill>
                            <a:srgbClr val="1A1F2E"/>
                          </a:solidFill>
                          <a:latin typeface="Helvetica Neue"/>
                        </a:rPr>
                        <a:t>Validator reruns every check</a:t>
                      </a:r>
                    </a:p>
                  </a:txBody>
                  <a:tcPr marL="73152" marR="73152" marT="36576" marB="36576" anchor="t">
                    <a:solidFill>
                      <a:srgbClr val="FFFFFF"/>
                    </a:solidFill>
                  </a:tcPr>
                </a:tc>
              </a:tr>
              <a:tr h="670560">
                <a:tc>
                  <a:txBody>
                    <a:bodyPr wrap="square"/>
                    <a:lstStyle/>
                    <a:p>
                      <a:r>
                        <a:rPr sz="1500" b="1" i="0">
                          <a:solidFill>
                            <a:srgbClr val="1A1F2E"/>
                          </a:solidFill>
                          <a:latin typeface="Helvetica Neue"/>
                        </a:rPr>
                        <a:t>Hidden-test leakage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500" b="0" i="0">
                          <a:solidFill>
                            <a:srgbClr val="1A1F2E"/>
                          </a:solidFill>
                          <a:latin typeface="Helvetica Neue"/>
                        </a:rPr>
                        <a:t>Commit-reveal (sha256 + nonce)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" y="6492240"/>
            <a:ext cx="105156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4A5568"/>
                </a:solidFill>
                <a:latin typeface="Helvetica Neue"/>
              </a:rPr>
              <a:t>PatchProof</a:t>
            </a:r>
            <a:r>
              <a:rPr sz="1200" b="0" i="0">
                <a:solidFill>
                  <a:srgbClr val="4A5568"/>
                </a:solidFill>
                <a:latin typeface="Helvetica Neue"/>
              </a:rPr>
              <a:t>    Proof of Intelligence · Shanghai · 2026-05-23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0" y="6492240"/>
            <a:ext cx="118872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200" b="0" i="0">
                <a:solidFill>
                  <a:srgbClr val="4A5568"/>
                </a:solidFill>
                <a:latin typeface="Helvetica Neue"/>
              </a:rPr>
              <a:t>5 / 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"/>
            <a:ext cx="11247120" cy="7772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400"/>
              </a:spcAft>
            </a:pPr>
            <a:r>
              <a:rPr sz="4000" b="1" i="0">
                <a:solidFill>
                  <a:srgbClr val="1A1F2E"/>
                </a:solidFill>
                <a:latin typeface="Helvetica Neue"/>
              </a:rPr>
              <a:t>Demo: One Validator, Two Vulnerability Classes, Four Miners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51560"/>
            <a:ext cx="1280160" cy="73152"/>
          </a:xfrm>
          <a:prstGeom prst="rect">
            <a:avLst/>
          </a:prstGeom>
          <a:solidFill>
            <a:srgbClr val="E76F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91640"/>
            <a:ext cx="7772400" cy="4709160"/>
          </a:xfrm>
          <a:prstGeom prst="rect">
            <a:avLst/>
          </a:prstGeom>
          <a:solidFill>
            <a:srgbClr val="F4F5F7"/>
          </a:solidFill>
          <a:ln>
            <a:noFill/>
          </a:ln>
        </p:spPr>
        <p:txBody>
          <a:bodyPr wrap="square" lIns="45720" rIns="45720">
            <a:spAutoFit/>
          </a:bodyPr>
          <a:lstStyle/>
          <a:p>
            <a:pPr>
              <a:spcAft>
                <a:spcPts val="200"/>
              </a:spcAft>
            </a:pPr>
            <a:r>
              <a:rPr sz="1500" b="0" i="0">
                <a:solidFill>
                  <a:srgbClr val="1A1F2E"/>
                </a:solidFill>
                <a:latin typeface="Menlo"/>
              </a:rPr>
              <a:t>$ python validator.py --task file-traversal-v1</a:t>
            </a:r>
          </a:p>
          <a:p>
            <a:pPr>
              <a:spcAft>
                <a:spcPts val="200"/>
              </a:spcAft>
            </a:pPr>
            <a:r>
              <a:rPr sz="1500" b="0" i="0">
                <a:solidFill>
                  <a:srgbClr val="1A1F2E"/>
                </a:solidFill>
                <a:latin typeface="Menlo"/>
              </a:rPr>
              <a:t/>
            </a:r>
          </a:p>
          <a:p>
            <a:pPr>
              <a:spcAft>
                <a:spcPts val="200"/>
              </a:spcAft>
            </a:pPr>
            <a:r>
              <a:rPr sz="1500" b="0" i="0">
                <a:solidFill>
                  <a:srgbClr val="1A1F2E"/>
                </a:solidFill>
                <a:latin typeface="Menlo"/>
              </a:rPr>
              <a:t>task=file-traversal-v1   CWE-22</a:t>
            </a:r>
          </a:p>
          <a:p>
            <a:pPr>
              <a:spcAft>
                <a:spcPts val="200"/>
              </a:spcAft>
            </a:pPr>
            <a:r>
              <a:rPr sz="1500" b="0" i="0">
                <a:solidFill>
                  <a:srgbClr val="1A1F2E"/>
                </a:solidFill>
                <a:latin typeface="Menlo"/>
              </a:rPr>
              <a:t/>
            </a:r>
          </a:p>
          <a:p>
            <a:pPr>
              <a:spcAft>
                <a:spcPts val="200"/>
              </a:spcAft>
            </a:pPr>
            <a:r>
              <a:rPr sz="1500" b="0" i="0">
                <a:solidFill>
                  <a:srgbClr val="1A1F2E"/>
                </a:solidFill>
                <a:latin typeface="Menlo"/>
              </a:rPr>
              <a:t>[1/8] Baseline exploit ........ PASS</a:t>
            </a:r>
          </a:p>
          <a:p>
            <a:pPr>
              <a:spcAft>
                <a:spcPts val="200"/>
              </a:spcAft>
            </a:pPr>
            <a:r>
              <a:rPr sz="1500" b="0" i="0">
                <a:solidFill>
                  <a:srgbClr val="1A1F2E"/>
                </a:solidFill>
                <a:latin typeface="Menlo"/>
              </a:rPr>
              <a:t>[2/8] Commit hidden tests ..... sha256:&lt;hash&gt;</a:t>
            </a:r>
          </a:p>
          <a:p>
            <a:pPr>
              <a:spcAft>
                <a:spcPts val="200"/>
              </a:spcAft>
            </a:pPr>
            <a:r>
              <a:rPr sz="1500" b="0" i="0">
                <a:solidFill>
                  <a:srgbClr val="1A1F2E"/>
                </a:solidFill>
                <a:latin typeface="Menlo"/>
              </a:rPr>
              <a:t>[3/8] Score in sandbox ........ ok</a:t>
            </a:r>
          </a:p>
          <a:p>
            <a:pPr>
              <a:spcAft>
                <a:spcPts val="200"/>
              </a:spcAft>
            </a:pPr>
            <a:r>
              <a:rPr sz="1500" b="0" i="0">
                <a:solidFill>
                  <a:srgbClr val="1A1F2E"/>
                </a:solidFill>
                <a:latin typeface="Menlo"/>
              </a:rPr>
              <a:t>[4/8] Originality clustering .. ok</a:t>
            </a:r>
          </a:p>
          <a:p>
            <a:pPr>
              <a:spcAft>
                <a:spcPts val="200"/>
              </a:spcAft>
            </a:pPr>
            <a:r>
              <a:rPr sz="1500" b="0" i="0">
                <a:solidFill>
                  <a:srgbClr val="1A1F2E"/>
                </a:solidFill>
                <a:latin typeface="Menlo"/>
              </a:rPr>
              <a:t>[5/8] Reveal hidden tests ..... verified</a:t>
            </a:r>
          </a:p>
          <a:p>
            <a:pPr>
              <a:spcAft>
                <a:spcPts val="200"/>
              </a:spcAft>
            </a:pPr>
            <a:r>
              <a:rPr sz="1500" b="0" i="0">
                <a:solidFill>
                  <a:srgbClr val="1A1F2E"/>
                </a:solidFill>
                <a:latin typeface="Menlo"/>
              </a:rPr>
              <a:t>[6/8] Final scores</a:t>
            </a:r>
          </a:p>
          <a:p>
            <a:pPr>
              <a:spcAft>
                <a:spcPts val="200"/>
              </a:spcAft>
            </a:pPr>
            <a:r>
              <a:rPr sz="1500" b="0" i="0">
                <a:solidFill>
                  <a:srgbClr val="1A1F2E"/>
                </a:solidFill>
                <a:latin typeface="Menlo"/>
              </a:rPr>
              <a:t/>
            </a:r>
          </a:p>
          <a:p>
            <a:pPr>
              <a:spcAft>
                <a:spcPts val="200"/>
              </a:spcAft>
            </a:pPr>
            <a:r>
              <a:rPr sz="1500" b="0" i="0">
                <a:solidFill>
                  <a:srgbClr val="1A1F2E"/>
                </a:solidFill>
                <a:latin typeface="Menlo"/>
              </a:rPr>
              <a:t>  miner                  score  weight</a:t>
            </a:r>
          </a:p>
          <a:p>
            <a:pPr>
              <a:spcAft>
                <a:spcPts val="200"/>
              </a:spcAft>
            </a:pPr>
            <a:r>
              <a:rPr sz="1500" b="0" i="0">
                <a:solidFill>
                  <a:srgbClr val="2E8B57"/>
                </a:solidFill>
                <a:latin typeface="Menlo"/>
              </a:rPr>
              <a:t>  miner_good             0.980  0.571   CHAMPION</a:t>
            </a:r>
          </a:p>
          <a:p>
            <a:pPr>
              <a:spcAft>
                <a:spcPts val="200"/>
              </a:spcAft>
            </a:pPr>
            <a:r>
              <a:rPr sz="1500" b="0" i="0">
                <a:solidFill>
                  <a:srgbClr val="1A1F2E"/>
                </a:solidFill>
                <a:latin typeface="Menlo"/>
              </a:rPr>
              <a:t>  miner_bad_overfit      0.738  0.429</a:t>
            </a:r>
          </a:p>
          <a:p>
            <a:pPr>
              <a:spcAft>
                <a:spcPts val="200"/>
              </a:spcAft>
            </a:pPr>
            <a:r>
              <a:rPr sz="1500" b="0" i="0">
                <a:solidFill>
                  <a:srgbClr val="C0392B"/>
                </a:solidFill>
                <a:latin typeface="Menlo"/>
              </a:rPr>
              <a:t>  miner_cheat_tamper     0.000  0.000   gate:integrity</a:t>
            </a:r>
          </a:p>
          <a:p>
            <a:pPr>
              <a:spcAft>
                <a:spcPts val="200"/>
              </a:spcAft>
            </a:pPr>
            <a:r>
              <a:rPr sz="1500" b="0" i="0">
                <a:solidFill>
                  <a:srgbClr val="C0392B"/>
                </a:solidFill>
                <a:latin typeface="Menlo"/>
              </a:rPr>
              <a:t>  miner_copy             0.000  0.000   duplicate (sim=1.00)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412480" y="1691640"/>
            <a:ext cx="3474720" cy="47091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1400"/>
              </a:spcAft>
            </a:pPr>
            <a:r>
              <a:rPr sz="2000" b="1" i="0">
                <a:solidFill>
                  <a:srgbClr val="1A1F2E"/>
                </a:solidFill>
                <a:latin typeface="Helvetica Neue"/>
              </a:rPr>
              <a:t>What just happened</a:t>
            </a:r>
          </a:p>
          <a:p>
            <a:pPr>
              <a:spcAft>
                <a:spcPts val="1200"/>
              </a:spcAft>
            </a:pPr>
            <a:r>
              <a:rPr sz="1600" b="0" i="0">
                <a:solidFill>
                  <a:srgbClr val="1A1F2E"/>
                </a:solidFill>
                <a:latin typeface="Helvetica Neue"/>
              </a:rPr>
              <a:t>• Good miner: holds CHAMPION.</a:t>
            </a:r>
          </a:p>
          <a:p>
            <a:pPr>
              <a:spcAft>
                <a:spcPts val="1200"/>
              </a:spcAft>
            </a:pPr>
            <a:r>
              <a:rPr sz="1600" b="0" i="0">
                <a:solidFill>
                  <a:srgbClr val="1A1F2E"/>
                </a:solidFill>
                <a:latin typeface="Helvetica Neue"/>
              </a:rPr>
              <a:t>• Overfit miner: low (hidden + fuzz drop it).</a:t>
            </a:r>
          </a:p>
          <a:p>
            <a:pPr>
              <a:spcAft>
                <a:spcPts val="1200"/>
              </a:spcAft>
            </a:pPr>
            <a:r>
              <a:rPr sz="1600" b="0" i="0">
                <a:solidFill>
                  <a:srgbClr val="1A1F2E"/>
                </a:solidFill>
                <a:latin typeface="Helvetica Neue"/>
              </a:rPr>
              <a:t>• Cheater: touched tests → zero.</a:t>
            </a:r>
          </a:p>
          <a:p>
            <a:pPr>
              <a:spcAft>
                <a:spcPts val="2000"/>
              </a:spcAft>
            </a:pPr>
            <a:r>
              <a:rPr sz="1600" b="0" i="0">
                <a:solidFill>
                  <a:srgbClr val="1A1F2E"/>
                </a:solidFill>
                <a:latin typeface="Helvetica Neue"/>
              </a:rPr>
              <a:t>• Copy: sim=1.00 → zero.</a:t>
            </a:r>
          </a:p>
          <a:p>
            <a:pPr>
              <a:spcAft>
                <a:spcPts val="400"/>
              </a:spcAft>
            </a:pPr>
            <a:r>
              <a:rPr sz="1600" b="1" i="0">
                <a:solidFill>
                  <a:srgbClr val="1A1F2E"/>
                </a:solidFill>
                <a:latin typeface="Helvetica Neue"/>
              </a:rPr>
              <a:t>Two task classes shipped:</a:t>
            </a:r>
          </a:p>
          <a:p>
            <a:pPr>
              <a:spcAft>
                <a:spcPts val="200"/>
              </a:spcAft>
            </a:pPr>
            <a:r>
              <a:rPr sz="1400" b="0" i="0">
                <a:solidFill>
                  <a:srgbClr val="1A1F2E"/>
                </a:solidFill>
                <a:latin typeface="Helvetica Neue"/>
              </a:rPr>
              <a:t>– bank-withdraw-negative-v1</a:t>
            </a:r>
          </a:p>
          <a:p>
            <a:pPr>
              <a:spcAft>
                <a:spcPts val="400"/>
              </a:spcAft>
            </a:pPr>
            <a:r>
              <a:rPr sz="1400" b="0" i="0">
                <a:solidFill>
                  <a:srgbClr val="1A1F2E"/>
                </a:solidFill>
                <a:latin typeface="Helvetica Neue"/>
              </a:rPr>
              <a:t>– file-traversal-v1  (CWE-22)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92240"/>
            <a:ext cx="105156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4A5568"/>
                </a:solidFill>
                <a:latin typeface="Helvetica Neue"/>
              </a:rPr>
              <a:t>PatchProof</a:t>
            </a:r>
            <a:r>
              <a:rPr sz="1200" b="0" i="0">
                <a:solidFill>
                  <a:srgbClr val="4A5568"/>
                </a:solidFill>
                <a:latin typeface="Helvetica Neue"/>
              </a:rPr>
              <a:t>    Proof of Intelligence · Shanghai · 2026-05-23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515600" y="6492240"/>
            <a:ext cx="118872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200" b="0" i="0">
                <a:solidFill>
                  <a:srgbClr val="4A5568"/>
                </a:solidFill>
                <a:latin typeface="Helvetica Neue"/>
              </a:rPr>
              <a:t>6 / 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"/>
            <a:ext cx="11247120" cy="7772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400"/>
              </a:spcAft>
            </a:pPr>
            <a:r>
              <a:rPr sz="4000" b="1" i="0">
                <a:solidFill>
                  <a:srgbClr val="1A1F2E"/>
                </a:solidFill>
                <a:latin typeface="Helvetica Neue"/>
              </a:rPr>
              <a:t>Who Buys This + How It Runs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51560"/>
            <a:ext cx="1280160" cy="73152"/>
          </a:xfrm>
          <a:prstGeom prst="rect">
            <a:avLst/>
          </a:prstGeom>
          <a:solidFill>
            <a:srgbClr val="E76F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91640"/>
            <a:ext cx="2258568" cy="685800"/>
          </a:xfrm>
          <a:prstGeom prst="rect">
            <a:avLst/>
          </a:prstGeom>
          <a:solidFill>
            <a:srgbClr val="FDE9D9"/>
          </a:solidFill>
          <a:ln>
            <a:noFill/>
          </a:ln>
        </p:spPr>
        <p:txBody>
          <a:bodyPr wrap="square" lIns="45720" rIns="45720" anchor="ctr">
            <a:spAutoFit/>
          </a:bodyPr>
          <a:lstStyle/>
          <a:p>
            <a:pPr algn="ctr"/>
            <a:r>
              <a:rPr sz="1500" b="1" i="0">
                <a:solidFill>
                  <a:srgbClr val="1A1F2E"/>
                </a:solidFill>
                <a:latin typeface="Helvetica Neue"/>
              </a:rPr>
              <a:t>Enterprise AppSec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88920" y="1691640"/>
            <a:ext cx="2258568" cy="685800"/>
          </a:xfrm>
          <a:prstGeom prst="rect">
            <a:avLst/>
          </a:prstGeom>
          <a:solidFill>
            <a:srgbClr val="FDE9D9"/>
          </a:solidFill>
          <a:ln>
            <a:noFill/>
          </a:ln>
        </p:spPr>
        <p:txBody>
          <a:bodyPr wrap="square" lIns="45720" rIns="45720" anchor="ctr">
            <a:spAutoFit/>
          </a:bodyPr>
          <a:lstStyle/>
          <a:p>
            <a:pPr algn="ctr"/>
            <a:r>
              <a:rPr sz="1500" b="1" i="0">
                <a:solidFill>
                  <a:srgbClr val="1A1F2E"/>
                </a:solidFill>
                <a:latin typeface="Helvetica Neue"/>
              </a:rPr>
              <a:t>OSS Maintainers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20640" y="1691640"/>
            <a:ext cx="2258568" cy="685800"/>
          </a:xfrm>
          <a:prstGeom prst="rect">
            <a:avLst/>
          </a:prstGeom>
          <a:solidFill>
            <a:srgbClr val="FDE9D9"/>
          </a:solidFill>
          <a:ln>
            <a:noFill/>
          </a:ln>
        </p:spPr>
        <p:txBody>
          <a:bodyPr wrap="square" lIns="45720" rIns="45720" anchor="ctr">
            <a:spAutoFit/>
          </a:bodyPr>
          <a:lstStyle/>
          <a:p>
            <a:pPr algn="ctr"/>
            <a:r>
              <a:rPr sz="1500" b="1" i="0">
                <a:solidFill>
                  <a:srgbClr val="1A1F2E"/>
                </a:solidFill>
                <a:latin typeface="Helvetica Neue"/>
              </a:rPr>
              <a:t>CI / CD Vendors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52360" y="1691640"/>
            <a:ext cx="2258568" cy="685800"/>
          </a:xfrm>
          <a:prstGeom prst="rect">
            <a:avLst/>
          </a:prstGeom>
          <a:solidFill>
            <a:srgbClr val="FDE9D9"/>
          </a:solidFill>
          <a:ln>
            <a:noFill/>
          </a:ln>
        </p:spPr>
        <p:txBody>
          <a:bodyPr wrap="square" lIns="45720" rIns="45720" anchor="ctr">
            <a:spAutoFit/>
          </a:bodyPr>
          <a:lstStyle/>
          <a:p>
            <a:pPr algn="ctr"/>
            <a:r>
              <a:rPr sz="1500" b="1" i="0">
                <a:solidFill>
                  <a:srgbClr val="1A1F2E"/>
                </a:solidFill>
                <a:latin typeface="Helvetica Neue"/>
              </a:rPr>
              <a:t>Cloud Dev Platforms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784080" y="1691640"/>
            <a:ext cx="2258568" cy="685800"/>
          </a:xfrm>
          <a:prstGeom prst="rect">
            <a:avLst/>
          </a:prstGeom>
          <a:solidFill>
            <a:srgbClr val="FDE9D9"/>
          </a:solidFill>
          <a:ln>
            <a:noFill/>
          </a:ln>
        </p:spPr>
        <p:txBody>
          <a:bodyPr wrap="square" lIns="45720" rIns="45720" anchor="ctr">
            <a:spAutoFit/>
          </a:bodyPr>
          <a:lstStyle/>
          <a:p>
            <a:pPr algn="ctr"/>
            <a:r>
              <a:rPr sz="1500" b="1" i="0">
                <a:solidFill>
                  <a:srgbClr val="1A1F2E"/>
                </a:solidFill>
                <a:latin typeface="Helvetica Neue"/>
              </a:rPr>
              <a:t>Coding-Agent Teams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514600"/>
            <a:ext cx="1124712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r>
              <a:rPr sz="1800" b="1" i="0">
                <a:solidFill>
                  <a:srgbClr val="E76F2C"/>
                </a:solidFill>
                <a:latin typeface="Helvetica Neue"/>
              </a:rPr>
              <a:t>First wedge:  </a:t>
            </a:r>
            <a:r>
              <a:rPr sz="1800" b="0" i="0">
                <a:solidFill>
                  <a:srgbClr val="1A1F2E"/>
                </a:solidFill>
                <a:latin typeface="Helvetica Neue"/>
              </a:rPr>
              <a:t>CI checks that verify security patches before merge.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337560"/>
            <a:ext cx="3657600" cy="2743200"/>
          </a:xfrm>
          <a:prstGeom prst="rect">
            <a:avLst/>
          </a:prstGeom>
          <a:solidFill>
            <a:srgbClr val="F4F5F7"/>
          </a:solidFill>
          <a:ln>
            <a:noFill/>
          </a:ln>
        </p:spPr>
        <p:txBody>
          <a:bodyPr wrap="square" lIns="45720" rIns="45720">
            <a:spAutoFit/>
          </a:bodyPr>
          <a:lstStyle/>
          <a:p>
            <a:pPr algn="ctr">
              <a:spcAft>
                <a:spcPts val="1400"/>
              </a:spcAft>
            </a:pPr>
            <a:r>
              <a:rPr sz="2000" b="1" i="0">
                <a:solidFill>
                  <a:srgbClr val="E76F2C"/>
                </a:solidFill>
                <a:latin typeface="Helvetica Neue"/>
              </a:rPr>
              <a:t>MINERS</a:t>
            </a:r>
          </a:p>
          <a:p>
            <a:pPr>
              <a:spcAft>
                <a:spcPts val="800"/>
              </a:spcAft>
            </a:pPr>
            <a:r>
              <a:rPr sz="1500" b="0" i="0">
                <a:solidFill>
                  <a:srgbClr val="1A1F2E"/>
                </a:solidFill>
                <a:latin typeface="Helvetica Neue"/>
              </a:rPr>
              <a:t>• GLM / Qwen / Hacker-Bob-style</a:t>
            </a:r>
          </a:p>
          <a:p>
            <a:pPr>
              <a:spcAft>
                <a:spcPts val="1400"/>
              </a:spcAft>
            </a:pPr>
            <a:r>
              <a:rPr sz="1500" b="0" i="0">
                <a:solidFill>
                  <a:srgbClr val="1A1F2E"/>
                </a:solidFill>
                <a:latin typeface="Helvetica Neue"/>
              </a:rPr>
              <a:t>    agents generate patch candidates.</a:t>
            </a:r>
          </a:p>
          <a:p>
            <a:pPr>
              <a:spcAft>
                <a:spcPts val="800"/>
              </a:spcAft>
            </a:pPr>
            <a:r>
              <a:rPr sz="1500" b="0" i="0">
                <a:solidFill>
                  <a:srgbClr val="1A1F2E"/>
                </a:solidFill>
                <a:latin typeface="Helvetica Neue"/>
              </a:rPr>
              <a:t>• Validator stays deterministic.</a:t>
            </a:r>
          </a:p>
          <a:p>
            <a:pPr>
              <a:spcAft>
                <a:spcPts val="400"/>
              </a:spcAft>
            </a:pPr>
            <a:r>
              <a:rPr sz="1500" b="0" i="0">
                <a:solidFill>
                  <a:srgbClr val="1A1F2E"/>
                </a:solidFill>
                <a:latin typeface="Helvetica Neue"/>
              </a:rPr>
              <a:t>• Many miners explore many fixes.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4206240" y="4526280"/>
            <a:ext cx="411480" cy="457200"/>
          </a:xfrm>
          <a:prstGeom prst="rightArrow">
            <a:avLst/>
          </a:prstGeom>
          <a:solidFill>
            <a:srgbClr val="E76F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09160" y="3337560"/>
            <a:ext cx="3657600" cy="2743200"/>
          </a:xfrm>
          <a:prstGeom prst="rect">
            <a:avLst/>
          </a:prstGeom>
          <a:solidFill>
            <a:srgbClr val="F4F5F7"/>
          </a:solidFill>
          <a:ln>
            <a:noFill/>
          </a:ln>
        </p:spPr>
        <p:txBody>
          <a:bodyPr wrap="square" lIns="45720" rIns="45720">
            <a:spAutoFit/>
          </a:bodyPr>
          <a:lstStyle/>
          <a:p>
            <a:pPr algn="ctr">
              <a:spcAft>
                <a:spcPts val="1400"/>
              </a:spcAft>
            </a:pPr>
            <a:r>
              <a:rPr sz="2000" b="1" i="0">
                <a:solidFill>
                  <a:srgbClr val="E76F2C"/>
                </a:solidFill>
                <a:latin typeface="Helvetica Neue"/>
              </a:rPr>
              <a:t>VALIDATORS</a:t>
            </a:r>
          </a:p>
          <a:p>
            <a:pPr>
              <a:spcAft>
                <a:spcPts val="800"/>
              </a:spcAft>
            </a:pPr>
            <a:r>
              <a:rPr sz="1500" b="0" i="0">
                <a:solidFill>
                  <a:srgbClr val="1A1F2E"/>
                </a:solidFill>
                <a:latin typeface="Helvetica Neue"/>
              </a:rPr>
              <a:t>• Cloud containers rerun exploit</a:t>
            </a:r>
          </a:p>
          <a:p>
            <a:pPr>
              <a:spcAft>
                <a:spcPts val="1400"/>
              </a:spcAft>
            </a:pPr>
            <a:r>
              <a:rPr sz="1500" b="0" i="0">
                <a:solidFill>
                  <a:srgbClr val="1A1F2E"/>
                </a:solidFill>
                <a:latin typeface="Helvetica Neue"/>
              </a:rPr>
              <a:t>    + hidden tests.</a:t>
            </a:r>
          </a:p>
          <a:p>
            <a:pPr>
              <a:spcAft>
                <a:spcPts val="800"/>
              </a:spcAft>
            </a:pPr>
            <a:r>
              <a:rPr sz="1500" b="0" i="0">
                <a:solidFill>
                  <a:srgbClr val="1A1F2E"/>
                </a:solidFill>
                <a:latin typeface="Helvetica Neue"/>
              </a:rPr>
              <a:t>• ECS / ACK / Function Compute.</a:t>
            </a:r>
          </a:p>
          <a:p>
            <a:pPr>
              <a:spcAft>
                <a:spcPts val="400"/>
              </a:spcAft>
            </a:pPr>
            <a:r>
              <a:rPr sz="1500" b="0" i="0">
                <a:solidFill>
                  <a:srgbClr val="1A1F2E"/>
                </a:solidFill>
                <a:latin typeface="Helvetica Neue"/>
              </a:rPr>
              <a:t>• Audit bundles land in OSS storage.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8458200" y="4526280"/>
            <a:ext cx="411480" cy="457200"/>
          </a:xfrm>
          <a:prstGeom prst="rightArrow">
            <a:avLst/>
          </a:prstGeom>
          <a:solidFill>
            <a:srgbClr val="E76F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961120" y="3337560"/>
            <a:ext cx="2743200" cy="2743200"/>
          </a:xfrm>
          <a:prstGeom prst="rect">
            <a:avLst/>
          </a:prstGeom>
          <a:solidFill>
            <a:srgbClr val="F4F5F7"/>
          </a:solidFill>
          <a:ln>
            <a:noFill/>
          </a:ln>
        </p:spPr>
        <p:txBody>
          <a:bodyPr wrap="square" lIns="45720" rIns="45720">
            <a:spAutoFit/>
          </a:bodyPr>
          <a:lstStyle/>
          <a:p>
            <a:pPr algn="ctr">
              <a:spcAft>
                <a:spcPts val="1400"/>
              </a:spcAft>
            </a:pPr>
            <a:r>
              <a:rPr sz="2000" b="1" i="0">
                <a:solidFill>
                  <a:srgbClr val="E76F2C"/>
                </a:solidFill>
                <a:latin typeface="Helvetica Neue"/>
              </a:rPr>
              <a:t>BUYERS</a:t>
            </a:r>
          </a:p>
          <a:p>
            <a:pPr>
              <a:spcAft>
                <a:spcPts val="400"/>
              </a:spcAft>
            </a:pPr>
            <a:r>
              <a:rPr sz="1500" b="0" i="0">
                <a:solidFill>
                  <a:srgbClr val="1A1F2E"/>
                </a:solidFill>
                <a:latin typeface="Helvetica Neue"/>
              </a:rPr>
              <a:t>• Trust the artifact,</a:t>
            </a:r>
          </a:p>
          <a:p>
            <a:pPr>
              <a:spcAft>
                <a:spcPts val="1400"/>
              </a:spcAft>
            </a:pPr>
            <a:r>
              <a:rPr sz="1500" b="0" i="0">
                <a:solidFill>
                  <a:srgbClr val="1A1F2E"/>
                </a:solidFill>
                <a:latin typeface="Helvetica Neue"/>
              </a:rPr>
              <a:t>    not a screenshot.</a:t>
            </a:r>
          </a:p>
          <a:p>
            <a:pPr>
              <a:spcAft>
                <a:spcPts val="800"/>
              </a:spcAft>
            </a:pPr>
            <a:r>
              <a:rPr sz="1500" b="0" i="0">
                <a:solidFill>
                  <a:srgbClr val="1A1F2E"/>
                </a:solidFill>
                <a:latin typeface="Helvetica Neue"/>
              </a:rPr>
              <a:t>• AppSec / CI / OSS gate.</a:t>
            </a:r>
          </a:p>
          <a:p>
            <a:pPr>
              <a:spcAft>
                <a:spcPts val="400"/>
              </a:spcAft>
            </a:pPr>
            <a:r>
              <a:rPr sz="1500" b="0" i="0">
                <a:solidFill>
                  <a:srgbClr val="1A1F2E"/>
                </a:solidFill>
                <a:latin typeface="Helvetica Neue"/>
              </a:rPr>
              <a:t>• OpenCSG AgenticOps release.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6217920"/>
            <a:ext cx="1124712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600" b="1" i="0">
                <a:solidFill>
                  <a:srgbClr val="4A5568"/>
                </a:solidFill>
                <a:latin typeface="Helvetica Neue"/>
              </a:rPr>
              <a:t>Sponsors aligned:  Alibaba Cloud  ·  Z.ai / Zhipu  ·  OpenCSG AgenticOps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6492240"/>
            <a:ext cx="105156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4A5568"/>
                </a:solidFill>
                <a:latin typeface="Helvetica Neue"/>
              </a:rPr>
              <a:t>PatchProof</a:t>
            </a:r>
            <a:r>
              <a:rPr sz="1200" b="0" i="0">
                <a:solidFill>
                  <a:srgbClr val="4A5568"/>
                </a:solidFill>
                <a:latin typeface="Helvetica Neue"/>
              </a:rPr>
              <a:t>    Proof of Intelligence · Shanghai · 2026-05-23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0" y="6492240"/>
            <a:ext cx="118872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200" b="0" i="0">
                <a:solidFill>
                  <a:srgbClr val="4A5568"/>
                </a:solidFill>
                <a:latin typeface="Helvetica Neue"/>
              </a:rPr>
              <a:t>7 / 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"/>
            <a:ext cx="11247120" cy="7772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400"/>
              </a:spcAft>
            </a:pPr>
            <a:r>
              <a:rPr sz="4000" b="1" i="0">
                <a:solidFill>
                  <a:srgbClr val="1A1F2E"/>
                </a:solidFill>
                <a:latin typeface="Helvetica Neue"/>
              </a:rPr>
              <a:t>Why This Isn't Ridges, Bitsec, or Proven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51560"/>
            <a:ext cx="1280160" cy="73152"/>
          </a:xfrm>
          <a:prstGeom prst="rect">
            <a:avLst/>
          </a:prstGeom>
          <a:solidFill>
            <a:srgbClr val="E76F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691640"/>
          <a:ext cx="11247118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4519"/>
                <a:gridCol w="4217669"/>
                <a:gridCol w="5154930"/>
              </a:tblGrid>
              <a:tr h="914400">
                <a:tc>
                  <a:txBody>
                    <a:bodyPr wrap="square"/>
                    <a:lstStyle/>
                    <a:p>
                      <a:r>
                        <a:rPr sz="2000" b="1" i="0">
                          <a:solidFill>
                            <a:srgbClr val="FFFFFF"/>
                          </a:solidFill>
                          <a:latin typeface="Helvetica Neue"/>
                        </a:rPr>
                        <a:t>Subnet</a:t>
                      </a:r>
                    </a:p>
                  </a:txBody>
                  <a:tcPr marL="73152" marR="73152" marT="36576" marB="36576" anchor="t">
                    <a:solidFill>
                      <a:srgbClr val="1A1F2E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2000" b="1" i="0">
                          <a:solidFill>
                            <a:srgbClr val="FFFFFF"/>
                          </a:solidFill>
                          <a:latin typeface="Helvetica Neue"/>
                        </a:rPr>
                        <a:t>Their commodity</a:t>
                      </a:r>
                    </a:p>
                  </a:txBody>
                  <a:tcPr marL="73152" marR="73152" marT="36576" marB="36576" anchor="t">
                    <a:solidFill>
                      <a:srgbClr val="1A1F2E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2000" b="1" i="0">
                          <a:solidFill>
                            <a:srgbClr val="FFFFFF"/>
                          </a:solidFill>
                          <a:latin typeface="Helvetica Neue"/>
                        </a:rPr>
                        <a:t>PatchProof distinction</a:t>
                      </a:r>
                    </a:p>
                  </a:txBody>
                  <a:tcPr marL="73152" marR="73152" marT="36576" marB="36576" anchor="t">
                    <a:solidFill>
                      <a:srgbClr val="1A1F2E"/>
                    </a:solidFill>
                  </a:tcPr>
                </a:tc>
              </a:tr>
              <a:tr h="914400">
                <a:tc>
                  <a:txBody>
                    <a:bodyPr wrap="square"/>
                    <a:lstStyle/>
                    <a:p>
                      <a:r>
                        <a:rPr sz="1700" b="1" i="0">
                          <a:solidFill>
                            <a:srgbClr val="1A1F2E"/>
                          </a:solidFill>
                          <a:latin typeface="Helvetica Neue"/>
                        </a:rPr>
                        <a:t>Ridges SN62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700" b="0" i="0">
                          <a:solidFill>
                            <a:srgbClr val="1A1F2E"/>
                          </a:solidFill>
                          <a:latin typeface="Helvetica Neue"/>
                        </a:rPr>
                        <a:t>Code-problem solutions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700" b="0" i="0">
                          <a:solidFill>
                            <a:srgbClr val="1A1F2E"/>
                          </a:solidFill>
                          <a:latin typeface="Helvetica Neue"/>
                        </a:rPr>
                        <a:t>Release-gate artifact, not a coding benchmark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</a:tr>
              <a:tr h="914400">
                <a:tc>
                  <a:txBody>
                    <a:bodyPr wrap="square"/>
                    <a:lstStyle/>
                    <a:p>
                      <a:r>
                        <a:rPr sz="1700" b="1" i="0">
                          <a:solidFill>
                            <a:srgbClr val="1A1F2E"/>
                          </a:solidFill>
                          <a:latin typeface="Helvetica Neue"/>
                        </a:rPr>
                        <a:t>Bitsec.ai SN60</a:t>
                      </a:r>
                    </a:p>
                  </a:txBody>
                  <a:tcPr marL="73152" marR="73152" marT="36576" marB="36576" anchor="t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700" b="0" i="0">
                          <a:solidFill>
                            <a:srgbClr val="1A1F2E"/>
                          </a:solidFill>
                          <a:latin typeface="Helvetica Neue"/>
                        </a:rPr>
                        <a:t>Security insights / analysis</a:t>
                      </a:r>
                    </a:p>
                  </a:txBody>
                  <a:tcPr marL="73152" marR="73152" marT="36576" marB="36576" anchor="t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700" b="0" i="0">
                          <a:solidFill>
                            <a:srgbClr val="1A1F2E"/>
                          </a:solidFill>
                          <a:latin typeface="Helvetica Neue"/>
                        </a:rPr>
                        <a:t>Bitsec finds. We fix and prove fixed.</a:t>
                      </a:r>
                    </a:p>
                  </a:txBody>
                  <a:tcPr marL="73152" marR="73152" marT="36576" marB="36576" anchor="t">
                    <a:solidFill>
                      <a:srgbClr val="FFFFFF"/>
                    </a:solidFill>
                  </a:tcPr>
                </a:tc>
              </a:tr>
              <a:tr h="914400">
                <a:tc>
                  <a:txBody>
                    <a:bodyPr wrap="square"/>
                    <a:lstStyle/>
                    <a:p>
                      <a:r>
                        <a:rPr sz="1700" b="1" i="0">
                          <a:solidFill>
                            <a:srgbClr val="1A1F2E"/>
                          </a:solidFill>
                          <a:latin typeface="Helvetica Neue"/>
                        </a:rPr>
                        <a:t>Proven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700" b="0" i="0">
                          <a:solidFill>
                            <a:srgbClr val="1A1F2E"/>
                          </a:solidFill>
                          <a:latin typeface="Helvetica Neue"/>
                        </a:rPr>
                        <a:t>Test suites scored on mutation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700" b="0" i="0">
                          <a:solidFill>
                            <a:srgbClr val="1A1F2E"/>
                          </a:solidFill>
                          <a:latin typeface="Helvetica Neue"/>
                        </a:rPr>
                        <a:t>Miner output is a patch. Mutation lives in our fuzz gate.</a:t>
                      </a:r>
                    </a:p>
                  </a:txBody>
                  <a:tcPr marL="73152" marR="73152" marT="36576" marB="36576" anchor="t">
                    <a:solidFill>
                      <a:srgbClr val="FAFBFC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532120"/>
            <a:ext cx="11247120" cy="640080"/>
          </a:xfrm>
          <a:prstGeom prst="rect">
            <a:avLst/>
          </a:prstGeom>
          <a:solidFill>
            <a:srgbClr val="FDE9D9"/>
          </a:solidFill>
          <a:ln>
            <a:noFill/>
          </a:ln>
        </p:spPr>
        <p:txBody>
          <a:bodyPr wrap="square" lIns="45720" rIns="45720" anchor="ctr">
            <a:spAutoFit/>
          </a:bodyPr>
          <a:lstStyle/>
          <a:p>
            <a:pPr algn="ctr"/>
            <a:r>
              <a:rPr sz="2400" b="1" i="1">
                <a:solidFill>
                  <a:srgbClr val="1A1F2E"/>
                </a:solidFill>
                <a:latin typeface="Helvetica Neue"/>
              </a:rPr>
              <a:t>We are a release gate, not a coding benchmark.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217920"/>
            <a:ext cx="1124712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400" b="0" i="1">
                <a:solidFill>
                  <a:srgbClr val="4A5568"/>
                </a:solidFill>
                <a:latin typeface="Helvetica Neue"/>
              </a:rPr>
              <a:t>Full comparison lives in appendix.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92240"/>
            <a:ext cx="105156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4A5568"/>
                </a:solidFill>
                <a:latin typeface="Helvetica Neue"/>
              </a:rPr>
              <a:t>PatchProof</a:t>
            </a:r>
            <a:r>
              <a:rPr sz="1200" b="0" i="0">
                <a:solidFill>
                  <a:srgbClr val="4A5568"/>
                </a:solidFill>
                <a:latin typeface="Helvetica Neue"/>
              </a:rPr>
              <a:t>    Proof of Intelligence · Shanghai · 2026-05-23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0" y="6492240"/>
            <a:ext cx="118872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200" b="0" i="0">
                <a:solidFill>
                  <a:srgbClr val="4A5568"/>
                </a:solidFill>
                <a:latin typeface="Helvetica Neue"/>
              </a:rPr>
              <a:t>8 / 9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"/>
            <a:ext cx="11247120" cy="7772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spcAft>
                <a:spcPts val="400"/>
              </a:spcAft>
            </a:pPr>
            <a:r>
              <a:rPr sz="4000" b="1" i="0">
                <a:solidFill>
                  <a:srgbClr val="1A1F2E"/>
                </a:solidFill>
                <a:latin typeface="Helvetica Neue"/>
              </a:rPr>
              <a:t>From Local Sim to Subnet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51560"/>
            <a:ext cx="1280160" cy="73152"/>
          </a:xfrm>
          <a:prstGeom prst="rect">
            <a:avLst/>
          </a:prstGeom>
          <a:solidFill>
            <a:srgbClr val="E76F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1691640"/>
            <a:ext cx="2788920" cy="731520"/>
          </a:xfrm>
          <a:prstGeom prst="rect">
            <a:avLst/>
          </a:prstGeom>
          <a:solidFill>
            <a:srgbClr val="E76F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691640"/>
            <a:ext cx="2788920" cy="731520"/>
          </a:xfrm>
          <a:prstGeom prst="rect">
            <a:avLst/>
          </a:prstGeom>
          <a:noFill/>
        </p:spPr>
        <p:txBody>
          <a:bodyPr wrap="square" lIns="45720" rIns="45720" anchor="ctr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Helvetica Neue"/>
              </a:rPr>
              <a:t>Shipped today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468880"/>
            <a:ext cx="2788920" cy="3246120"/>
          </a:xfrm>
          <a:prstGeom prst="rect">
            <a:avLst/>
          </a:prstGeom>
          <a:solidFill>
            <a:srgbClr val="F4F5F7"/>
          </a:solidFill>
          <a:ln>
            <a:noFill/>
          </a:ln>
        </p:spPr>
        <p:txBody>
          <a:bodyPr wrap="square" lIns="45720" rIns="45720">
            <a:spAutoFit/>
          </a:bodyPr>
          <a:lstStyle/>
          <a:p>
            <a:pPr>
              <a:spcAft>
                <a:spcPts val="1000"/>
              </a:spcAft>
            </a:pPr>
            <a:r>
              <a:rPr sz="1600" b="0" i="0">
                <a:solidFill>
                  <a:srgbClr val="1A1F2E"/>
                </a:solidFill>
                <a:latin typeface="Helvetica Neue"/>
              </a:rPr>
              <a:t>• 8-phase validator</a:t>
            </a:r>
          </a:p>
          <a:p>
            <a:pPr>
              <a:spcAft>
                <a:spcPts val="1000"/>
              </a:spcAft>
            </a:pPr>
            <a:r>
              <a:rPr sz="1600" b="0" i="0">
                <a:solidFill>
                  <a:srgbClr val="1A1F2E"/>
                </a:solidFill>
                <a:latin typeface="Helvetica Neue"/>
              </a:rPr>
              <a:t>• 2 task classes</a:t>
            </a:r>
          </a:p>
          <a:p>
            <a:pPr>
              <a:spcAft>
                <a:spcPts val="1000"/>
              </a:spcAft>
            </a:pPr>
            <a:r>
              <a:rPr sz="1600" b="0" i="0">
                <a:solidFill>
                  <a:srgbClr val="1A1F2E"/>
                </a:solidFill>
                <a:latin typeface="Helvetica Neue"/>
              </a:rPr>
              <a:t>• 4 miners / task</a:t>
            </a:r>
          </a:p>
          <a:p>
            <a:pPr>
              <a:spcAft>
                <a:spcPts val="1000"/>
              </a:spcAft>
            </a:pPr>
            <a:r>
              <a:rPr sz="1600" b="0" i="0">
                <a:solidFill>
                  <a:srgbClr val="1A1F2E"/>
                </a:solidFill>
                <a:latin typeface="Helvetica Neue"/>
              </a:rPr>
              <a:t>• Commit-reveal + originality</a:t>
            </a:r>
          </a:p>
          <a:p>
            <a:pPr>
              <a:spcAft>
                <a:spcPts val="1000"/>
              </a:spcAft>
            </a:pPr>
            <a:r>
              <a:rPr sz="1600" b="0" i="0">
                <a:solidFill>
                  <a:srgbClr val="1A1F2E"/>
                </a:solidFill>
                <a:latin typeface="Helvetica Neue"/>
              </a:rPr>
              <a:t>• Audit bundle + set_weights</a:t>
            </a:r>
          </a:p>
        </p:txBody>
      </p:sp>
      <p:sp>
        <p:nvSpPr>
          <p:cNvPr id="7" name="Rectangle 6"/>
          <p:cNvSpPr/>
          <p:nvPr/>
        </p:nvSpPr>
        <p:spPr>
          <a:xfrm>
            <a:off x="3337560" y="1691640"/>
            <a:ext cx="2788920" cy="731520"/>
          </a:xfrm>
          <a:prstGeom prst="rect">
            <a:avLst/>
          </a:prstGeom>
          <a:solidFill>
            <a:srgbClr val="1A1F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337560" y="1691640"/>
            <a:ext cx="2788920" cy="731520"/>
          </a:xfrm>
          <a:prstGeom prst="rect">
            <a:avLst/>
          </a:prstGeom>
          <a:noFill/>
        </p:spPr>
        <p:txBody>
          <a:bodyPr wrap="square" lIns="45720" rIns="45720" anchor="ctr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Helvetica Neue"/>
              </a:rPr>
              <a:t>Next 30 days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37560" y="2468880"/>
            <a:ext cx="2788920" cy="3246120"/>
          </a:xfrm>
          <a:prstGeom prst="rect">
            <a:avLst/>
          </a:prstGeom>
          <a:solidFill>
            <a:srgbClr val="F4F5F7"/>
          </a:solidFill>
          <a:ln>
            <a:noFill/>
          </a:ln>
        </p:spPr>
        <p:txBody>
          <a:bodyPr wrap="square" lIns="45720" rIns="45720">
            <a:spAutoFit/>
          </a:bodyPr>
          <a:lstStyle/>
          <a:p>
            <a:pPr>
              <a:spcAft>
                <a:spcPts val="1000"/>
              </a:spcAft>
            </a:pPr>
            <a:r>
              <a:rPr sz="1600" b="0" i="0">
                <a:solidFill>
                  <a:srgbClr val="1A1F2E"/>
                </a:solidFill>
                <a:latin typeface="Helvetica Neue"/>
              </a:rPr>
              <a:t>• 10 CWE vulnerability classes</a:t>
            </a:r>
          </a:p>
          <a:p>
            <a:pPr>
              <a:spcAft>
                <a:spcPts val="1000"/>
              </a:spcAft>
            </a:pPr>
            <a:r>
              <a:rPr sz="1600" b="0" i="0">
                <a:solidFill>
                  <a:srgbClr val="1A1F2E"/>
                </a:solidFill>
                <a:latin typeface="Helvetica Neue"/>
              </a:rPr>
              <a:t>• Miners onboarding doc</a:t>
            </a:r>
          </a:p>
          <a:p>
            <a:pPr>
              <a:spcAft>
                <a:spcPts val="1000"/>
              </a:spcAft>
            </a:pPr>
            <a:r>
              <a:rPr sz="1600" b="0" i="0">
                <a:solidFill>
                  <a:srgbClr val="1A1F2E"/>
                </a:solidFill>
                <a:latin typeface="Helvetica Neue"/>
              </a:rPr>
              <a:t>• Testnet wiring on</a:t>
            </a:r>
          </a:p>
          <a:p>
            <a:pPr>
              <a:spcAft>
                <a:spcPts val="1000"/>
              </a:spcAft>
            </a:pPr>
            <a:r>
              <a:rPr sz="1600" b="0" i="0">
                <a:solidFill>
                  <a:srgbClr val="1A1F2E"/>
                </a:solidFill>
                <a:latin typeface="Helvetica Neue"/>
              </a:rPr>
              <a:t>     subnet-template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17920" y="1691640"/>
            <a:ext cx="2788920" cy="731520"/>
          </a:xfrm>
          <a:prstGeom prst="rect">
            <a:avLst/>
          </a:prstGeom>
          <a:solidFill>
            <a:srgbClr val="1A1F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217920" y="1691640"/>
            <a:ext cx="2788920" cy="731520"/>
          </a:xfrm>
          <a:prstGeom prst="rect">
            <a:avLst/>
          </a:prstGeom>
          <a:noFill/>
        </p:spPr>
        <p:txBody>
          <a:bodyPr wrap="square" lIns="45720" rIns="45720" anchor="ctr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Helvetica Neue"/>
              </a:rPr>
              <a:t>Next 60 days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17920" y="2468880"/>
            <a:ext cx="2788920" cy="3246120"/>
          </a:xfrm>
          <a:prstGeom prst="rect">
            <a:avLst/>
          </a:prstGeom>
          <a:solidFill>
            <a:srgbClr val="F4F5F7"/>
          </a:solidFill>
          <a:ln>
            <a:noFill/>
          </a:ln>
        </p:spPr>
        <p:txBody>
          <a:bodyPr wrap="square" lIns="45720" rIns="45720">
            <a:spAutoFit/>
          </a:bodyPr>
          <a:lstStyle/>
          <a:p>
            <a:pPr>
              <a:spcAft>
                <a:spcPts val="1000"/>
              </a:spcAft>
            </a:pPr>
            <a:r>
              <a:rPr sz="1600" b="0" i="0">
                <a:solidFill>
                  <a:srgbClr val="1A1F2E"/>
                </a:solidFill>
                <a:latin typeface="Helvetica Neue"/>
              </a:rPr>
              <a:t>• Mainnet-ready validator</a:t>
            </a:r>
          </a:p>
          <a:p>
            <a:pPr>
              <a:spcAft>
                <a:spcPts val="1000"/>
              </a:spcAft>
            </a:pPr>
            <a:r>
              <a:rPr sz="1600" b="0" i="0">
                <a:solidFill>
                  <a:srgbClr val="1A1F2E"/>
                </a:solidFill>
                <a:latin typeface="Helvetica Neue"/>
              </a:rPr>
              <a:t>• One AppSec / OSS partner</a:t>
            </a:r>
          </a:p>
          <a:p>
            <a:pPr>
              <a:spcAft>
                <a:spcPts val="1000"/>
              </a:spcAft>
            </a:pPr>
            <a:r>
              <a:rPr sz="1600" b="0" i="0">
                <a:solidFill>
                  <a:srgbClr val="1A1F2E"/>
                </a:solidFill>
                <a:latin typeface="Helvetica Neue"/>
              </a:rPr>
              <a:t>     for organic tasks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098280" y="1691640"/>
            <a:ext cx="2788920" cy="731520"/>
          </a:xfrm>
          <a:prstGeom prst="rect">
            <a:avLst/>
          </a:prstGeom>
          <a:solidFill>
            <a:srgbClr val="1A1F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098280" y="1691640"/>
            <a:ext cx="2788920" cy="731520"/>
          </a:xfrm>
          <a:prstGeom prst="rect">
            <a:avLst/>
          </a:prstGeom>
          <a:noFill/>
        </p:spPr>
        <p:txBody>
          <a:bodyPr wrap="square" lIns="45720" rIns="45720" anchor="ctr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Helvetica Neue"/>
              </a:rPr>
              <a:t>Next 90 days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098280" y="2468880"/>
            <a:ext cx="2788920" cy="3246120"/>
          </a:xfrm>
          <a:prstGeom prst="rect">
            <a:avLst/>
          </a:prstGeom>
          <a:solidFill>
            <a:srgbClr val="F4F5F7"/>
          </a:solidFill>
          <a:ln>
            <a:noFill/>
          </a:ln>
        </p:spPr>
        <p:txBody>
          <a:bodyPr wrap="square" lIns="45720" rIns="45720">
            <a:spAutoFit/>
          </a:bodyPr>
          <a:lstStyle/>
          <a:p>
            <a:pPr>
              <a:spcAft>
                <a:spcPts val="1000"/>
              </a:spcAft>
            </a:pPr>
            <a:r>
              <a:rPr sz="1600" b="0" i="0">
                <a:solidFill>
                  <a:srgbClr val="1A1F2E"/>
                </a:solidFill>
                <a:latin typeface="Helvetica Neue"/>
              </a:rPr>
              <a:t>• CI integration prototype</a:t>
            </a:r>
          </a:p>
          <a:p>
            <a:pPr>
              <a:spcAft>
                <a:spcPts val="1000"/>
              </a:spcAft>
            </a:pPr>
            <a:r>
              <a:rPr sz="1600" b="0" i="0">
                <a:solidFill>
                  <a:srgbClr val="1A1F2E"/>
                </a:solidFill>
                <a:latin typeface="Helvetica Neue"/>
              </a:rPr>
              <a:t>• One design partner</a:t>
            </a:r>
          </a:p>
          <a:p>
            <a:pPr>
              <a:spcAft>
                <a:spcPts val="1000"/>
              </a:spcAft>
            </a:pPr>
            <a:r>
              <a:rPr sz="1600" b="0" i="0">
                <a:solidFill>
                  <a:srgbClr val="1A1F2E"/>
                </a:solidFill>
                <a:latin typeface="Helvetica Neue"/>
              </a:rPr>
              <a:t>• Revenue path through</a:t>
            </a:r>
          </a:p>
          <a:p>
            <a:pPr>
              <a:spcAft>
                <a:spcPts val="1000"/>
              </a:spcAft>
            </a:pPr>
            <a:r>
              <a:rPr sz="1600" b="0" i="0">
                <a:solidFill>
                  <a:srgbClr val="1A1F2E"/>
                </a:solidFill>
                <a:latin typeface="Helvetica Neue"/>
              </a:rPr>
              <a:t>     CI vendor or AppSec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5852160"/>
            <a:ext cx="11247120" cy="640080"/>
          </a:xfrm>
          <a:prstGeom prst="rect">
            <a:avLst/>
          </a:prstGeom>
          <a:solidFill>
            <a:srgbClr val="E76F2C"/>
          </a:solidFill>
          <a:ln>
            <a:noFill/>
          </a:ln>
        </p:spPr>
        <p:txBody>
          <a:bodyPr wrap="square" lIns="45720" rIns="45720" anchor="ctr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Helvetica Neue"/>
              </a:rPr>
              <a:t>Ask: Top 5 → Bittensor China Hacker House. The mechanism is already built.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6492240"/>
            <a:ext cx="1051560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1" i="0">
                <a:solidFill>
                  <a:srgbClr val="4A5568"/>
                </a:solidFill>
                <a:latin typeface="Helvetica Neue"/>
              </a:rPr>
              <a:t>PatchProof</a:t>
            </a:r>
            <a:r>
              <a:rPr sz="1200" b="0" i="0">
                <a:solidFill>
                  <a:srgbClr val="4A5568"/>
                </a:solidFill>
                <a:latin typeface="Helvetica Neue"/>
              </a:rPr>
              <a:t>    Proof of Intelligence · Shanghai · 2026-05-23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515600" y="6492240"/>
            <a:ext cx="1188720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r"/>
            <a:r>
              <a:rPr sz="1200" b="0" i="0">
                <a:solidFill>
                  <a:srgbClr val="4A5568"/>
                </a:solidFill>
                <a:latin typeface="Helvetica Neue"/>
              </a:rPr>
              <a:t>9 / 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