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1.svg" ContentType="image/svg+xml"/>
  <Override PartName="/ppt/media/image53.svg" ContentType="image/svg+xml"/>
  <Override PartName="/ppt/media/image55.svg" ContentType="image/svg+xml"/>
  <Override PartName="/ppt/media/image57.svg" ContentType="image/svg+xml"/>
  <Override PartName="/ppt/media/image59.svg" ContentType="image/svg+xml"/>
  <Override PartName="/ppt/media/image6.svg" ContentType="image/svg+xml"/>
  <Override PartName="/ppt/media/image61.svg" ContentType="image/svg+xml"/>
  <Override PartName="/ppt/media/image63.svg" ContentType="image/svg+xml"/>
  <Override PartName="/ppt/media/image65.svg" ContentType="image/svg+xml"/>
  <Override PartName="/ppt/media/image67.svg" ContentType="image/svg+xml"/>
  <Override PartName="/ppt/media/image69.svg" ContentType="image/svg+xml"/>
  <Override PartName="/ppt/media/image71.svg" ContentType="image/svg+xml"/>
  <Override PartName="/ppt/media/image73.svg" ContentType="image/svg+xml"/>
  <Override PartName="/ppt/media/image75.svg" ContentType="image/svg+xml"/>
  <Override PartName="/ppt/media/image77.svg" ContentType="image/svg+xml"/>
  <Override PartName="/ppt/media/image79.svg" ContentType="image/svg+xml"/>
  <Override PartName="/ppt/media/image8.svg" ContentType="image/svg+xml"/>
  <Override PartName="/ppt/media/image81.svg" ContentType="image/svg+xml"/>
  <Override PartName="/ppt/media/image83.svg" ContentType="image/svg+xml"/>
  <Override PartName="/ppt/media/image85.svg" ContentType="image/svg+xml"/>
  <Override PartName="/ppt/media/image87.svg" ContentType="image/svg+xml"/>
  <Override PartName="/ppt/media/image9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286000"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2743200"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200400"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3657600"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大家好，欢迎参加PrediFin项目的投资提案会。今天，我们将向各位展示一个旨在颠覆金融预测市场的革命性项目——PrediFin，一个基于Bittensor网络的去中心化宏观金融预测智能网络。我们的目标是构建全球最精准、最去中心化的金融预测平台，为万亿级的金融市场提供前所未有的Alpha来源。</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而验证者则扮演着网络法官的角色。他们负责提供真实的数据源，发起预测任务，执行评分，并参与网络治理。他们是维护网络秩序和公平性的关键。</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为了科学地衡量预测质量，我们采用了CRPS，也就是连续排名概率得分作为核心指标。它不仅看预测准不准，更看重预测的概率分布是否合理。这能有效鼓励矿工进行诚实、自信的预测，避免碰运气的投机行为。</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我们的防作弊设计是构建信任的基石。通过分布式验证、多验证者博弈、随机任务分配和完全的公开透明，我们从机制上杜绝了作弊的可能，确保了网络的公正性和可信度。</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Our business model is a sustainable dual-engine model. Initially, TAO token emissions from the Bittensor mainnet incentivize miners to participate. As the network's value rises, paid subscriptions from professional users become the primary revenue source, which in turn rewards miners, creating a powerful positive flywheel effect.</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For revenue distribution, we ensure 80% of subscription revenue is directly distributed to Miners who contribute their intelligence. Meanwhile, we offer three pricing tiers, from Pro to Flagship, to meet the needs of institutions of different scales and achieve precise value capture.</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Compared with traditional centralized platforms and other subnets on Bittensor, PrediFin's advantages are obvious. We focus on financial prediction, adopt outcome-oriented token incentives and objective market validation, which form our core competitive barriers and ensure high data credibility.</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我们清醒地认识到项目面临的风险，包括市场接受度、算力中心化、智能合约安全和监管不确定性。针对每一项风险，我们都制定了详细的应对措施，以确保项目能够稳健前行。</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我的介绍到此结束。PrediFin不仅仅是一个项目，更是一个构建未来金融智慧的机会。我们诚挚地邀请各位加入我们，共同开启金融预测的新纪元。谢谢大家，现在是问答环节。</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首先是我们的执行摘要。PrediFin的核心投资亮点非常明确：我们切入了万亿级的金融预测赛道，是Bittensor生态中稀缺的金融垂直领域项目。我们通过创新的激励机制保证预测质量，并采用双重收入模型确保生态的可持续性。我们的愿景是成为全球金融智慧的核心枢纽。</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那么，我们为什么要做这件事？因为当前的金融预测市场存在四大痛点：中心化的黑盒模型导致信任缺失；数据孤岛带来了模型偏见；高昂的成本将大多数用户拒之门外；以及缺乏客观的验证机制。这些问题为我们提供了巨大的市场机会。</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正处在一个巨大的市场风口。全球金融数据分析市场预计在2028年将超过1500亿美元，并且以超过12%的年复合增长率高速发展。更重要的是，去中心化AI的出现，为解决传统市场痛点提供了全新的范式，它能够汇聚全球智慧，并提供无偏见的客观真理。</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To address these pain points and opportunities, we propose the PrediFin solution. We position ourselves as the financial forecasting specialist on Bittensor and the source of alpha for professional traders. Our architecture is clear and efficient: Miners submit predictions, Validators score them, on-chain consensus distributes rewards, and end users subscribe to high-quality data in the Data Marketplace.</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Our core advantages lie in three aspects: First, we adhere to outcome-oriented objective validation—whether a prediction is good or not is determined by the market. Second, we have designed a robust anti-cheating mechanism through game theory to ensure the purity of the network. Finally, our decentralized architecture can truly aggregate global intelligence to achieve collective optimality.</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PrediFin的预测范围覆盖了全球所有核心的宏观资产类别，包括主要的股票指数、外汇、商品、加密货币以及关键的宏观经济指标。这确保了我们的网络能够为用户提供全面的市场洞察。</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我们的运行机制非常高效，每4小时完成一个预测循环。这个过程包括预测提交、结果锁定、市场验证和评分奖励四个阶段，整个流程自动化、透明化，确保了网络的高效运转。</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在我们的网络中，矿工是智慧的贡献者。他们负责开发和优化AI模型，输入多维数据，并按时提交高质量的预测。通过不断迭代和遵守规则，他们不仅能获得奖励，更能推动整个网络的进化。</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39.svg"/><Relationship Id="rId8" Type="http://schemas.openxmlformats.org/officeDocument/2006/relationships/image" Target="../media/image38.png"/><Relationship Id="rId7" Type="http://schemas.openxmlformats.org/officeDocument/2006/relationships/image" Target="../media/image69.svg"/><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3" Type="http://schemas.openxmlformats.org/officeDocument/2006/relationships/image" Target="../media/image65.svg"/><Relationship Id="rId2" Type="http://schemas.openxmlformats.org/officeDocument/2006/relationships/image" Target="../media/image64.png"/><Relationship Id="rId13" Type="http://schemas.openxmlformats.org/officeDocument/2006/relationships/notesSlide" Target="../notesSlides/notesSlide10.xml"/><Relationship Id="rId12" Type="http://schemas.openxmlformats.org/officeDocument/2006/relationships/slideLayout" Target="../slideLayouts/slideLayout12.xml"/><Relationship Id="rId11" Type="http://schemas.openxmlformats.org/officeDocument/2006/relationships/image" Target="../media/image71.svg"/><Relationship Id="rId10" Type="http://schemas.openxmlformats.org/officeDocument/2006/relationships/image" Target="../media/image70.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2.xml"/><Relationship Id="rId5" Type="http://schemas.openxmlformats.org/officeDocument/2006/relationships/image" Target="../media/image53.svg"/><Relationship Id="rId4" Type="http://schemas.openxmlformats.org/officeDocument/2006/relationships/image" Target="../media/image52.png"/><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9" Type="http://schemas.openxmlformats.org/officeDocument/2006/relationships/image" Target="../media/image79.svg"/><Relationship Id="rId8" Type="http://schemas.openxmlformats.org/officeDocument/2006/relationships/image" Target="../media/image78.png"/><Relationship Id="rId7" Type="http://schemas.openxmlformats.org/officeDocument/2006/relationships/image" Target="../media/image77.svg"/><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 Id="rId3" Type="http://schemas.openxmlformats.org/officeDocument/2006/relationships/image" Target="../media/image63.svg"/><Relationship Id="rId2" Type="http://schemas.openxmlformats.org/officeDocument/2006/relationships/image" Target="../media/image62.png"/><Relationship Id="rId11" Type="http://schemas.openxmlformats.org/officeDocument/2006/relationships/notesSlide" Target="../notesSlides/notesSlide12.xml"/><Relationship Id="rId10" Type="http://schemas.openxmlformats.org/officeDocument/2006/relationships/slideLayout" Target="../slideLayouts/slideLayout1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2.xml"/><Relationship Id="rId7" Type="http://schemas.openxmlformats.org/officeDocument/2006/relationships/image" Target="../media/image83.svg"/><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2.xml"/><Relationship Id="rId5" Type="http://schemas.openxmlformats.org/officeDocument/2006/relationships/image" Target="../media/image87.svg"/><Relationship Id="rId4" Type="http://schemas.openxmlformats.org/officeDocument/2006/relationships/image" Target="../media/image86.png"/><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2.xml"/><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9" Type="http://schemas.openxmlformats.org/officeDocument/2006/relationships/image" Target="../media/image91.svg"/><Relationship Id="rId8" Type="http://schemas.openxmlformats.org/officeDocument/2006/relationships/image" Target="../media/image90.png"/><Relationship Id="rId7" Type="http://schemas.openxmlformats.org/officeDocument/2006/relationships/image" Target="../media/image37.svg"/><Relationship Id="rId6" Type="http://schemas.openxmlformats.org/officeDocument/2006/relationships/image" Target="../media/image36.png"/><Relationship Id="rId5" Type="http://schemas.openxmlformats.org/officeDocument/2006/relationships/image" Target="../media/image29.svg"/><Relationship Id="rId4" Type="http://schemas.openxmlformats.org/officeDocument/2006/relationships/image" Target="../media/image28.png"/><Relationship Id="rId3" Type="http://schemas.openxmlformats.org/officeDocument/2006/relationships/image" Target="../media/image6.svg"/><Relationship Id="rId2" Type="http://schemas.openxmlformats.org/officeDocument/2006/relationships/image" Target="../media/image5.png"/><Relationship Id="rId11" Type="http://schemas.openxmlformats.org/officeDocument/2006/relationships/notesSlide" Target="../notesSlides/notesSlide16.xml"/><Relationship Id="rId10" Type="http://schemas.openxmlformats.org/officeDocument/2006/relationships/slideLayout" Target="../slideLayouts/slideLayout1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93.png"/><Relationship Id="rId1" Type="http://schemas.openxmlformats.org/officeDocument/2006/relationships/image" Target="../media/image92.jpeg"/></Relationships>
</file>

<file path=ppt/slides/_rels/slide2.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svg"/><Relationship Id="rId2" Type="http://schemas.openxmlformats.org/officeDocument/2006/relationships/image" Target="../media/image3.png"/><Relationship Id="rId15" Type="http://schemas.openxmlformats.org/officeDocument/2006/relationships/notesSlide" Target="../notesSlides/notesSlide2.xml"/><Relationship Id="rId14" Type="http://schemas.openxmlformats.org/officeDocument/2006/relationships/slideLayout" Target="../slideLayouts/slideLayout12.xml"/><Relationship Id="rId13" Type="http://schemas.openxmlformats.org/officeDocument/2006/relationships/image" Target="../media/image14.svg"/><Relationship Id="rId12" Type="http://schemas.openxmlformats.org/officeDocument/2006/relationships/image" Target="../media/image13.png"/><Relationship Id="rId11" Type="http://schemas.openxmlformats.org/officeDocument/2006/relationships/image" Target="../media/image12.svg"/><Relationship Id="rId10" Type="http://schemas.openxmlformats.org/officeDocument/2006/relationships/image" Target="../media/image11.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image" Target="../media/image20.svg"/><Relationship Id="rId8" Type="http://schemas.openxmlformats.org/officeDocument/2006/relationships/image" Target="../media/image19.png"/><Relationship Id="rId7" Type="http://schemas.openxmlformats.org/officeDocument/2006/relationships/image" Target="../media/image18.sv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3" Type="http://schemas.openxmlformats.org/officeDocument/2006/relationships/image" Target="../media/image10.svg"/><Relationship Id="rId2" Type="http://schemas.openxmlformats.org/officeDocument/2006/relationships/image" Target="../media/image9.png"/><Relationship Id="rId11" Type="http://schemas.openxmlformats.org/officeDocument/2006/relationships/notesSlide" Target="../notesSlides/notesSlide3.xml"/><Relationship Id="rId10"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9" Type="http://schemas.openxmlformats.org/officeDocument/2006/relationships/image" Target="../media/image31.svg"/><Relationship Id="rId8" Type="http://schemas.openxmlformats.org/officeDocument/2006/relationships/image" Target="../media/image30.png"/><Relationship Id="rId7" Type="http://schemas.openxmlformats.org/officeDocument/2006/relationships/image" Target="../media/image29.sv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3" Type="http://schemas.openxmlformats.org/officeDocument/2006/relationships/image" Target="../media/image25.svg"/><Relationship Id="rId2" Type="http://schemas.openxmlformats.org/officeDocument/2006/relationships/image" Target="../media/image24.png"/><Relationship Id="rId17" Type="http://schemas.openxmlformats.org/officeDocument/2006/relationships/notesSlide" Target="../notesSlides/notesSlide5.xml"/><Relationship Id="rId16" Type="http://schemas.openxmlformats.org/officeDocument/2006/relationships/slideLayout" Target="../slideLayouts/slideLayout12.xml"/><Relationship Id="rId15" Type="http://schemas.openxmlformats.org/officeDocument/2006/relationships/image" Target="../media/image35.svg"/><Relationship Id="rId14" Type="http://schemas.openxmlformats.org/officeDocument/2006/relationships/image" Target="../media/image34.png"/><Relationship Id="rId13" Type="http://schemas.openxmlformats.org/officeDocument/2006/relationships/image" Target="../media/image22.svg"/><Relationship Id="rId12" Type="http://schemas.openxmlformats.org/officeDocument/2006/relationships/image" Target="../media/image21.png"/><Relationship Id="rId11" Type="http://schemas.openxmlformats.org/officeDocument/2006/relationships/image" Target="../media/image33.svg"/><Relationship Id="rId10" Type="http://schemas.openxmlformats.org/officeDocument/2006/relationships/image" Target="../media/image32.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2.xml"/><Relationship Id="rId7" Type="http://schemas.openxmlformats.org/officeDocument/2006/relationships/image" Target="../media/image39.svg"/><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9" Type="http://schemas.openxmlformats.org/officeDocument/2006/relationships/image" Target="../media/image43.svg"/><Relationship Id="rId8" Type="http://schemas.openxmlformats.org/officeDocument/2006/relationships/image" Target="../media/image42.png"/><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image" Target="../media/image41.svg"/><Relationship Id="rId4" Type="http://schemas.openxmlformats.org/officeDocument/2006/relationships/image" Target="../media/image40.png"/><Relationship Id="rId3" Type="http://schemas.openxmlformats.org/officeDocument/2006/relationships/image" Target="../media/image27.svg"/><Relationship Id="rId2" Type="http://schemas.openxmlformats.org/officeDocument/2006/relationships/image" Target="../media/image26.png"/><Relationship Id="rId13" Type="http://schemas.openxmlformats.org/officeDocument/2006/relationships/notesSlide" Target="../notesSlides/notesSlide7.xml"/><Relationship Id="rId12" Type="http://schemas.openxmlformats.org/officeDocument/2006/relationships/slideLayout" Target="../slideLayouts/slideLayout12.xml"/><Relationship Id="rId11" Type="http://schemas.openxmlformats.org/officeDocument/2006/relationships/image" Target="../media/image45.svg"/><Relationship Id="rId10" Type="http://schemas.openxmlformats.org/officeDocument/2006/relationships/image" Target="../media/image44.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9" Type="http://schemas.openxmlformats.org/officeDocument/2006/relationships/image" Target="../media/image45.svg"/><Relationship Id="rId8" Type="http://schemas.openxmlformats.org/officeDocument/2006/relationships/image" Target="../media/image44.png"/><Relationship Id="rId7" Type="http://schemas.openxmlformats.org/officeDocument/2006/relationships/image" Target="../media/image51.svg"/><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3" Type="http://schemas.openxmlformats.org/officeDocument/2006/relationships/image" Target="../media/image47.svg"/><Relationship Id="rId2" Type="http://schemas.openxmlformats.org/officeDocument/2006/relationships/image" Target="../media/image46.png"/><Relationship Id="rId13" Type="http://schemas.openxmlformats.org/officeDocument/2006/relationships/notesSlide" Target="../notesSlides/notesSlide8.xml"/><Relationship Id="rId12" Type="http://schemas.openxmlformats.org/officeDocument/2006/relationships/slideLayout" Target="../slideLayouts/slideLayout12.xml"/><Relationship Id="rId11" Type="http://schemas.openxmlformats.org/officeDocument/2006/relationships/image" Target="../media/image53.svg"/><Relationship Id="rId10" Type="http://schemas.openxmlformats.org/officeDocument/2006/relationships/image" Target="../media/image52.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9" Type="http://schemas.openxmlformats.org/officeDocument/2006/relationships/image" Target="../media/image61.svg"/><Relationship Id="rId8" Type="http://schemas.openxmlformats.org/officeDocument/2006/relationships/image" Target="../media/image60.png"/><Relationship Id="rId7" Type="http://schemas.openxmlformats.org/officeDocument/2006/relationships/image" Target="../media/image59.svg"/><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3" Type="http://schemas.openxmlformats.org/officeDocument/2006/relationships/image" Target="../media/image55.svg"/><Relationship Id="rId2" Type="http://schemas.openxmlformats.org/officeDocument/2006/relationships/image" Target="../media/image54.png"/><Relationship Id="rId13" Type="http://schemas.openxmlformats.org/officeDocument/2006/relationships/notesSlide" Target="../notesSlides/notesSlide9.xml"/><Relationship Id="rId12" Type="http://schemas.openxmlformats.org/officeDocument/2006/relationships/slideLayout" Target="../slideLayouts/slideLayout12.xml"/><Relationship Id="rId11" Type="http://schemas.openxmlformats.org/officeDocument/2006/relationships/image" Target="../media/image63.svg"/><Relationship Id="rId10" Type="http://schemas.openxmlformats.org/officeDocument/2006/relationships/image" Target="../media/image62.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635000" y="3175000"/>
            <a:ext cx="10922000" cy="1524000"/>
          </a:xfrm>
          <a:prstGeom prst="rect">
            <a:avLst/>
          </a:prstGeom>
          <a:noFill/>
          <a:ln w="12700" cap="flat" cmpd="sng">
            <a:noFill/>
            <a:prstDash val="solid"/>
            <a:round/>
          </a:ln>
        </p:spPr>
        <p:txBody>
          <a:bodyPr vert="horz" wrap="square" lIns="0" tIns="0" rIns="0" bIns="0" rtlCol="0" anchor="ctr" anchorCtr="0"/>
          <a:lstStyle/>
          <a:p>
            <a:pPr marL="0" indent="0" algn="ctr">
              <a:lnSpc>
                <a:spcPct val="108000"/>
              </a:lnSpc>
              <a:defRPr/>
            </a:pPr>
            <a:r>
              <a:rPr lang="en-US" sz="3200" b="1" i="0" u="none" strike="noStrike">
                <a:solidFill>
                  <a:srgbClr val="FFFFFF"/>
                </a:solidFill>
                <a:latin typeface="Inter"/>
                <a:ea typeface="Inter"/>
                <a:cs typeface="Inter"/>
                <a:sym typeface="Inter"/>
              </a:rPr>
              <a:t>PrediFin - Decentralized Board Financial Prediction Network</a:t>
            </a:r>
            <a:endParaRPr lang="en-US" sz="1100"/>
          </a:p>
        </p:txBody>
      </p:sp>
      <p:sp>
        <p:nvSpPr>
          <p:cNvPr id="4" name="AutoShape 4"/>
          <p:cNvSpPr/>
          <p:nvPr/>
        </p:nvSpPr>
        <p:spPr>
          <a:xfrm>
            <a:off x="3556000" y="5842000"/>
            <a:ext cx="5080000" cy="381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400" b="0" i="0" u="none" strike="noStrike">
                <a:solidFill>
                  <a:srgbClr val="94A3B8"/>
                </a:solidFill>
                <a:latin typeface="Inter"/>
                <a:ea typeface="Inter"/>
                <a:cs typeface="Inter"/>
                <a:sym typeface="Inter"/>
              </a:rPr>
              <a:t>Powered by Bittensor</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6350000" y="889000"/>
            <a:ext cx="5080000" cy="5080000"/>
          </a:xfrm>
          <a:prstGeom prst="ellipse">
            <a:avLst/>
          </a:prstGeom>
          <a:gradFill rotWithShape="1">
            <a:gsLst>
              <a:gs pos="0">
                <a:srgbClr val="A855F7">
                  <a:alpha val="25000"/>
                </a:srgbClr>
              </a:gs>
              <a:gs pos="70000">
                <a:srgbClr val="A855F7">
                  <a:alpha val="0"/>
                </a:srgbClr>
              </a:gs>
            </a:gsLst>
            <a:path path="circle">
              <a:fillToRect l="50000" t="50000" r="50000" b="50000"/>
            </a:path>
            <a:tileRect/>
          </a:gra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508000"/>
            <a:ext cx="10668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Validator Responsibilities</a:t>
            </a:r>
            <a:endParaRPr lang="en-US" sz="1100"/>
          </a:p>
        </p:txBody>
      </p:sp>
      <p:sp>
        <p:nvSpPr>
          <p:cNvPr id="5" name="AutoShape 5"/>
          <p:cNvSpPr/>
          <p:nvPr/>
        </p:nvSpPr>
        <p:spPr>
          <a:xfrm>
            <a:off x="762000" y="1143000"/>
            <a:ext cx="10668000" cy="3810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600" b="0" i="0" u="none" strike="noStrike">
                <a:solidFill>
                  <a:srgbClr val="E5E7EB">
                    <a:alpha val="85098"/>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Judges of the Network &amp; Maintainers of Order</a:t>
            </a:r>
            <a:endParaRPr lang="en-US" sz="1100"/>
          </a:p>
        </p:txBody>
      </p:sp>
      <p:sp>
        <p:nvSpPr>
          <p:cNvPr id="6" name="AutoShape 6"/>
          <p:cNvSpPr/>
          <p:nvPr/>
        </p:nvSpPr>
        <p:spPr>
          <a:xfrm>
            <a:off x="762000" y="1905000"/>
            <a:ext cx="5080000" cy="1079500"/>
          </a:xfrm>
          <a:prstGeom prst="roundRect">
            <a:avLst>
              <a:gd name="adj" fmla="val 11764"/>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260600"/>
            <a:ext cx="355600" cy="355600"/>
          </a:xfrm>
          <a:prstGeom prst="rect">
            <a:avLst/>
          </a:prstGeom>
        </p:spPr>
      </p:pic>
      <p:sp>
        <p:nvSpPr>
          <p:cNvPr id="8" name="AutoShape 8"/>
          <p:cNvSpPr/>
          <p:nvPr/>
        </p:nvSpPr>
        <p:spPr>
          <a:xfrm>
            <a:off x="1524000" y="2032000"/>
            <a:ext cx="4191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Data Source Provision &amp; Validation</a:t>
            </a:r>
            <a:endParaRPr lang="en-US" sz="1100"/>
          </a:p>
          <a:p>
            <a:pPr marL="0" indent="0" algn="l">
              <a:lnSpc>
                <a:spcPct val="100000"/>
              </a:lnSpc>
            </a:pPr>
            <a:r>
              <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Provide reliable, cross-validated real market data as the judging standard.</a:t>
            </a:r>
            <a:endPar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762000" y="3175000"/>
            <a:ext cx="5080000" cy="1079500"/>
          </a:xfrm>
          <a:prstGeom prst="roundRect">
            <a:avLst>
              <a:gd name="adj" fmla="val 11764"/>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3530600"/>
            <a:ext cx="355600" cy="355600"/>
          </a:xfrm>
          <a:prstGeom prst="rect">
            <a:avLst/>
          </a:prstGeom>
        </p:spPr>
      </p:pic>
      <p:sp>
        <p:nvSpPr>
          <p:cNvPr id="11" name="AutoShape 11"/>
          <p:cNvSpPr/>
          <p:nvPr/>
        </p:nvSpPr>
        <p:spPr>
          <a:xfrm>
            <a:off x="1524000" y="3302000"/>
            <a:ext cx="4191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Task Initiation &amp; Broadcasting</a:t>
            </a:r>
            <a:endParaRPr lang="en-US" sz="1100"/>
          </a:p>
          <a:p>
            <a:pPr marL="0" indent="0" algn="l">
              <a:lnSpc>
                <a:spcPct val="100000"/>
              </a:lnSpc>
            </a:pPr>
            <a:r>
              <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Initiate standardized prediction tasks to miners across the network.</a:t>
            </a:r>
            <a:endPar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2" name="AutoShape 12"/>
          <p:cNvSpPr/>
          <p:nvPr/>
        </p:nvSpPr>
        <p:spPr>
          <a:xfrm>
            <a:off x="762000" y="4445000"/>
            <a:ext cx="5080000" cy="1079500"/>
          </a:xfrm>
          <a:prstGeom prst="roundRect">
            <a:avLst>
              <a:gd name="adj" fmla="val 11764"/>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800600"/>
            <a:ext cx="355600" cy="355600"/>
          </a:xfrm>
          <a:prstGeom prst="rect">
            <a:avLst/>
          </a:prstGeom>
        </p:spPr>
      </p:pic>
      <p:sp>
        <p:nvSpPr>
          <p:cNvPr id="14" name="AutoShape 14"/>
          <p:cNvSpPr/>
          <p:nvPr/>
        </p:nvSpPr>
        <p:spPr>
          <a:xfrm>
            <a:off x="1524000" y="4572000"/>
            <a:ext cx="4191000" cy="825500"/>
          </a:xfrm>
          <a:prstGeom prst="rect">
            <a:avLst/>
          </a:prstGeom>
          <a:noFill/>
          <a:ln w="12700" cap="flat" cmpd="sng">
            <a:noFill/>
            <a:prstDash val="solid"/>
            <a:round/>
          </a:ln>
        </p:spPr>
        <p:txBody>
          <a:bodyPr vert="horz" wrap="square" lIns="0" tIns="0" rIns="0" bIns="0" rtlCol="0" anchor="ctr" anchorCtr="0"/>
          <a:lstStyle/>
          <a:p>
            <a:pPr marL="0" indent="0" algn="l">
              <a:lnSpc>
                <a:spcPct val="92000"/>
              </a:lnSpc>
              <a:defRPr/>
            </a:pPr>
            <a:r>
              <a:rPr lang="en-US" sz="1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Scoring Execution &amp; Consensus</a:t>
            </a:r>
            <a:endParaRPr lang="en-US" sz="1100"/>
          </a:p>
          <a:p>
            <a:pPr marL="0" indent="0" algn="l">
              <a:lnSpc>
                <a:spcPct val="92000"/>
              </a:lnSpc>
            </a:pPr>
            <a:r>
              <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Execute the scoring algorithm in the smart contract to fairly score miners' predictions. Participate in Bittensor's consensus mechanism to ensure fairness in reward distribution.</a:t>
            </a:r>
            <a:endPar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5" name="AutoShape 15"/>
          <p:cNvSpPr/>
          <p:nvPr/>
        </p:nvSpPr>
        <p:spPr>
          <a:xfrm>
            <a:off x="762000" y="5715000"/>
            <a:ext cx="5080000" cy="1079500"/>
          </a:xfrm>
          <a:prstGeom prst="roundRect">
            <a:avLst>
              <a:gd name="adj" fmla="val 11764"/>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6000" y="6070600"/>
            <a:ext cx="355600" cy="355600"/>
          </a:xfrm>
          <a:prstGeom prst="rect">
            <a:avLst/>
          </a:prstGeom>
        </p:spPr>
      </p:pic>
      <p:sp>
        <p:nvSpPr>
          <p:cNvPr id="17" name="AutoShape 17"/>
          <p:cNvSpPr/>
          <p:nvPr/>
        </p:nvSpPr>
        <p:spPr>
          <a:xfrm>
            <a:off x="1524000" y="5842000"/>
            <a:ext cx="4191000" cy="825500"/>
          </a:xfrm>
          <a:prstGeom prst="rect">
            <a:avLst/>
          </a:prstGeom>
          <a:noFill/>
          <a:ln w="12700" cap="flat" cmpd="sng">
            <a:noFill/>
            <a:prstDash val="solid"/>
            <a:round/>
          </a:ln>
        </p:spPr>
        <p:txBody>
          <a:bodyPr vert="horz" wrap="square" lIns="0" tIns="0" rIns="0" bIns="0" rtlCol="0" anchor="ctr" anchorCtr="0"/>
          <a:lstStyle/>
          <a:p>
            <a:pPr marL="0" indent="0" algn="l">
              <a:lnSpc>
                <a:spcPct val="92000"/>
              </a:lnSpc>
              <a:defRPr/>
            </a:pPr>
            <a:r>
              <a:rPr lang="en-US" sz="1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Network Governance &amp; Upgrades</a:t>
            </a:r>
            <a:endParaRPr lang="en-US" sz="1100"/>
          </a:p>
          <a:p>
            <a:pPr marL="0" indent="0" algn="l">
              <a:lnSpc>
                <a:spcPct val="92000"/>
              </a:lnSpc>
            </a:pPr>
            <a:r>
              <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Participate in subnet governance voting to make decisions on parameter adjustments, functional upgrades, and other proposals.</a:t>
            </a:r>
            <a:endPar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8" name="AutoShape 18"/>
          <p:cNvSpPr/>
          <p:nvPr/>
        </p:nvSpPr>
        <p:spPr>
          <a:xfrm>
            <a:off x="6604000" y="1841500"/>
            <a:ext cx="4572000" cy="4572000"/>
          </a:xfrm>
          <a:prstGeom prst="ellipse">
            <a:avLst/>
          </a:prstGeom>
          <a:noFill/>
          <a:ln w="12700" cap="flat" cmpd="sng">
            <a:solidFill>
              <a:srgbClr val="A855F7">
                <a:alpha val="20000"/>
              </a:srgbClr>
            </a:solidFill>
            <a:prstDash val="dash"/>
            <a:round/>
          </a:ln>
        </p:spPr>
        <p:txBody>
          <a:bodyPr vert="horz" wrap="square" lIns="63500" tIns="63500" rIns="63500" bIns="63500" rtlCol="0" anchor="ctr"/>
          <a:lstStyle/>
          <a:p>
            <a:pPr algn="ctr">
              <a:defRPr/>
            </a:pPr>
          </a:p>
        </p:txBody>
      </p:sp>
      <p:sp>
        <p:nvSpPr>
          <p:cNvPr id="19" name="AutoShape 19"/>
          <p:cNvSpPr/>
          <p:nvPr/>
        </p:nvSpPr>
        <p:spPr>
          <a:xfrm>
            <a:off x="7112000" y="2349500"/>
            <a:ext cx="3556000" cy="3556000"/>
          </a:xfrm>
          <a:prstGeom prst="ellipse">
            <a:avLst/>
          </a:prstGeom>
          <a:noFill/>
          <a:ln w="12700" cap="flat" cmpd="sng">
            <a:solidFill>
              <a:srgbClr val="A855F7">
                <a:alpha val="40000"/>
              </a:srgbClr>
            </a:solidFill>
            <a:prstDash val="solid"/>
            <a:round/>
          </a:ln>
        </p:spPr>
        <p:txBody>
          <a:bodyPr vert="horz" wrap="square" lIns="63500" tIns="63500" rIns="63500" bIns="63500" rtlCol="0" anchor="ctr"/>
          <a:lstStyle/>
          <a:p>
            <a:pPr algn="ctr">
              <a:defRPr/>
            </a:pPr>
          </a:p>
        </p:txBody>
      </p:sp>
      <p:sp>
        <p:nvSpPr>
          <p:cNvPr id="20" name="AutoShape 20"/>
          <p:cNvSpPr/>
          <p:nvPr/>
        </p:nvSpPr>
        <p:spPr>
          <a:xfrm>
            <a:off x="7747000" y="2984500"/>
            <a:ext cx="2286000" cy="2286000"/>
          </a:xfrm>
          <a:prstGeom prst="ellipse">
            <a:avLst/>
          </a:prstGeom>
          <a:gradFill rotWithShape="1">
            <a:gsLst>
              <a:gs pos="0">
                <a:srgbClr val="A855F7">
                  <a:alpha val="80000"/>
                </a:srgbClr>
              </a:gs>
              <a:gs pos="100000">
                <a:srgbClr val="A855F7">
                  <a:alpha val="10000"/>
                </a:srgbClr>
              </a:gs>
            </a:gsLst>
            <a:path path="circle">
              <a:fillToRect l="50000" t="50000" r="50000" b="50000"/>
            </a:path>
            <a:tileRect/>
          </a:gradFill>
          <a:ln w="25400" cap="flat" cmpd="sng">
            <a:no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82000" y="3619500"/>
            <a:ext cx="1016000" cy="1016000"/>
          </a:xfrm>
          <a:prstGeom prst="rect">
            <a:avLst/>
          </a:prstGeom>
          <a:effectLst>
            <a:outerShdw blurRad="254000" dir="2700000" algn="tl" rotWithShape="0">
              <a:srgbClr val="A855F7">
                <a:alpha val="80000"/>
              </a:srgbClr>
            </a:outerShdw>
          </a:effectLst>
        </p:spPr>
      </p:pic>
      <p:sp>
        <p:nvSpPr>
          <p:cNvPr id="22" name="AutoShape 22"/>
          <p:cNvSpPr/>
          <p:nvPr/>
        </p:nvSpPr>
        <p:spPr>
          <a:xfrm>
            <a:off x="7620000" y="5461000"/>
            <a:ext cx="2540000" cy="381000"/>
          </a:xfrm>
          <a:prstGeom prst="roundRect">
            <a:avLst>
              <a:gd name="adj" fmla="val 50000"/>
            </a:avLst>
          </a:prstGeom>
          <a:solidFill>
            <a:srgbClr val="FFFFFF">
              <a:alpha val="15000"/>
            </a:srgbClr>
          </a:solidFill>
          <a:ln w="25400" cap="flat" cmpd="sng">
            <a:noFill/>
            <a:prstDash val="solid"/>
            <a:round/>
          </a:ln>
        </p:spPr>
        <p:txBody>
          <a:bodyPr vert="horz" wrap="square" lIns="0" tIns="0" rIns="0" bIns="0" rtlCol="0" anchor="ctr" anchorCtr="0"/>
          <a:lstStyle/>
          <a:p>
            <a:pPr marL="0" indent="0" algn="ctr">
              <a:lnSpc>
                <a:spcPct val="125000"/>
              </a:lnSpc>
              <a:defRPr/>
            </a:pPr>
            <a:r>
              <a:rPr lang="en-US" sz="1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GUARDIAN OF EQUITY</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Scoring Mechanism</a:t>
            </a:r>
            <a:endParaRPr lang="en-US" sz="1100"/>
          </a:p>
        </p:txBody>
      </p:sp>
      <p:sp>
        <p:nvSpPr>
          <p:cNvPr id="4" name="AutoShape 4"/>
          <p:cNvSpPr/>
          <p:nvPr/>
        </p:nvSpPr>
        <p:spPr>
          <a:xfrm>
            <a:off x="762000" y="1079500"/>
            <a:ext cx="10668000" cy="3048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3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A Scientific Ruler for Accurately Measuring Prediction Quality</a:t>
            </a:r>
            <a:endParaRPr lang="en-US" sz="1100"/>
          </a:p>
        </p:txBody>
      </p:sp>
      <p:sp>
        <p:nvSpPr>
          <p:cNvPr id="5" name="AutoShape 5"/>
          <p:cNvSpPr/>
          <p:nvPr/>
        </p:nvSpPr>
        <p:spPr>
          <a:xfrm>
            <a:off x="762000" y="1714500"/>
            <a:ext cx="5207000" cy="4699000"/>
          </a:xfrm>
          <a:prstGeom prst="roundRect">
            <a:avLst>
              <a:gd name="adj" fmla="val 3243"/>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2032000"/>
            <a:ext cx="304800" cy="304800"/>
          </a:xfrm>
          <a:prstGeom prst="rect">
            <a:avLst/>
          </a:prstGeom>
        </p:spPr>
      </p:pic>
      <p:sp>
        <p:nvSpPr>
          <p:cNvPr id="7" name="AutoShape 7"/>
          <p:cNvSpPr/>
          <p:nvPr/>
        </p:nvSpPr>
        <p:spPr>
          <a:xfrm>
            <a:off x="1473200" y="2006600"/>
            <a:ext cx="4445000" cy="6096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Core Metric: Continuous Ranked Probability Score (CRPS)</a:t>
            </a:r>
            <a:endParaRPr lang="en-US" sz="1100"/>
          </a:p>
        </p:txBody>
      </p:sp>
      <p:sp>
        <p:nvSpPr>
          <p:cNvPr id="8" name="AutoShape 8"/>
          <p:cNvSpPr/>
          <p:nvPr/>
        </p:nvSpPr>
        <p:spPr>
          <a:xfrm>
            <a:off x="1066800" y="2730500"/>
            <a:ext cx="4597400" cy="1397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CRPS is the gold standard for measuring the accuracy of probabilistic forecasts. It evaluates both the deviation between predicted and true values and the quality of the entire probability distribution.</a:t>
            </a:r>
            <a:endParaRPr lang="en-US" sz="1100"/>
          </a:p>
          <a:p>
            <a:pPr marL="0" indent="0" algn="l">
              <a:lnSpc>
                <a:spcPct val="108000"/>
              </a:lnSpc>
            </a:pPr>
            <a:r>
              <a:rPr lang="en-US" sz="12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 CRPS = 0: Perfect prediction.</a:t>
            </a:r>
            <a:endParaRPr lang="en-US" sz="12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marL="0" indent="0" algn="l">
              <a:lnSpc>
                <a:spcPct val="108000"/>
              </a:lnSpc>
            </a:pPr>
            <a:r>
              <a:rPr lang="en-US" sz="12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 Lower CRPS value: Higher prediction quality.</a:t>
            </a:r>
            <a:endParaRPr lang="en-US" sz="12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9" name="Connector 9"/>
          <p:cNvCxnSpPr/>
          <p:nvPr/>
        </p:nvCxnSpPr>
        <p:spPr>
          <a:xfrm rot="-9496">
            <a:off x="1066809" y="4311650"/>
            <a:ext cx="45974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800" y="4572000"/>
            <a:ext cx="304800" cy="304800"/>
          </a:xfrm>
          <a:prstGeom prst="rect">
            <a:avLst/>
          </a:prstGeom>
        </p:spPr>
      </p:pic>
      <p:sp>
        <p:nvSpPr>
          <p:cNvPr id="11" name="AutoShape 11"/>
          <p:cNvSpPr/>
          <p:nvPr/>
        </p:nvSpPr>
        <p:spPr>
          <a:xfrm>
            <a:off x="1473200" y="4546600"/>
            <a:ext cx="4445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Why CRPS?</a:t>
            </a:r>
            <a:endParaRPr lang="en-US" sz="1100"/>
          </a:p>
        </p:txBody>
      </p:sp>
      <p:sp>
        <p:nvSpPr>
          <p:cNvPr id="12" name="AutoShape 12"/>
          <p:cNvSpPr/>
          <p:nvPr/>
        </p:nvSpPr>
        <p:spPr>
          <a:xfrm>
            <a:off x="1066800" y="5016500"/>
            <a:ext cx="4597400" cy="1270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Superior to Traditional Metrics:</a:t>
            </a:r>
            <a:r>
              <a:rPr lang="en-US" sz="1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Comprehensively evaluates probabilistic forecasts vs. MAE/RMSE.</a:t>
            </a:r>
            <a:endParaRPr lang="en-US" sz="1100"/>
          </a:p>
          <a:p>
            <a:pPr marL="0" indent="0" algn="l">
              <a:lnSpc>
                <a:spcPct val="108000"/>
              </a:lnSpc>
            </a:pPr>
            <a:r>
              <a:rPr lang="en-US" sz="1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Encourages Honest Predictions:</a:t>
            </a:r>
            <a:r>
              <a:rPr lang="en-US" sz="1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Prevents speculation by requiring reasonable probability distributions.</a:t>
            </a:r>
            <a:endParaRPr lang="en-US" sz="1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6223000" y="1714500"/>
            <a:ext cx="5207000" cy="4699000"/>
          </a:xfrm>
          <a:prstGeom prst="roundRect">
            <a:avLst>
              <a:gd name="adj" fmla="val 3243"/>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sp>
        <p:nvSpPr>
          <p:cNvPr id="14" name="AutoShape 14"/>
          <p:cNvSpPr/>
          <p:nvPr/>
        </p:nvSpPr>
        <p:spPr>
          <a:xfrm>
            <a:off x="6477000" y="1968500"/>
            <a:ext cx="4699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CRPS Visualization (CDF vs True Value)</a:t>
            </a:r>
            <a:endParaRPr lang="en-US" sz="1100"/>
          </a:p>
        </p:txBody>
      </p:sp>
      <p:sp>
        <p:nvSpPr>
          <p:cNvPr id="15" name="AutoShape 15"/>
          <p:cNvSpPr/>
          <p:nvPr/>
        </p:nvSpPr>
        <p:spPr>
          <a:xfrm>
            <a:off x="6477000" y="2476500"/>
            <a:ext cx="4699000" cy="3048000"/>
          </a:xfrm>
          <a:prstGeom prst="roundRect">
            <a:avLst>
              <a:gd name="adj" fmla="val 3333"/>
            </a:avLst>
          </a:prstGeom>
          <a:solidFill>
            <a:srgbClr val="000000">
              <a:alpha val="20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p>
        </p:txBody>
      </p:sp>
      <p:cxnSp>
        <p:nvCxnSpPr>
          <p:cNvPr id="16" name="Connector 16"/>
          <p:cNvCxnSpPr/>
          <p:nvPr/>
        </p:nvCxnSpPr>
        <p:spPr>
          <a:xfrm rot="-10417">
            <a:off x="6731010" y="5264150"/>
            <a:ext cx="4191000" cy="12700"/>
          </a:xfrm>
          <a:prstGeom prst="straightConnector1">
            <a:avLst/>
          </a:prstGeom>
          <a:solidFill>
            <a:srgbClr val="DEE0E3">
              <a:alpha val="100000"/>
            </a:srgbClr>
          </a:solidFill>
          <a:ln w="12700" cap="flat" cmpd="sng">
            <a:solidFill>
              <a:srgbClr val="FFFFFF">
                <a:alpha val="40000"/>
              </a:srgbClr>
            </a:solidFill>
            <a:prstDash val="solid"/>
            <a:round/>
            <a:headEnd type="none" w="med" len="med"/>
            <a:tailEnd type="none" w="med" len="med"/>
          </a:ln>
        </p:spPr>
      </p:cxnSp>
      <p:cxnSp>
        <p:nvCxnSpPr>
          <p:cNvPr id="17" name="Connector 17"/>
          <p:cNvCxnSpPr/>
          <p:nvPr/>
        </p:nvCxnSpPr>
        <p:spPr>
          <a:xfrm rot="-5417188">
            <a:off x="5461000" y="3994134"/>
            <a:ext cx="2540000" cy="12700"/>
          </a:xfrm>
          <a:prstGeom prst="straightConnector1">
            <a:avLst/>
          </a:prstGeom>
          <a:solidFill>
            <a:srgbClr val="DEE0E3">
              <a:alpha val="100000"/>
            </a:srgbClr>
          </a:solidFill>
          <a:ln w="12700" cap="flat" cmpd="sng">
            <a:solidFill>
              <a:srgbClr val="FFFFFF">
                <a:alpha val="40000"/>
              </a:srgbClr>
            </a:solidFill>
            <a:prstDash val="solid"/>
            <a:round/>
            <a:headEnd type="none" w="med" len="med"/>
            <a:tailEnd type="none" w="med" len="med"/>
          </a:ln>
        </p:spPr>
      </p:cxnSp>
      <p:cxnSp>
        <p:nvCxnSpPr>
          <p:cNvPr id="18" name="Connector 18"/>
          <p:cNvCxnSpPr/>
          <p:nvPr/>
        </p:nvCxnSpPr>
        <p:spPr>
          <a:xfrm rot="-10417">
            <a:off x="6731010" y="3994150"/>
            <a:ext cx="4191000" cy="12700"/>
          </a:xfrm>
          <a:prstGeom prst="straightConnector1">
            <a:avLst/>
          </a:prstGeom>
          <a:solidFill>
            <a:srgbClr val="DEE0E3">
              <a:alpha val="100000"/>
            </a:srgbClr>
          </a:solidFill>
          <a:ln w="12700" cap="flat" cmpd="sng">
            <a:solidFill>
              <a:srgbClr val="FFFFFF">
                <a:alpha val="10000"/>
              </a:srgbClr>
            </a:solidFill>
            <a:prstDash val="dash"/>
            <a:round/>
            <a:headEnd type="none" w="med" len="med"/>
            <a:tailEnd type="none" w="med" len="med"/>
          </a:ln>
        </p:spPr>
      </p:cxnSp>
      <p:sp>
        <p:nvSpPr>
          <p:cNvPr id="19" name="AutoShape 19"/>
          <p:cNvSpPr/>
          <p:nvPr/>
        </p:nvSpPr>
        <p:spPr>
          <a:xfrm>
            <a:off x="6731000" y="2794000"/>
            <a:ext cx="4191000" cy="2286000"/>
          </a:xfrm>
          <a:prstGeom prst="roundRect">
            <a:avLst>
              <a:gd name="adj" fmla="val 0"/>
            </a:avLst>
          </a:prstGeom>
          <a:solidFill>
            <a:srgbClr val="000000">
              <a:alpha val="0"/>
            </a:srgbClr>
          </a:solidFill>
          <a:ln w="38100" cap="flat" cmpd="sng">
            <a:solidFill>
              <a:srgbClr val="A855F7">
                <a:alpha val="100000"/>
              </a:srgbClr>
            </a:solidFill>
            <a:prstDash val="solid"/>
            <a:round/>
          </a:ln>
        </p:spPr>
        <p:txBody>
          <a:bodyPr vert="horz" wrap="square" lIns="63500" tIns="63500" rIns="63500" bIns="63500" rtlCol="0" anchor="ctr"/>
          <a:lstStyle/>
          <a:p>
            <a:pPr algn="ctr">
              <a:defRPr/>
            </a:pPr>
          </a:p>
        </p:txBody>
      </p:sp>
      <p:sp>
        <p:nvSpPr>
          <p:cNvPr id="20" name="AutoShape 20"/>
          <p:cNvSpPr/>
          <p:nvPr/>
        </p:nvSpPr>
        <p:spPr>
          <a:xfrm>
            <a:off x="8255000" y="2921000"/>
            <a:ext cx="1651000" cy="1651000"/>
          </a:xfrm>
          <a:prstGeom prst="roundRect">
            <a:avLst>
              <a:gd name="adj" fmla="val 0"/>
            </a:avLst>
          </a:prstGeom>
          <a:solidFill>
            <a:srgbClr val="A855F7">
              <a:alpha val="25000"/>
            </a:srgbClr>
          </a:solidFill>
          <a:ln w="25400" cap="flat" cmpd="sng">
            <a:noFill/>
            <a:prstDash val="solid"/>
            <a:round/>
          </a:ln>
        </p:spPr>
        <p:txBody>
          <a:bodyPr vert="horz" wrap="square" lIns="63500" tIns="63500" rIns="63500" bIns="63500" rtlCol="0" anchor="ctr"/>
          <a:lstStyle/>
          <a:p>
            <a:pPr algn="ctr">
              <a:defRPr/>
            </a:pPr>
          </a:p>
        </p:txBody>
      </p:sp>
      <p:cxnSp>
        <p:nvCxnSpPr>
          <p:cNvPr id="21" name="Connector 21"/>
          <p:cNvCxnSpPr/>
          <p:nvPr/>
        </p:nvCxnSpPr>
        <p:spPr>
          <a:xfrm rot="5381417">
            <a:off x="7905750" y="4025917"/>
            <a:ext cx="2349500" cy="12700"/>
          </a:xfrm>
          <a:prstGeom prst="straightConnector1">
            <a:avLst/>
          </a:prstGeom>
          <a:solidFill>
            <a:srgbClr val="DEE0E3">
              <a:alpha val="100000"/>
            </a:srgbClr>
          </a:solidFill>
          <a:ln w="25400" cap="flat" cmpd="sng">
            <a:solidFill>
              <a:srgbClr val="FFFFFF">
                <a:alpha val="100000"/>
              </a:srgbClr>
            </a:solidFill>
            <a:prstDash val="lgDash"/>
            <a:round/>
            <a:headEnd type="none" w="lg" len="lg"/>
            <a:tailEnd type="none" w="lg" len="lg"/>
          </a:ln>
        </p:spPr>
      </p:cxnSp>
      <p:sp>
        <p:nvSpPr>
          <p:cNvPr id="22" name="AutoShape 22"/>
          <p:cNvSpPr/>
          <p:nvPr/>
        </p:nvSpPr>
        <p:spPr>
          <a:xfrm>
            <a:off x="9271000" y="3111500"/>
            <a:ext cx="1270000" cy="3810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000" b="0" i="0" u="none" strike="noStrike">
                <a:solidFill>
                  <a:srgbClr val="FFFFFF">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True Value</a:t>
            </a:r>
            <a:endParaRPr lang="en-US" sz="1100"/>
          </a:p>
        </p:txBody>
      </p:sp>
      <p:sp>
        <p:nvSpPr>
          <p:cNvPr id="23" name="AutoShape 23"/>
          <p:cNvSpPr/>
          <p:nvPr/>
        </p:nvSpPr>
        <p:spPr>
          <a:xfrm>
            <a:off x="6858000" y="2984500"/>
            <a:ext cx="1778000" cy="3810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0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Predicted CDF</a:t>
            </a:r>
            <a:endParaRPr lang="en-US" sz="1100"/>
          </a:p>
        </p:txBody>
      </p:sp>
      <p:sp>
        <p:nvSpPr>
          <p:cNvPr id="24" name="AutoShape 24"/>
          <p:cNvSpPr/>
          <p:nvPr/>
        </p:nvSpPr>
        <p:spPr>
          <a:xfrm>
            <a:off x="8001000" y="4254500"/>
            <a:ext cx="2286000" cy="3810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0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CRPS Integral Area (Error)</a:t>
            </a:r>
            <a:endParaRPr lang="en-US" sz="1100"/>
          </a:p>
        </p:txBody>
      </p:sp>
      <p:sp>
        <p:nvSpPr>
          <p:cNvPr id="25" name="AutoShape 25"/>
          <p:cNvSpPr/>
          <p:nvPr/>
        </p:nvSpPr>
        <p:spPr>
          <a:xfrm>
            <a:off x="6477000" y="5715000"/>
            <a:ext cx="4699000" cy="508000"/>
          </a:xfrm>
          <a:prstGeom prst="roundRect">
            <a:avLst>
              <a:gd name="adj" fmla="val 30000"/>
            </a:avLst>
          </a:prstGeom>
          <a:solidFill>
            <a:srgbClr val="A855F7">
              <a:alpha val="15000"/>
            </a:srgbClr>
          </a:solidFill>
          <a:ln w="12700" cap="flat" cmpd="sng">
            <a:solidFill>
              <a:srgbClr val="A855F7">
                <a:alpha val="40000"/>
              </a:srgbClr>
            </a:solidFill>
            <a:prstDash val="solid"/>
            <a:round/>
          </a:ln>
        </p:spPr>
        <p:txBody>
          <a:bodyPr vert="horz" wrap="square" lIns="0" tIns="0" rIns="0" bIns="0" rtlCol="0" anchor="ctr" anchorCtr="0"/>
          <a:lstStyle/>
          <a:p>
            <a:pPr marL="0" indent="0" algn="ctr">
              <a:lnSpc>
                <a:spcPct val="125000"/>
              </a:lnSpc>
              <a:defRPr/>
            </a:pPr>
            <a:r>
              <a:rPr lang="en-US" sz="11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 Lower CRPS means the prediction curve fits the true value better, indicating a better model.</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0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Anti-Cheating &amp; Transparency Design</a:t>
            </a:r>
            <a:endParaRPr lang="en-US" sz="1100"/>
          </a:p>
        </p:txBody>
      </p:sp>
      <p:sp>
        <p:nvSpPr>
          <p:cNvPr id="4" name="AutoShape 4"/>
          <p:cNvSpPr/>
          <p:nvPr/>
        </p:nvSpPr>
        <p:spPr>
          <a:xfrm>
            <a:off x="762000" y="1397000"/>
            <a:ext cx="1066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The Cornerstone of Trust</a:t>
            </a:r>
            <a:endParaRPr lang="en-US" sz="1100"/>
          </a:p>
        </p:txBody>
      </p:sp>
      <p:sp>
        <p:nvSpPr>
          <p:cNvPr id="5" name="AutoShape 5"/>
          <p:cNvSpPr/>
          <p:nvPr/>
        </p:nvSpPr>
        <p:spPr>
          <a:xfrm>
            <a:off x="762000" y="2032000"/>
            <a:ext cx="5207000" cy="2032000"/>
          </a:xfrm>
          <a:prstGeom prst="roundRect">
            <a:avLst>
              <a:gd name="adj" fmla="val 7500"/>
            </a:avLst>
          </a:prstGeom>
          <a:solidFill>
            <a:srgbClr val="FFFFFF">
              <a:alpha val="10000"/>
            </a:srgbClr>
          </a:solidFill>
          <a:ln w="12700" cap="flat" cmpd="sng">
            <a:solidFill>
              <a:srgbClr val="A855F7">
                <a:alpha val="30000"/>
              </a:srgbClr>
            </a:solidFill>
            <a:prstDash val="solid"/>
            <a:round/>
          </a:ln>
        </p:spPr>
        <p:txBody>
          <a:bodyPr vert="horz" wrap="square" lIns="0" tIns="0" rIns="0" bIns="0" rtlCol="0" anchor="ctr" anchorCtr="0"/>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2286000"/>
            <a:ext cx="406400" cy="406400"/>
          </a:xfrm>
          <a:prstGeom prst="rect">
            <a:avLst/>
          </a:prstGeom>
        </p:spPr>
      </p:pic>
      <p:sp>
        <p:nvSpPr>
          <p:cNvPr id="7" name="AutoShape 7"/>
          <p:cNvSpPr/>
          <p:nvPr/>
        </p:nvSpPr>
        <p:spPr>
          <a:xfrm>
            <a:off x="1625600" y="2311400"/>
            <a:ext cx="4191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Decentralized Validation</a:t>
            </a:r>
            <a:endParaRPr lang="en-US" sz="1100"/>
          </a:p>
        </p:txBody>
      </p:sp>
      <p:sp>
        <p:nvSpPr>
          <p:cNvPr id="8" name="AutoShape 8"/>
          <p:cNvSpPr/>
          <p:nvPr/>
        </p:nvSpPr>
        <p:spPr>
          <a:xfrm>
            <a:off x="1066800" y="2794000"/>
            <a:ext cx="4597400" cy="1143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2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Multiple independent validators cross-validate market results, avoiding the risk of a single data source being manipulated.</a:t>
            </a:r>
            <a:endParaRPr lang="en-US" sz="1100"/>
          </a:p>
        </p:txBody>
      </p:sp>
      <p:sp>
        <p:nvSpPr>
          <p:cNvPr id="9" name="AutoShape 9"/>
          <p:cNvSpPr/>
          <p:nvPr/>
        </p:nvSpPr>
        <p:spPr>
          <a:xfrm>
            <a:off x="6223000" y="2032000"/>
            <a:ext cx="5207000" cy="2032000"/>
          </a:xfrm>
          <a:prstGeom prst="roundRect">
            <a:avLst>
              <a:gd name="adj" fmla="val 7500"/>
            </a:avLst>
          </a:prstGeom>
          <a:solidFill>
            <a:srgbClr val="FFFFFF">
              <a:alpha val="10000"/>
            </a:srgbClr>
          </a:solidFill>
          <a:ln w="12700" cap="flat" cmpd="sng">
            <a:solidFill>
              <a:srgbClr val="A855F7">
                <a:alpha val="30000"/>
              </a:srgbClr>
            </a:solidFill>
            <a:prstDash val="solid"/>
            <a:round/>
          </a:ln>
        </p:spPr>
        <p:txBody>
          <a:bodyPr vert="horz" wrap="square" lIns="0" tIns="0" rIns="0" bIns="0" rtlCol="0" anchor="ctr" anchorCtr="0"/>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7800" y="2286000"/>
            <a:ext cx="406400" cy="406400"/>
          </a:xfrm>
          <a:prstGeom prst="rect">
            <a:avLst/>
          </a:prstGeom>
        </p:spPr>
      </p:pic>
      <p:sp>
        <p:nvSpPr>
          <p:cNvPr id="11" name="AutoShape 11"/>
          <p:cNvSpPr/>
          <p:nvPr/>
        </p:nvSpPr>
        <p:spPr>
          <a:xfrm>
            <a:off x="7086600" y="2311400"/>
            <a:ext cx="4191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Multi-Validator Game Theory</a:t>
            </a:r>
            <a:endParaRPr lang="en-US" sz="1100"/>
          </a:p>
        </p:txBody>
      </p:sp>
      <p:sp>
        <p:nvSpPr>
          <p:cNvPr id="12" name="AutoShape 12"/>
          <p:cNvSpPr/>
          <p:nvPr/>
        </p:nvSpPr>
        <p:spPr>
          <a:xfrm>
            <a:off x="6527800" y="2794000"/>
            <a:ext cx="4597400" cy="1143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2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Validators also compete with each other. Validators providing incorrect data are identified and penalized by the network, ensuring the reliability of the data source.</a:t>
            </a:r>
            <a:endParaRPr lang="en-US" sz="1100"/>
          </a:p>
        </p:txBody>
      </p:sp>
      <p:sp>
        <p:nvSpPr>
          <p:cNvPr id="13" name="AutoShape 13"/>
          <p:cNvSpPr/>
          <p:nvPr/>
        </p:nvSpPr>
        <p:spPr>
          <a:xfrm>
            <a:off x="762000" y="4318000"/>
            <a:ext cx="5207000" cy="2032000"/>
          </a:xfrm>
          <a:prstGeom prst="roundRect">
            <a:avLst>
              <a:gd name="adj" fmla="val 7500"/>
            </a:avLst>
          </a:prstGeom>
          <a:solidFill>
            <a:srgbClr val="FFFFFF">
              <a:alpha val="10000"/>
            </a:srgbClr>
          </a:solidFill>
          <a:ln w="12700" cap="flat" cmpd="sng">
            <a:solidFill>
              <a:srgbClr val="A855F7">
                <a:alpha val="30000"/>
              </a:srgbClr>
            </a:solidFill>
            <a:prstDash val="solid"/>
            <a:round/>
          </a:ln>
        </p:spPr>
        <p:txBody>
          <a:bodyPr vert="horz" wrap="square" lIns="0" tIns="0" rIns="0" bIns="0" rtlCol="0" anchor="ctr" anchorCtr="0"/>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6800" y="4572000"/>
            <a:ext cx="406400" cy="406400"/>
          </a:xfrm>
          <a:prstGeom prst="rect">
            <a:avLst/>
          </a:prstGeom>
        </p:spPr>
      </p:pic>
      <p:sp>
        <p:nvSpPr>
          <p:cNvPr id="15" name="AutoShape 15"/>
          <p:cNvSpPr/>
          <p:nvPr/>
        </p:nvSpPr>
        <p:spPr>
          <a:xfrm>
            <a:off x="1625600" y="4597400"/>
            <a:ext cx="4191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Random Seeds &amp; Task Assignment</a:t>
            </a:r>
            <a:endParaRPr lang="en-US" sz="1100"/>
          </a:p>
        </p:txBody>
      </p:sp>
      <p:sp>
        <p:nvSpPr>
          <p:cNvPr id="16" name="AutoShape 16"/>
          <p:cNvSpPr/>
          <p:nvPr/>
        </p:nvSpPr>
        <p:spPr>
          <a:xfrm>
            <a:off x="1066800" y="5080000"/>
            <a:ext cx="4597400" cy="1143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2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The details of prediction tasks (e.g., specific time points, minor parameter changes) are generated by on-chain random numbers, preventing miners from making targeted preparations or colluding in advance.</a:t>
            </a:r>
            <a:endParaRPr lang="en-US" sz="1100"/>
          </a:p>
        </p:txBody>
      </p:sp>
      <p:sp>
        <p:nvSpPr>
          <p:cNvPr id="17" name="AutoShape 17"/>
          <p:cNvSpPr/>
          <p:nvPr/>
        </p:nvSpPr>
        <p:spPr>
          <a:xfrm>
            <a:off x="6223000" y="4318000"/>
            <a:ext cx="5207000" cy="2032000"/>
          </a:xfrm>
          <a:prstGeom prst="roundRect">
            <a:avLst>
              <a:gd name="adj" fmla="val 7500"/>
            </a:avLst>
          </a:prstGeom>
          <a:solidFill>
            <a:srgbClr val="FFFFFF">
              <a:alpha val="10000"/>
            </a:srgbClr>
          </a:solidFill>
          <a:ln w="12700" cap="flat" cmpd="sng">
            <a:solidFill>
              <a:srgbClr val="A855F7">
                <a:alpha val="30000"/>
              </a:srgbClr>
            </a:solidFill>
            <a:prstDash val="solid"/>
            <a:round/>
          </a:ln>
        </p:spPr>
        <p:txBody>
          <a:bodyPr vert="horz" wrap="square" lIns="0" tIns="0" rIns="0" bIns="0" rtlCol="0" anchor="ctr" anchorCtr="0"/>
          <a:lstStyle/>
          <a:p>
            <a:pPr algn="ctr">
              <a:defRPr/>
            </a:pPr>
          </a:p>
        </p:txBody>
      </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7800" y="4572000"/>
            <a:ext cx="406400" cy="406400"/>
          </a:xfrm>
          <a:prstGeom prst="rect">
            <a:avLst/>
          </a:prstGeom>
        </p:spPr>
      </p:pic>
      <p:sp>
        <p:nvSpPr>
          <p:cNvPr id="19" name="AutoShape 19"/>
          <p:cNvSpPr/>
          <p:nvPr/>
        </p:nvSpPr>
        <p:spPr>
          <a:xfrm>
            <a:off x="7086600" y="4597400"/>
            <a:ext cx="4191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Full Public Transparency</a:t>
            </a:r>
            <a:endParaRPr lang="en-US" sz="1100"/>
          </a:p>
        </p:txBody>
      </p:sp>
      <p:sp>
        <p:nvSpPr>
          <p:cNvPr id="20" name="AutoShape 20"/>
          <p:cNvSpPr/>
          <p:nvPr/>
        </p:nvSpPr>
        <p:spPr>
          <a:xfrm>
            <a:off x="6527800" y="5080000"/>
            <a:ext cx="4597400" cy="1143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2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All miners' prediction history, score records, and reward details are publicly available on-chain. Anyone can audit the network's operation.</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7620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Business Model</a:t>
            </a:r>
            <a:endParaRPr lang="en-US" sz="1100"/>
          </a:p>
        </p:txBody>
      </p:sp>
      <p:sp>
        <p:nvSpPr>
          <p:cNvPr id="4" name="AutoShape 4"/>
          <p:cNvSpPr/>
          <p:nvPr/>
        </p:nvSpPr>
        <p:spPr>
          <a:xfrm>
            <a:off x="762000" y="1168400"/>
            <a:ext cx="10160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A Sustainable Dual-Engine Economic Model</a:t>
            </a:r>
            <a:endParaRPr lang="en-US" sz="1100"/>
          </a:p>
        </p:txBody>
      </p:sp>
      <p:sp>
        <p:nvSpPr>
          <p:cNvPr id="5" name="AutoShape 5"/>
          <p:cNvSpPr/>
          <p:nvPr/>
        </p:nvSpPr>
        <p:spPr>
          <a:xfrm>
            <a:off x="3683000" y="1651000"/>
            <a:ext cx="4826000" cy="4826000"/>
          </a:xfrm>
          <a:prstGeom prst="ellipse">
            <a:avLst/>
          </a:prstGeom>
          <a:noFill/>
          <a:ln w="12700" cap="flat" cmpd="sng">
            <a:solidFill>
              <a:srgbClr val="A855F7">
                <a:alpha val="20000"/>
              </a:srgbClr>
            </a:solidFill>
            <a:prstDash val="dash"/>
            <a:round/>
          </a:ln>
        </p:spPr>
        <p:txBody>
          <a:bodyPr vert="horz" wrap="square" lIns="63500" tIns="63500" rIns="63500" bIns="63500" rtlCol="0" anchor="ctr"/>
          <a:lstStyle/>
          <a:p>
            <a:pPr algn="ctr">
              <a:defRPr/>
            </a:pPr>
          </a:p>
        </p:txBody>
      </p:sp>
      <p:sp>
        <p:nvSpPr>
          <p:cNvPr id="6" name="AutoShape 6"/>
          <p:cNvSpPr/>
          <p:nvPr/>
        </p:nvSpPr>
        <p:spPr>
          <a:xfrm>
            <a:off x="4318000" y="2286000"/>
            <a:ext cx="3556000" cy="3556000"/>
          </a:xfrm>
          <a:prstGeom prst="ellipse">
            <a:avLst/>
          </a:prstGeom>
          <a:noFill/>
          <a:ln w="254000" cap="flat" cmpd="sng">
            <a:solidFill>
              <a:srgbClr val="A855F7">
                <a:alpha val="15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4953000" y="2921000"/>
            <a:ext cx="2286000" cy="2286000"/>
          </a:xfrm>
          <a:prstGeom prst="ellipse">
            <a:avLst/>
          </a:prstGeom>
          <a:solidFill>
            <a:srgbClr val="A855F7">
              <a:alpha val="25000"/>
            </a:srgbClr>
          </a:solidFill>
          <a:ln w="25400" cap="flat" cmpd="sng">
            <a:solidFill>
              <a:srgbClr val="A855F7">
                <a:alpha val="80000"/>
              </a:srgbClr>
            </a:solidFill>
            <a:prstDash val="solid"/>
            <a:round/>
          </a:ln>
          <a:effectLst>
            <a:outerShdw blurRad="254000" dir="2700000" algn="tl" rotWithShape="0">
              <a:srgbClr val="A855F7">
                <a:alpha val="50000"/>
              </a:srgbClr>
            </a:outerShdw>
          </a:effectLst>
        </p:spPr>
        <p:txBody>
          <a:bodyPr vert="horz" wrap="square" lIns="0" tIns="0" rIns="0" bIns="0" rtlCol="0" anchor="ctr" anchorCtr="0"/>
          <a:lstStyle/>
          <a:p>
            <a:pPr marL="0" indent="0" algn="ctr">
              <a:lnSpc>
                <a:spcPct val="100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PrediFin</a:t>
            </a:r>
            <a:endParaRPr lang="en-US" sz="1100"/>
          </a:p>
          <a:p>
            <a:pPr marL="0" indent="0" algn="ctr">
              <a:lnSpc>
                <a:spcPct val="100000"/>
              </a:lnSpc>
            </a:pPr>
            <a:r>
              <a:rPr lang="en-US" sz="1200" b="0" i="0" u="none" strike="noStrike">
                <a:solidFill>
                  <a:srgbClr val="FFFFFF">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Network Value Core</a:t>
            </a:r>
            <a:endParaRPr lang="en-US" sz="1200" b="0" i="0" u="none" strike="noStrike">
              <a:solidFill>
                <a:srgbClr val="FFFFFF">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762000" y="2413000"/>
            <a:ext cx="3556000" cy="2032000"/>
          </a:xfrm>
          <a:prstGeom prst="roundRect">
            <a:avLst>
              <a:gd name="adj" fmla="val 7500"/>
            </a:avLst>
          </a:prstGeom>
          <a:solidFill>
            <a:srgbClr val="FFFFFF">
              <a:alpha val="8000"/>
            </a:srgbClr>
          </a:solidFill>
          <a:ln w="12700" cap="flat" cmpd="sng">
            <a:solidFill>
              <a:srgbClr val="A855F7">
                <a:alpha val="40000"/>
              </a:srgbClr>
            </a:solidFill>
            <a:prstDash val="solid"/>
            <a:round/>
          </a:ln>
          <a:effectLst>
            <a:outerShdw blurRad="127000" dist="50800" dir="2700000" algn="tl" rotWithShape="0">
              <a:srgbClr val="000000">
                <a:alpha val="20000"/>
              </a:srgbClr>
            </a:outerShdw>
          </a:effectLst>
        </p:spPr>
        <p:txBody>
          <a:bodyPr vert="horz" wrap="square" lIns="63500" tIns="63500" rIns="63500" bIns="63500" rtlCol="0" anchor="ctr"/>
          <a:lstStyle/>
          <a:p>
            <a:pPr algn="ctr">
              <a:defRPr/>
            </a:pPr>
          </a:p>
        </p:txBody>
      </p:sp>
      <p:sp>
        <p:nvSpPr>
          <p:cNvPr id="9" name="AutoShape 9"/>
          <p:cNvSpPr/>
          <p:nvPr/>
        </p:nvSpPr>
        <p:spPr>
          <a:xfrm>
            <a:off x="762000" y="2413000"/>
            <a:ext cx="50800" cy="2032000"/>
          </a:xfrm>
          <a:prstGeom prst="roundRect">
            <a:avLst>
              <a:gd name="adj" fmla="val 0"/>
            </a:avLst>
          </a:prstGeom>
          <a:solidFill>
            <a:srgbClr val="A855F7">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603500"/>
            <a:ext cx="304800" cy="304800"/>
          </a:xfrm>
          <a:prstGeom prst="rect">
            <a:avLst/>
          </a:prstGeom>
        </p:spPr>
      </p:pic>
      <p:sp>
        <p:nvSpPr>
          <p:cNvPr id="11" name="AutoShape 11"/>
          <p:cNvSpPr/>
          <p:nvPr/>
        </p:nvSpPr>
        <p:spPr>
          <a:xfrm>
            <a:off x="1270000" y="2565400"/>
            <a:ext cx="304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Engine 1: TAO Emission</a:t>
            </a:r>
            <a:endParaRPr lang="en-US" sz="1100"/>
          </a:p>
        </p:txBody>
      </p:sp>
      <p:cxnSp>
        <p:nvCxnSpPr>
          <p:cNvPr id="12" name="Connector 12"/>
          <p:cNvCxnSpPr/>
          <p:nvPr/>
        </p:nvCxnSpPr>
        <p:spPr>
          <a:xfrm rot="-14323">
            <a:off x="1016013" y="3041650"/>
            <a:ext cx="3048000" cy="12700"/>
          </a:xfrm>
          <a:prstGeom prst="straightConnector1">
            <a:avLst/>
          </a:prstGeom>
          <a:solidFill>
            <a:srgbClr val="DEE0E3">
              <a:alpha val="100000"/>
            </a:srgbClr>
          </a:solidFill>
          <a:ln w="12700" cap="flat" cmpd="sng">
            <a:solidFill>
              <a:srgbClr val="FFFFFF">
                <a:alpha val="20000"/>
              </a:srgbClr>
            </a:solidFill>
            <a:prstDash val="solid"/>
            <a:round/>
            <a:headEnd type="none" w="med" len="med"/>
            <a:tailEnd type="none" w="med" len="med"/>
          </a:ln>
        </p:spPr>
      </p:cxnSp>
      <p:sp>
        <p:nvSpPr>
          <p:cNvPr id="13" name="AutoShape 13"/>
          <p:cNvSpPr/>
          <p:nvPr/>
        </p:nvSpPr>
        <p:spPr>
          <a:xfrm>
            <a:off x="1016000" y="3175000"/>
            <a:ext cx="3048000" cy="1270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0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Source:</a:t>
            </a:r>
            <a:r>
              <a:rPr lang="en-US" sz="10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TAO tokens allocated by the Bittensor mainnet.</a:t>
            </a:r>
            <a:endParaRPr lang="en-US" sz="1100"/>
          </a:p>
          <a:p>
            <a:pPr marL="0" indent="0" algn="l">
              <a:lnSpc>
                <a:spcPct val="108000"/>
              </a:lnSpc>
            </a:pPr>
            <a:r>
              <a:rPr lang="en-US" sz="10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Role:</a:t>
            </a:r>
            <a:r>
              <a:rPr lang="en-US" sz="10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Incentivizes early network launch and intelligence aggregation, the core driver for network cold start.</a:t>
            </a:r>
            <a:endParaRPr lang="en-US" sz="10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4" name="AutoShape 14"/>
          <p:cNvSpPr/>
          <p:nvPr/>
        </p:nvSpPr>
        <p:spPr>
          <a:xfrm>
            <a:off x="7874000" y="2413000"/>
            <a:ext cx="3556000" cy="2032000"/>
          </a:xfrm>
          <a:prstGeom prst="roundRect">
            <a:avLst>
              <a:gd name="adj" fmla="val 7500"/>
            </a:avLst>
          </a:prstGeom>
          <a:solidFill>
            <a:srgbClr val="FFFFFF">
              <a:alpha val="8000"/>
            </a:srgbClr>
          </a:solidFill>
          <a:ln w="12700" cap="flat" cmpd="sng">
            <a:solidFill>
              <a:srgbClr val="A855F7">
                <a:alpha val="40000"/>
              </a:srgbClr>
            </a:solidFill>
            <a:prstDash val="solid"/>
            <a:round/>
          </a:ln>
          <a:effectLst>
            <a:outerShdw blurRad="127000" dist="50800" dir="2700000" algn="tl" rotWithShape="0">
              <a:srgbClr val="000000">
                <a:alpha val="20000"/>
              </a:srgbClr>
            </a:outerShdw>
          </a:effectLst>
        </p:spPr>
        <p:txBody>
          <a:bodyPr vert="horz" wrap="square" lIns="63500" tIns="63500" rIns="63500" bIns="63500" rtlCol="0" anchor="ctr"/>
          <a:lstStyle/>
          <a:p>
            <a:pPr algn="ctr">
              <a:defRPr/>
            </a:pPr>
          </a:p>
        </p:txBody>
      </p:sp>
      <p:sp>
        <p:nvSpPr>
          <p:cNvPr id="15" name="AutoShape 15"/>
          <p:cNvSpPr/>
          <p:nvPr/>
        </p:nvSpPr>
        <p:spPr>
          <a:xfrm>
            <a:off x="7874000" y="2413000"/>
            <a:ext cx="50800" cy="2032000"/>
          </a:xfrm>
          <a:prstGeom prst="roundRect">
            <a:avLst>
              <a:gd name="adj" fmla="val 0"/>
            </a:avLst>
          </a:prstGeom>
          <a:solidFill>
            <a:srgbClr val="A855F7">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8000" y="2603500"/>
            <a:ext cx="304800" cy="304800"/>
          </a:xfrm>
          <a:prstGeom prst="rect">
            <a:avLst/>
          </a:prstGeom>
        </p:spPr>
      </p:pic>
      <p:sp>
        <p:nvSpPr>
          <p:cNvPr id="17" name="AutoShape 17"/>
          <p:cNvSpPr/>
          <p:nvPr/>
        </p:nvSpPr>
        <p:spPr>
          <a:xfrm>
            <a:off x="8382000" y="2565400"/>
            <a:ext cx="304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Engine 2: User Subscription</a:t>
            </a:r>
            <a:endParaRPr lang="en-US" sz="1100"/>
          </a:p>
        </p:txBody>
      </p:sp>
      <p:cxnSp>
        <p:nvCxnSpPr>
          <p:cNvPr id="18" name="Connector 18"/>
          <p:cNvCxnSpPr/>
          <p:nvPr/>
        </p:nvCxnSpPr>
        <p:spPr>
          <a:xfrm rot="-14323">
            <a:off x="8128013" y="3041650"/>
            <a:ext cx="3048000" cy="12700"/>
          </a:xfrm>
          <a:prstGeom prst="straightConnector1">
            <a:avLst/>
          </a:prstGeom>
          <a:solidFill>
            <a:srgbClr val="DEE0E3">
              <a:alpha val="100000"/>
            </a:srgbClr>
          </a:solidFill>
          <a:ln w="12700" cap="flat" cmpd="sng">
            <a:solidFill>
              <a:srgbClr val="FFFFFF">
                <a:alpha val="20000"/>
              </a:srgbClr>
            </a:solidFill>
            <a:prstDash val="solid"/>
            <a:round/>
            <a:headEnd type="none" w="med" len="med"/>
            <a:tailEnd type="none" w="med" len="med"/>
          </a:ln>
        </p:spPr>
      </p:cxnSp>
      <p:sp>
        <p:nvSpPr>
          <p:cNvPr id="19" name="AutoShape 19"/>
          <p:cNvSpPr/>
          <p:nvPr/>
        </p:nvSpPr>
        <p:spPr>
          <a:xfrm>
            <a:off x="8128000" y="3175000"/>
            <a:ext cx="3048000" cy="1270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9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Source:</a:t>
            </a:r>
            <a:r>
              <a:rPr lang="en-US" sz="9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Subscription fees paid by professional institutional users for access to high-quality prediction data streams.</a:t>
            </a:r>
            <a:endParaRPr lang="en-US" sz="1100"/>
          </a:p>
          <a:p>
            <a:pPr marL="0" indent="0" algn="l">
              <a:lnSpc>
                <a:spcPct val="108000"/>
              </a:lnSpc>
            </a:pPr>
            <a:r>
              <a:rPr lang="en-US" sz="9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Role:</a:t>
            </a:r>
            <a:r>
              <a:rPr lang="en-US" sz="9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As the network's value increases, it becomes the main source of network revenue, forming a positive cycle of value capture.</a:t>
            </a:r>
            <a:endParaRPr lang="en-US" sz="9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0" name="AutoShape 20"/>
          <p:cNvSpPr/>
          <p:nvPr/>
        </p:nvSpPr>
        <p:spPr>
          <a:xfrm>
            <a:off x="762000" y="4953000"/>
            <a:ext cx="10668000" cy="1270000"/>
          </a:xfrm>
          <a:prstGeom prst="roundRect">
            <a:avLst>
              <a:gd name="adj" fmla="val 8000"/>
            </a:avLst>
          </a:prstGeom>
          <a:solidFill>
            <a:srgbClr val="0F172A">
              <a:alpha val="40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p>
        </p:txBody>
      </p:sp>
      <p:sp>
        <p:nvSpPr>
          <p:cNvPr id="21" name="AutoShape 21"/>
          <p:cNvSpPr/>
          <p:nvPr/>
        </p:nvSpPr>
        <p:spPr>
          <a:xfrm>
            <a:off x="1016000" y="5270500"/>
            <a:ext cx="2032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00000"/>
              </a:lnSpc>
              <a:defRPr/>
            </a:pPr>
            <a:r>
              <a:rPr lang="en-US" sz="13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Incentivize Miners</a:t>
            </a:r>
            <a:endParaRPr lang="en-US" sz="1100"/>
          </a:p>
          <a:p>
            <a:pPr marL="0" indent="0" algn="ctr">
              <a:lnSpc>
                <a:spcPct val="100000"/>
              </a:lnSpc>
            </a:pPr>
            <a:r>
              <a:rPr lang="en-US" sz="9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rPr>
              <a:t>TAO-driven high-yield</a:t>
            </a:r>
            <a:endParaRPr lang="en-US" sz="9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38500" y="5486400"/>
            <a:ext cx="203200" cy="203200"/>
          </a:xfrm>
          <a:prstGeom prst="rect">
            <a:avLst/>
          </a:prstGeom>
        </p:spPr>
      </p:pic>
      <p:sp>
        <p:nvSpPr>
          <p:cNvPr id="23" name="AutoShape 23"/>
          <p:cNvSpPr/>
          <p:nvPr/>
        </p:nvSpPr>
        <p:spPr>
          <a:xfrm>
            <a:off x="3556000" y="5270500"/>
            <a:ext cx="2032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00000"/>
              </a:lnSpc>
              <a:defRPr/>
            </a:pPr>
            <a:r>
              <a:rPr lang="en-US" sz="13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Attract Users</a:t>
            </a:r>
            <a:endParaRPr lang="en-US" sz="1100"/>
          </a:p>
          <a:p>
            <a:pPr marL="0" indent="0" algn="ctr">
              <a:lnSpc>
                <a:spcPct val="100000"/>
              </a:lnSpc>
            </a:pPr>
            <a:r>
              <a:rPr lang="en-US" sz="9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rPr>
              <a:t>High-quality data insights</a:t>
            </a:r>
            <a:endParaRPr lang="en-US" sz="9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78500" y="5486400"/>
            <a:ext cx="203200" cy="203200"/>
          </a:xfrm>
          <a:prstGeom prst="rect">
            <a:avLst/>
          </a:prstGeom>
        </p:spPr>
      </p:pic>
      <p:sp>
        <p:nvSpPr>
          <p:cNvPr id="25" name="AutoShape 25"/>
          <p:cNvSpPr/>
          <p:nvPr/>
        </p:nvSpPr>
        <p:spPr>
          <a:xfrm>
            <a:off x="6096000" y="5270500"/>
            <a:ext cx="2032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00000"/>
              </a:lnSpc>
              <a:defRPr/>
            </a:pPr>
            <a:r>
              <a:rPr lang="en-US" sz="13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Generate Revenue</a:t>
            </a:r>
            <a:endParaRPr lang="en-US" sz="1100"/>
          </a:p>
          <a:p>
            <a:pPr marL="0" indent="0" algn="ctr">
              <a:lnSpc>
                <a:spcPct val="100000"/>
              </a:lnSpc>
            </a:pPr>
            <a:r>
              <a:rPr lang="en-US" sz="9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rPr>
              <a:t>Subscription income growth</a:t>
            </a:r>
            <a:endParaRPr lang="en-US" sz="9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18500" y="5486400"/>
            <a:ext cx="203200" cy="203200"/>
          </a:xfrm>
          <a:prstGeom prst="rect">
            <a:avLst/>
          </a:prstGeom>
        </p:spPr>
      </p:pic>
      <p:sp>
        <p:nvSpPr>
          <p:cNvPr id="27" name="AutoShape 27"/>
          <p:cNvSpPr/>
          <p:nvPr/>
        </p:nvSpPr>
        <p:spPr>
          <a:xfrm>
            <a:off x="8636000" y="5270500"/>
            <a:ext cx="2032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00000"/>
              </a:lnSpc>
              <a:defRPr/>
            </a:pPr>
            <a:r>
              <a:rPr lang="en-US" sz="12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Reward Miners &amp; Increase Value</a:t>
            </a:r>
            <a:endParaRPr lang="en-US" sz="1100"/>
          </a:p>
          <a:p>
            <a:pPr marL="0" indent="0" algn="ctr">
              <a:lnSpc>
                <a:spcPct val="100000"/>
              </a:lnSpc>
            </a:pPr>
            <a:r>
              <a:rPr lang="en-US" sz="9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rPr>
              <a:t>Positive cycle enhancement</a:t>
            </a:r>
            <a:endParaRPr lang="en-US" sz="9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0C29">
              <a:alpha val="7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Revenue Share &amp; Pricing Tiers</a:t>
            </a:r>
            <a:endParaRPr lang="en-US" sz="1100"/>
          </a:p>
          <a:p>
            <a:pPr marL="0" indent="0" algn="l">
              <a:lnSpc>
                <a:spcPct val="125000"/>
              </a:lnSpc>
            </a:pPr>
            <a:r>
              <a:rPr lang="en-US" sz="1400" b="0" i="0" u="none" strike="noStrike">
                <a:solidFill>
                  <a:srgbClr val="FFFFFF">
                    <a:alpha val="7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Incentive-Compatible Value Distribution</a:t>
            </a:r>
            <a:endParaRPr lang="en-US" sz="1400" b="0" i="0" u="none" strike="noStrike">
              <a:solidFill>
                <a:srgbClr val="FFFFFF">
                  <a:alpha val="7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1397000"/>
            <a:ext cx="3810000" cy="4953000"/>
          </a:xfrm>
          <a:prstGeom prst="roundRect">
            <a:avLst>
              <a:gd name="adj" fmla="val 4000"/>
            </a:avLst>
          </a:prstGeom>
          <a:solidFill>
            <a:srgbClr val="FFFFFF">
              <a:alpha val="8000"/>
            </a:srgbClr>
          </a:solidFill>
          <a:ln w="12700" cap="flat" cmpd="sng">
            <a:solidFill>
              <a:srgbClr val="FFFFFF">
                <a:alpha val="20000"/>
              </a:srgbClr>
            </a:solidFill>
            <a:prstDash val="solid"/>
            <a:round/>
          </a:ln>
          <a:effectLst>
            <a:outerShdw blurRad="254000" dist="127000" dir="2700000" algn="tl" rotWithShape="0">
              <a:srgbClr val="000000">
                <a:alpha val="20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1701800"/>
            <a:ext cx="304800" cy="304800"/>
          </a:xfrm>
          <a:prstGeom prst="rect">
            <a:avLst/>
          </a:prstGeom>
        </p:spPr>
      </p:pic>
      <p:sp>
        <p:nvSpPr>
          <p:cNvPr id="6" name="AutoShape 6"/>
          <p:cNvSpPr/>
          <p:nvPr/>
        </p:nvSpPr>
        <p:spPr>
          <a:xfrm>
            <a:off x="1473200" y="1701800"/>
            <a:ext cx="304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Revenue Share Model</a:t>
            </a:r>
            <a:endParaRPr lang="en-US" sz="1100"/>
          </a:p>
        </p:txBody>
      </p:sp>
      <p:cxnSp>
        <p:nvCxnSpPr>
          <p:cNvPr id="7" name="Connector 7"/>
          <p:cNvCxnSpPr/>
          <p:nvPr/>
        </p:nvCxnSpPr>
        <p:spPr>
          <a:xfrm rot="-13641">
            <a:off x="1066813" y="2216150"/>
            <a:ext cx="32004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8" name="AutoShape 8"/>
          <p:cNvSpPr/>
          <p:nvPr/>
        </p:nvSpPr>
        <p:spPr>
          <a:xfrm>
            <a:off x="1066800" y="2413000"/>
            <a:ext cx="3200400" cy="889000"/>
          </a:xfrm>
          <a:prstGeom prst="roundRect">
            <a:avLst>
              <a:gd name="adj" fmla="val 11428"/>
            </a:avLst>
          </a:prstGeom>
          <a:solidFill>
            <a:srgbClr val="A855F7">
              <a:alpha val="15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1206500" y="2476500"/>
            <a:ext cx="2921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TAO Emission</a:t>
            </a:r>
            <a:endParaRPr lang="en-US" sz="1100"/>
          </a:p>
          <a:p>
            <a:pPr marL="0" indent="0" algn="l">
              <a:lnSpc>
                <a:spcPct val="100000"/>
              </a:lnSpc>
            </a:pPr>
            <a:r>
              <a:rPr lang="en-US" sz="1000" b="0" i="0" u="none" strike="noStrike">
                <a:solidFill>
                  <a:srgbClr val="FFFFFF">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100% distributed to Miners and Validators via the Yuma Consensus algorithm.</a:t>
            </a:r>
            <a:endParaRPr lang="en-US" sz="1000" b="0" i="0" u="none" strike="noStrike">
              <a:solidFill>
                <a:srgbClr val="FFFFFF">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1066800" y="3556000"/>
            <a:ext cx="3200400" cy="2286000"/>
          </a:xfrm>
          <a:prstGeom prst="roundRect">
            <a:avLst>
              <a:gd name="adj" fmla="val 4444"/>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1206500" y="3708400"/>
            <a:ext cx="2921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Subscription Revenue Share</a:t>
            </a:r>
            <a:endParaRPr lang="en-US" sz="1100"/>
          </a:p>
        </p:txBody>
      </p:sp>
      <p:sp>
        <p:nvSpPr>
          <p:cNvPr id="12" name="AutoShape 12"/>
          <p:cNvSpPr/>
          <p:nvPr/>
        </p:nvSpPr>
        <p:spPr>
          <a:xfrm>
            <a:off x="1206500" y="4191000"/>
            <a:ext cx="2921000" cy="457200"/>
          </a:xfrm>
          <a:prstGeom prst="roundRect">
            <a:avLst>
              <a:gd name="adj" fmla="val 11111"/>
            </a:avLst>
          </a:prstGeom>
          <a:solidFill>
            <a:srgbClr val="A855F7">
              <a:alpha val="2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1206500" y="4191000"/>
            <a:ext cx="2336800" cy="457200"/>
          </a:xfrm>
          <a:prstGeom prst="roundRect">
            <a:avLst>
              <a:gd name="adj" fmla="val 11111"/>
            </a:avLst>
          </a:prstGeom>
          <a:solidFill>
            <a:srgbClr val="A855F7">
              <a:alpha val="8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1333500" y="4191000"/>
            <a:ext cx="26670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80% to Miners</a:t>
            </a:r>
            <a:endParaRPr lang="en-US" sz="1100"/>
          </a:p>
        </p:txBody>
      </p:sp>
      <p:sp>
        <p:nvSpPr>
          <p:cNvPr id="15" name="AutoShape 15"/>
          <p:cNvSpPr/>
          <p:nvPr/>
        </p:nvSpPr>
        <p:spPr>
          <a:xfrm>
            <a:off x="1206500" y="4775200"/>
            <a:ext cx="2921000" cy="457200"/>
          </a:xfrm>
          <a:prstGeom prst="roundRect">
            <a:avLst>
              <a:gd name="adj" fmla="val 11111"/>
            </a:avLst>
          </a:prstGeom>
          <a:solidFill>
            <a:srgbClr val="FFFFFF">
              <a:alpha val="1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1206500" y="4775200"/>
            <a:ext cx="444500" cy="457200"/>
          </a:xfrm>
          <a:prstGeom prst="roundRect">
            <a:avLst>
              <a:gd name="adj" fmla="val 11428"/>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1333500" y="4775200"/>
            <a:ext cx="26670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100" b="0" i="0" u="none" strike="noStrike">
                <a:solidFill>
                  <a:srgbClr val="FFFFFF">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15% to Validators</a:t>
            </a:r>
            <a:endParaRPr lang="en-US" sz="1100"/>
          </a:p>
        </p:txBody>
      </p:sp>
      <p:sp>
        <p:nvSpPr>
          <p:cNvPr id="18" name="AutoShape 18"/>
          <p:cNvSpPr/>
          <p:nvPr/>
        </p:nvSpPr>
        <p:spPr>
          <a:xfrm>
            <a:off x="1206500" y="5359400"/>
            <a:ext cx="2921000" cy="457200"/>
          </a:xfrm>
          <a:prstGeom prst="roundRect">
            <a:avLst>
              <a:gd name="adj" fmla="val 11111"/>
            </a:avLst>
          </a:prstGeom>
          <a:solidFill>
            <a:srgbClr val="FFFFFF">
              <a:alpha val="10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1206500" y="5359400"/>
            <a:ext cx="152400" cy="457200"/>
          </a:xfrm>
          <a:prstGeom prst="roundRect">
            <a:avLst>
              <a:gd name="adj" fmla="val 33333"/>
            </a:avLst>
          </a:prstGeom>
          <a:solidFill>
            <a:srgbClr val="FFFFFF">
              <a:alpha val="6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1460500" y="5359400"/>
            <a:ext cx="2667000" cy="457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100" b="0" i="0" u="none" strike="noStrike">
                <a:solidFill>
                  <a:srgbClr val="FFFFFF">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5% to Community Treasury</a:t>
            </a:r>
            <a:endParaRPr lang="en-US" sz="1100"/>
          </a:p>
        </p:txBody>
      </p:sp>
      <p:sp>
        <p:nvSpPr>
          <p:cNvPr id="21" name="AutoShape 21"/>
          <p:cNvSpPr/>
          <p:nvPr/>
        </p:nvSpPr>
        <p:spPr>
          <a:xfrm>
            <a:off x="4826000" y="1397000"/>
            <a:ext cx="6858000" cy="4953000"/>
          </a:xfrm>
          <a:prstGeom prst="roundRect">
            <a:avLst>
              <a:gd name="adj" fmla="val 3076"/>
            </a:avLst>
          </a:prstGeom>
          <a:solidFill>
            <a:srgbClr val="FFFFFF">
              <a:alpha val="8000"/>
            </a:srgbClr>
          </a:solidFill>
          <a:ln w="12700" cap="flat" cmpd="sng">
            <a:solidFill>
              <a:srgbClr val="FFFFFF">
                <a:alpha val="20000"/>
              </a:srgbClr>
            </a:solidFill>
            <a:prstDash val="solid"/>
            <a:round/>
          </a:ln>
          <a:effectLst>
            <a:outerShdw blurRad="254000" dist="127000" dir="2700000" algn="tl" rotWithShape="0">
              <a:srgbClr val="000000">
                <a:alpha val="20000"/>
              </a:srgbClr>
            </a:outerShdw>
          </a:effectLst>
        </p:spPr>
        <p:txBody>
          <a:bodyPr vert="horz" wrap="square" lIns="63500" tIns="63500" rIns="63500" bIns="63500" rtlCol="0" anchor="ctr"/>
          <a:lstStyle/>
          <a:p>
            <a:pPr algn="ctr">
              <a:defRPr/>
            </a:pPr>
          </a:p>
        </p:txBody>
      </p:sp>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30800" y="1701800"/>
            <a:ext cx="304800" cy="304800"/>
          </a:xfrm>
          <a:prstGeom prst="rect">
            <a:avLst/>
          </a:prstGeom>
        </p:spPr>
      </p:pic>
      <p:sp>
        <p:nvSpPr>
          <p:cNvPr id="23" name="AutoShape 23"/>
          <p:cNvSpPr/>
          <p:nvPr/>
        </p:nvSpPr>
        <p:spPr>
          <a:xfrm>
            <a:off x="5537200" y="1701800"/>
            <a:ext cx="6096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Tiered Pricing Strategy</a:t>
            </a:r>
            <a:endParaRPr lang="en-US" sz="1100"/>
          </a:p>
        </p:txBody>
      </p:sp>
      <p:cxnSp>
        <p:nvCxnSpPr>
          <p:cNvPr id="24" name="Connector 24"/>
          <p:cNvCxnSpPr/>
          <p:nvPr/>
        </p:nvCxnSpPr>
        <p:spPr>
          <a:xfrm rot="-6987">
            <a:off x="5130806" y="2216150"/>
            <a:ext cx="62484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graphicFrame>
        <p:nvGraphicFramePr>
          <p:cNvPr id="25" name="Table 25"/>
          <p:cNvGraphicFramePr>
            <a:graphicFrameLocks noGrp="1"/>
          </p:cNvGraphicFramePr>
          <p:nvPr/>
        </p:nvGraphicFramePr>
        <p:xfrm>
          <a:off x="5130800" y="2413000"/>
          <a:ext cx="6248400" cy="3937000"/>
        </p:xfrm>
        <a:graphic>
          <a:graphicData uri="http://schemas.openxmlformats.org/drawingml/2006/table">
            <a:tbl>
              <a:tblPr>
                <a:effectLst/>
              </a:tblPr>
              <a:tblGrid>
                <a:gridCol w="1143000"/>
                <a:gridCol w="1270000"/>
                <a:gridCol w="1778000"/>
                <a:gridCol w="2057400"/>
              </a:tblGrid>
              <a:tr h="508000">
                <a:tc>
                  <a:txBody>
                    <a:bodyPr rtlCol="0"/>
                    <a:lstStyle/>
                    <a:p>
                      <a:pPr marL="0" indent="0" algn="ctr">
                        <a:lnSpc>
                          <a:spcPct val="100000"/>
                        </a:lnSpc>
                        <a:defRPr/>
                      </a:pPr>
                      <a:r>
                        <a:rPr lang="en-US" sz="11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Tier</a:t>
                      </a:r>
                      <a:endParaRPr lang="en-US" sz="1100"/>
                    </a:p>
                  </a:txBody>
                  <a:tcPr marL="101600" marR="101600" marT="101600" marB="101600" anchor="t" anchorCtr="0">
                    <a:lnL>
                      <a:noFill/>
                    </a:lnL>
                    <a:lnR>
                      <a:noFill/>
                    </a:lnR>
                    <a:lnT>
                      <a:noFill/>
                    </a:lnT>
                    <a:lnB w="12700" cap="flat" cmpd="sng" algn="ctr">
                      <a:solidFill>
                        <a:srgbClr val="A855F7"/>
                      </a:solidFill>
                      <a:prstDash val="solid"/>
                      <a:round/>
                      <a:headEnd type="none" w="med" len="med"/>
                      <a:tailEnd type="none" w="med" len="med"/>
                    </a:lnB>
                    <a:solidFill>
                      <a:srgbClr val="A855F7">
                        <a:alpha val="25000"/>
                      </a:srgbClr>
                    </a:solidFill>
                  </a:tcPr>
                </a:tc>
                <a:tc>
                  <a:txBody>
                    <a:bodyPr rtlCol="0"/>
                    <a:lstStyle/>
                    <a:p>
                      <a:pPr marL="0" indent="0" algn="ctr">
                        <a:lnSpc>
                          <a:spcPct val="100000"/>
                        </a:lnSpc>
                        <a:defRPr/>
                      </a:pPr>
                      <a:r>
                        <a:rPr lang="en-US" sz="11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Price (USD/Month)</a:t>
                      </a:r>
                      <a:endParaRPr lang="en-US" sz="1100"/>
                    </a:p>
                  </a:txBody>
                  <a:tcPr marL="101600" marR="101600" marT="101600" marB="101600" anchor="t" anchorCtr="0">
                    <a:lnL>
                      <a:noFill/>
                    </a:lnL>
                    <a:lnR>
                      <a:noFill/>
                    </a:lnR>
                    <a:lnT>
                      <a:noFill/>
                    </a:lnT>
                    <a:lnB w="12700" cap="flat" cmpd="sng" algn="ctr">
                      <a:solidFill>
                        <a:srgbClr val="A855F7"/>
                      </a:solidFill>
                      <a:prstDash val="solid"/>
                      <a:round/>
                      <a:headEnd type="none" w="med" len="med"/>
                      <a:tailEnd type="none" w="med" len="med"/>
                    </a:lnB>
                    <a:solidFill>
                      <a:srgbClr val="A855F7">
                        <a:alpha val="25000"/>
                      </a:srgbClr>
                    </a:solidFill>
                  </a:tcPr>
                </a:tc>
                <a:tc>
                  <a:txBody>
                    <a:bodyPr rtlCol="0"/>
                    <a:lstStyle/>
                    <a:p>
                      <a:pPr marL="0" indent="0" algn="ctr">
                        <a:lnSpc>
                          <a:spcPct val="100000"/>
                        </a:lnSpc>
                        <a:defRPr/>
                      </a:pPr>
                      <a:r>
                        <a:rPr lang="en-US" sz="11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Target Users</a:t>
                      </a:r>
                      <a:endParaRPr lang="en-US" sz="1100"/>
                    </a:p>
                  </a:txBody>
                  <a:tcPr marL="101600" marR="101600" marT="101600" marB="101600" anchor="t" anchorCtr="0">
                    <a:lnL>
                      <a:noFill/>
                    </a:lnL>
                    <a:lnR>
                      <a:noFill/>
                    </a:lnR>
                    <a:lnT>
                      <a:noFill/>
                    </a:lnT>
                    <a:lnB w="12700" cap="flat" cmpd="sng" algn="ctr">
                      <a:solidFill>
                        <a:srgbClr val="A855F7"/>
                      </a:solidFill>
                      <a:prstDash val="solid"/>
                      <a:round/>
                      <a:headEnd type="none" w="med" len="med"/>
                      <a:tailEnd type="none" w="med" len="med"/>
                    </a:lnB>
                    <a:solidFill>
                      <a:srgbClr val="A855F7">
                        <a:alpha val="25000"/>
                      </a:srgbClr>
                    </a:solidFill>
                  </a:tcPr>
                </a:tc>
                <a:tc>
                  <a:txBody>
                    <a:bodyPr rtlCol="0"/>
                    <a:lstStyle/>
                    <a:p>
                      <a:pPr marL="0" indent="0" algn="ctr">
                        <a:lnSpc>
                          <a:spcPct val="100000"/>
                        </a:lnSpc>
                        <a:defRPr/>
                      </a:pPr>
                      <a:r>
                        <a:rPr lang="en-US" sz="11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Core Benefits</a:t>
                      </a:r>
                      <a:endParaRPr lang="en-US" sz="1100"/>
                    </a:p>
                  </a:txBody>
                  <a:tcPr marL="101600" marR="101600" marT="101600" marB="101600" anchor="t" anchorCtr="0">
                    <a:lnL>
                      <a:noFill/>
                    </a:lnL>
                    <a:lnR>
                      <a:noFill/>
                    </a:lnR>
                    <a:lnT>
                      <a:noFill/>
                    </a:lnT>
                    <a:lnB w="12700" cap="flat" cmpd="sng" algn="ctr">
                      <a:solidFill>
                        <a:srgbClr val="A855F7"/>
                      </a:solidFill>
                      <a:prstDash val="solid"/>
                      <a:round/>
                      <a:headEnd type="none" w="med" len="med"/>
                      <a:tailEnd type="none" w="med" len="med"/>
                    </a:lnB>
                    <a:solidFill>
                      <a:srgbClr val="A855F7">
                        <a:alpha val="25000"/>
                      </a:srgbClr>
                    </a:solidFill>
                  </a:tcPr>
                </a:tc>
              </a:tr>
              <a:tr h="1143000">
                <a:tc>
                  <a:txBody>
                    <a:bodyPr rtlCol="0"/>
                    <a:lstStyle/>
                    <a:p>
                      <a:pPr marL="0" indent="0" algn="ctr">
                        <a:lnSpc>
                          <a:spcPct val="100000"/>
                        </a:lnSpc>
                        <a:defRPr/>
                      </a:pPr>
                      <a:r>
                        <a:rPr lang="en-US" sz="12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Pro</a:t>
                      </a:r>
                      <a:endParaRPr lang="en-US" sz="1100"/>
                    </a:p>
                  </a:txBody>
                  <a:tcPr marL="101600" marR="101600" marT="101600" marB="101600" anchor="t" anchorCtr="0">
                    <a:lnL>
                      <a:noFill/>
                    </a:lnL>
                    <a:lnR>
                      <a:noFill/>
                    </a:lnR>
                    <a:lnT w="12700" cap="flat" cmpd="sng" algn="ctr">
                      <a:solidFill>
                        <a:srgbClr val="A855F7"/>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ctr">
                        <a:lnSpc>
                          <a:spcPct val="100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$500</a:t>
                      </a:r>
                      <a:endParaRPr lang="en-US" sz="1100"/>
                    </a:p>
                  </a:txBody>
                  <a:tcPr marL="101600" marR="101600" marT="101600" marB="101600" anchor="t" anchorCtr="0">
                    <a:lnL>
                      <a:noFill/>
                    </a:lnL>
                    <a:lnR>
                      <a:noFill/>
                    </a:lnR>
                    <a:lnT w="12700" cap="flat" cmpd="sng" algn="ctr">
                      <a:solidFill>
                        <a:srgbClr val="A855F7"/>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8000"/>
                        </a:lnSpc>
                        <a:defRPr/>
                      </a:pPr>
                      <a:r>
                        <a:rPr lang="en-US" sz="1000" b="0" i="0" u="none" strike="noStrike">
                          <a:solidFill>
                            <a:srgbClr val="FFFFFF">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Small funds, independent traders</a:t>
                      </a:r>
                      <a:endParaRPr lang="en-US" sz="1100"/>
                    </a:p>
                  </a:txBody>
                  <a:tcPr marL="101600" marR="101600" marT="101600" marB="101600" anchor="t" anchorCtr="0">
                    <a:lnL>
                      <a:noFill/>
                    </a:lnL>
                    <a:lnR>
                      <a:noFill/>
                    </a:lnR>
                    <a:lnT w="12700" cap="flat" cmpd="sng" algn="ctr">
                      <a:solidFill>
                        <a:srgbClr val="A855F7"/>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8000"/>
                        </a:lnSpc>
                        <a:defRPr/>
                      </a:pPr>
                      <a:r>
                        <a:rPr lang="en-US" sz="1000" b="0" i="0" u="none" strike="noStrike">
                          <a:solidFill>
                            <a:srgbClr val="FFFFFF">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Access to aggregated data stream from Top 50 miners</a:t>
                      </a:r>
                      <a:endParaRPr lang="en-US" sz="1100"/>
                    </a:p>
                  </a:txBody>
                  <a:tcPr marL="101600" marR="101600" marT="101600" marB="101600" anchor="t" anchorCtr="0">
                    <a:lnL>
                      <a:noFill/>
                    </a:lnL>
                    <a:lnR>
                      <a:noFill/>
                    </a:lnR>
                    <a:lnT w="12700" cap="flat" cmpd="sng" algn="ctr">
                      <a:solidFill>
                        <a:srgbClr val="A855F7"/>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1143000">
                <a:tc>
                  <a:txBody>
                    <a:bodyPr rtlCol="0"/>
                    <a:lstStyle/>
                    <a:p>
                      <a:pPr marL="0" indent="0" algn="ctr">
                        <a:lnSpc>
                          <a:spcPct val="100000"/>
                        </a:lnSpc>
                        <a:defRPr/>
                      </a:pPr>
                      <a:r>
                        <a:rPr lang="en-US" sz="12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Institutional</a:t>
                      </a:r>
                      <a:endParaRPr lang="en-US" sz="1100"/>
                    </a:p>
                  </a:txBody>
                  <a:tcPr marL="101600" marR="1016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ctr">
                        <a:lnSpc>
                          <a:spcPct val="100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$5,000</a:t>
                      </a:r>
                      <a:endParaRPr lang="en-US" sz="1100"/>
                    </a:p>
                  </a:txBody>
                  <a:tcPr marL="101600" marR="1016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8000"/>
                        </a:lnSpc>
                        <a:defRPr/>
                      </a:pPr>
                      <a:r>
                        <a:rPr lang="en-US" sz="1000" b="0" i="0" u="none" strike="noStrike">
                          <a:solidFill>
                            <a:srgbClr val="FFFFFF">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Mid-sized hedge funds, asset managers</a:t>
                      </a:r>
                      <a:endParaRPr lang="en-US" sz="1100"/>
                    </a:p>
                  </a:txBody>
                  <a:tcPr marL="101600" marR="1016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8000"/>
                        </a:lnSpc>
                        <a:defRPr/>
                      </a:pPr>
                      <a:r>
                        <a:rPr lang="en-US" sz="1000" b="0" i="0" u="none" strike="noStrike">
                          <a:solidFill>
                            <a:srgbClr val="FFFFFF">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Access to aggregated data stream from Top 10 miners + Historical Data API</a:t>
                      </a:r>
                      <a:endParaRPr lang="en-US" sz="1100"/>
                    </a:p>
                  </a:txBody>
                  <a:tcPr marL="101600" marR="1016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1143000">
                <a:tc>
                  <a:txBody>
                    <a:bodyPr rtlCol="0"/>
                    <a:lstStyle/>
                    <a:p>
                      <a:pPr marL="0" indent="0" algn="ctr">
                        <a:lnSpc>
                          <a:spcPct val="100000"/>
                        </a:lnSpc>
                        <a:defRPr/>
                      </a:pPr>
                      <a:r>
                        <a:rPr lang="en-US" sz="12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Flagship</a:t>
                      </a:r>
                      <a:endParaRPr lang="en-US" sz="1100"/>
                    </a:p>
                  </a:txBody>
                  <a:tcPr marL="101600" marR="101600" marT="101600" marB="101600" anchor="t" anchorCtr="0">
                    <a:lnL>
                      <a:noFill/>
                    </a:lnL>
                    <a:lnR>
                      <a:noFill/>
                    </a:lnR>
                    <a:lnT w="12700" cap="flat" cmpd="sng" algn="ctr">
                      <a:solidFill>
                        <a:srgbClr val="FFFFFF"/>
                      </a:solidFill>
                      <a:prstDash val="solid"/>
                      <a:round/>
                      <a:headEnd type="none" w="med" len="med"/>
                      <a:tailEnd type="none" w="med" len="med"/>
                    </a:lnT>
                    <a:lnB>
                      <a:noFill/>
                    </a:lnB>
                    <a:noFill/>
                  </a:tcPr>
                </a:tc>
                <a:tc>
                  <a:txBody>
                    <a:bodyPr rtlCol="0"/>
                    <a:lstStyle/>
                    <a:p>
                      <a:pPr marL="0" indent="0" algn="ctr">
                        <a:lnSpc>
                          <a:spcPct val="100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$25,000+</a:t>
                      </a:r>
                      <a:endParaRPr lang="en-US" sz="1100"/>
                    </a:p>
                  </a:txBody>
                  <a:tcPr marL="101600" marR="101600" marT="101600" marB="101600" anchor="t" anchorCtr="0">
                    <a:lnL>
                      <a:noFill/>
                    </a:lnL>
                    <a:lnR>
                      <a:noFill/>
                    </a:lnR>
                    <a:lnT w="12700" cap="flat" cmpd="sng" algn="ctr">
                      <a:solidFill>
                        <a:srgbClr val="FFFFFF"/>
                      </a:solidFill>
                      <a:prstDash val="solid"/>
                      <a:round/>
                      <a:headEnd type="none" w="med" len="med"/>
                      <a:tailEnd type="none" w="med" len="med"/>
                    </a:lnT>
                    <a:lnB>
                      <a:noFill/>
                    </a:lnB>
                    <a:noFill/>
                  </a:tcPr>
                </a:tc>
                <a:tc>
                  <a:txBody>
                    <a:bodyPr rtlCol="0"/>
                    <a:lstStyle/>
                    <a:p>
                      <a:pPr marL="0" indent="0" algn="l">
                        <a:lnSpc>
                          <a:spcPct val="108000"/>
                        </a:lnSpc>
                        <a:defRPr/>
                      </a:pPr>
                      <a:r>
                        <a:rPr lang="en-US" sz="1000" b="0" i="0" u="none" strike="noStrike">
                          <a:solidFill>
                            <a:srgbClr val="FFFFFF">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Large financial institutions, family offices</a:t>
                      </a:r>
                      <a:endParaRPr lang="en-US" sz="1100"/>
                    </a:p>
                  </a:txBody>
                  <a:tcPr marL="101600" marR="101600" marT="101600" marB="101600" anchor="t" anchorCtr="0">
                    <a:lnL>
                      <a:noFill/>
                    </a:lnL>
                    <a:lnR>
                      <a:noFill/>
                    </a:lnR>
                    <a:lnT w="12700" cap="flat" cmpd="sng" algn="ctr">
                      <a:solidFill>
                        <a:srgbClr val="FFFFFF"/>
                      </a:solidFill>
                      <a:prstDash val="solid"/>
                      <a:round/>
                      <a:headEnd type="none" w="med" len="med"/>
                      <a:tailEnd type="none" w="med" len="med"/>
                    </a:lnT>
                    <a:lnB>
                      <a:noFill/>
                    </a:lnB>
                    <a:noFill/>
                  </a:tcPr>
                </a:tc>
                <a:tc>
                  <a:txBody>
                    <a:bodyPr rtlCol="0"/>
                    <a:lstStyle/>
                    <a:p>
                      <a:pPr marL="0" indent="0" algn="l">
                        <a:lnSpc>
                          <a:spcPct val="108000"/>
                        </a:lnSpc>
                        <a:defRPr/>
                      </a:pPr>
                      <a:r>
                        <a:rPr lang="en-US" sz="1000" b="0" i="0" u="none" strike="noStrike">
                          <a:solidFill>
                            <a:srgbClr val="FFFFFF">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Custom prediction tasks + Highest priority API access</a:t>
                      </a:r>
                      <a:endParaRPr lang="en-US" sz="1100"/>
                    </a:p>
                  </a:txBody>
                  <a:tcPr marL="101600" marR="101600" marT="101600" marB="101600" anchor="t" anchorCtr="0">
                    <a:lnL>
                      <a:noFill/>
                    </a:lnL>
                    <a:lnR>
                      <a:noFill/>
                    </a:lnR>
                    <a:lnT w="12700" cap="flat" cmpd="sng" algn="ctr">
                      <a:solidFill>
                        <a:srgbClr val="FFFFFF"/>
                      </a:solidFill>
                      <a:prstDash val="solid"/>
                      <a:round/>
                      <a:headEnd type="none" w="med" len="med"/>
                      <a:tailEnd type="none" w="med" len="med"/>
                    </a:lnT>
                    <a:lnB>
                      <a:noFill/>
                    </a:lnB>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Competitive Advantages</a:t>
            </a:r>
            <a:endParaRPr lang="en-US" sz="1100"/>
          </a:p>
        </p:txBody>
      </p:sp>
      <p:sp>
        <p:nvSpPr>
          <p:cNvPr id="4" name="AutoShape 4"/>
          <p:cNvSpPr/>
          <p:nvPr/>
        </p:nvSpPr>
        <p:spPr>
          <a:xfrm>
            <a:off x="762000" y="1206500"/>
            <a:ext cx="1066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PrediFin vs. Centralized Platforms vs. Vanta (SN8)</a:t>
            </a:r>
            <a:endParaRPr lang="en-US" sz="1100"/>
          </a:p>
        </p:txBody>
      </p:sp>
      <p:sp>
        <p:nvSpPr>
          <p:cNvPr id="5" name="AutoShape 5"/>
          <p:cNvSpPr/>
          <p:nvPr/>
        </p:nvSpPr>
        <p:spPr>
          <a:xfrm>
            <a:off x="762000" y="1778000"/>
            <a:ext cx="10668000" cy="4318000"/>
          </a:xfrm>
          <a:prstGeom prst="roundRect">
            <a:avLst>
              <a:gd name="adj" fmla="val 3529"/>
            </a:avLst>
          </a:prstGeom>
          <a:solidFill>
            <a:srgbClr val="FFFFFF">
              <a:alpha val="8000"/>
            </a:srgbClr>
          </a:solidFill>
          <a:ln w="12700" cap="flat" cmpd="sng">
            <a:solidFill>
              <a:srgbClr val="A855F7">
                <a:alpha val="30000"/>
              </a:srgbClr>
            </a:solidFill>
            <a:prstDash val="solid"/>
            <a:round/>
          </a:ln>
          <a:effectLst>
            <a:outerShdw blurRad="254000" dist="127000" dir="2700000" algn="tl" rotWithShape="0">
              <a:srgbClr val="000000">
                <a:alpha val="20000"/>
              </a:srgbClr>
            </a:outerShdw>
          </a:effectLst>
        </p:spPr>
        <p:txBody>
          <a:bodyPr vert="horz" wrap="square" lIns="0" tIns="0" rIns="0" bIns="0" rtlCol="0" anchor="ctr" anchorCtr="0"/>
          <a:lstStyle/>
          <a:p>
            <a:pPr algn="ctr">
              <a:defRPr/>
            </a:pPr>
          </a:p>
        </p:txBody>
      </p:sp>
      <p:graphicFrame>
        <p:nvGraphicFramePr>
          <p:cNvPr id="6" name="Table 6"/>
          <p:cNvGraphicFramePr>
            <a:graphicFrameLocks noGrp="1"/>
          </p:cNvGraphicFramePr>
          <p:nvPr/>
        </p:nvGraphicFramePr>
        <p:xfrm>
          <a:off x="1016000" y="2032000"/>
          <a:ext cx="9652000" cy="3810000"/>
        </p:xfrm>
        <a:graphic>
          <a:graphicData uri="http://schemas.openxmlformats.org/drawingml/2006/table">
            <a:tbl>
              <a:tblPr>
                <a:effectLst/>
              </a:tblPr>
              <a:tblGrid>
                <a:gridCol w="2032000"/>
                <a:gridCol w="2540000"/>
                <a:gridCol w="2540000"/>
                <a:gridCol w="2540000"/>
              </a:tblGrid>
              <a:tr h="762000">
                <a:tc>
                  <a:txBody>
                    <a:bodyPr rtlCol="0"/>
                    <a:lstStyle/>
                    <a:p>
                      <a:pPr marL="0" indent="0" algn="l">
                        <a:lnSpc>
                          <a:spcPct val="100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Feature</a:t>
                      </a:r>
                      <a:endParaRPr lang="en-US" sz="1100"/>
                    </a:p>
                  </a:txBody>
                  <a:tcPr marL="127000" marR="127000" marT="101600" marB="101600" anchor="t" anchorCtr="0">
                    <a:lnL>
                      <a:noFill/>
                    </a:lnL>
                    <a:lnR>
                      <a:noFill/>
                    </a:lnR>
                    <a:lnT>
                      <a:noFill/>
                    </a:lnT>
                    <a:lnB w="12700" cap="flat" cmpd="sng" algn="ctr">
                      <a:solidFill>
                        <a:srgbClr val="A855F7"/>
                      </a:solidFill>
                      <a:prstDash val="solid"/>
                      <a:round/>
                      <a:headEnd type="none" w="med" len="med"/>
                      <a:tailEnd type="none" w="med" len="med"/>
                    </a:lnB>
                    <a:solidFill>
                      <a:srgbClr val="A855F7">
                        <a:alpha val="20000"/>
                      </a:srgbClr>
                    </a:solidFill>
                  </a:tcPr>
                </a:tc>
                <a:tc>
                  <a:txBody>
                    <a:bodyPr rtlCol="0"/>
                    <a:lstStyle/>
                    <a:p>
                      <a:pPr marL="0" indent="0" algn="l">
                        <a:lnSpc>
                          <a:spcPct val="100000"/>
                        </a:lnSpc>
                        <a:defRPr/>
                      </a:pPr>
                      <a:r>
                        <a:rPr lang="en-US" sz="1300" b="1" i="0" u="none" strike="noStrike">
                          <a:solidFill>
                            <a:srgbClr val="C084FC"/>
                          </a:solidFill>
                          <a:latin typeface="Noto Sans SC" panose="020B0200000000000000" charset="-122"/>
                          <a:ea typeface="Noto Sans SC" panose="020B0200000000000000" charset="-122"/>
                          <a:cs typeface="Noto Sans SC" panose="020B0200000000000000" charset="-122"/>
                          <a:sym typeface="Noto Sans SC" panose="020B0200000000000000" charset="-122"/>
                        </a:rPr>
                        <a:t>PrediFin (SNxx)</a:t>
                      </a:r>
                      <a:endParaRPr lang="en-US" sz="1100"/>
                    </a:p>
                  </a:txBody>
                  <a:tcPr marL="127000" marR="127000" marT="101600" marB="101600" anchor="t" anchorCtr="0">
                    <a:lnL>
                      <a:noFill/>
                    </a:lnL>
                    <a:lnR>
                      <a:noFill/>
                    </a:lnR>
                    <a:lnT>
                      <a:noFill/>
                    </a:lnT>
                    <a:lnB w="12700" cap="flat" cmpd="sng" algn="ctr">
                      <a:solidFill>
                        <a:srgbClr val="A855F7"/>
                      </a:solidFill>
                      <a:prstDash val="solid"/>
                      <a:round/>
                      <a:headEnd type="none" w="med" len="med"/>
                      <a:tailEnd type="none" w="med" len="med"/>
                    </a:lnB>
                    <a:solidFill>
                      <a:srgbClr val="A855F7">
                        <a:alpha val="20000"/>
                      </a:srgbClr>
                    </a:solidFill>
                  </a:tcPr>
                </a:tc>
                <a:tc>
                  <a:txBody>
                    <a:bodyPr rtlCol="0"/>
                    <a:lstStyle/>
                    <a:p>
                      <a:pPr marL="0" indent="0" algn="l">
                        <a:lnSpc>
                          <a:spcPct val="100000"/>
                        </a:lnSpc>
                        <a:defRPr/>
                      </a:pPr>
                      <a:r>
                        <a:rPr lang="en-US" sz="1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Centralized Platforms (Bloomberg, Reuters)</a:t>
                      </a:r>
                      <a:endParaRPr lang="en-US" sz="1100"/>
                    </a:p>
                  </a:txBody>
                  <a:tcPr marL="127000" marR="127000" marT="101600" marB="101600" anchor="t" anchorCtr="0">
                    <a:lnL>
                      <a:noFill/>
                    </a:lnL>
                    <a:lnR>
                      <a:noFill/>
                    </a:lnR>
                    <a:lnT>
                      <a:noFill/>
                    </a:lnT>
                    <a:lnB w="12700" cap="flat" cmpd="sng" algn="ctr">
                      <a:solidFill>
                        <a:srgbClr val="A855F7"/>
                      </a:solidFill>
                      <a:prstDash val="solid"/>
                      <a:round/>
                      <a:headEnd type="none" w="med" len="med"/>
                      <a:tailEnd type="none" w="med" len="med"/>
                    </a:lnB>
                    <a:solidFill>
                      <a:srgbClr val="A855F7">
                        <a:alpha val="20000"/>
                      </a:srgbClr>
                    </a:solidFill>
                  </a:tcPr>
                </a:tc>
                <a:tc>
                  <a:txBody>
                    <a:bodyPr rtlCol="0"/>
                    <a:lstStyle/>
                    <a:p>
                      <a:pPr marL="0" indent="0" algn="l">
                        <a:lnSpc>
                          <a:spcPct val="100000"/>
                        </a:lnSpc>
                        <a:defRPr/>
                      </a:pPr>
                      <a:r>
                        <a:rPr lang="en-US" sz="1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Vanta (SN8 - AI Video)</a:t>
                      </a:r>
                      <a:endParaRPr lang="en-US" sz="1100"/>
                    </a:p>
                  </a:txBody>
                  <a:tcPr marL="127000" marR="127000" marT="101600" marB="101600" anchor="t" anchorCtr="0">
                    <a:lnL>
                      <a:noFill/>
                    </a:lnL>
                    <a:lnR>
                      <a:noFill/>
                    </a:lnR>
                    <a:lnT>
                      <a:noFill/>
                    </a:lnT>
                    <a:lnB w="12700" cap="flat" cmpd="sng" algn="ctr">
                      <a:solidFill>
                        <a:srgbClr val="A855F7"/>
                      </a:solidFill>
                      <a:prstDash val="solid"/>
                      <a:round/>
                      <a:headEnd type="none" w="med" len="med"/>
                      <a:tailEnd type="none" w="med" len="med"/>
                    </a:lnB>
                    <a:solidFill>
                      <a:srgbClr val="A855F7">
                        <a:alpha val="20000"/>
                      </a:srgbClr>
                    </a:solidFill>
                  </a:tcPr>
                </a:tc>
              </a:tr>
              <a:tr h="762000">
                <a:tc>
                  <a:txBody>
                    <a:bodyPr rtlCol="0"/>
                    <a:lstStyle/>
                    <a:p>
                      <a:pPr marL="0" indent="0" algn="l">
                        <a:lnSpc>
                          <a:spcPct val="100000"/>
                        </a:lnSpc>
                        <a:defRPr/>
                      </a:pPr>
                      <a:r>
                        <a:rPr lang="en-US" sz="13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Core Domain</a:t>
                      </a:r>
                      <a:endParaRPr lang="en-US" sz="1100"/>
                    </a:p>
                  </a:txBody>
                  <a:tcPr marL="127000" marR="127000" marT="101600" marB="101600" anchor="t" anchorCtr="0">
                    <a:lnL>
                      <a:noFill/>
                    </a:lnL>
                    <a:lnR>
                      <a:noFill/>
                    </a:lnR>
                    <a:lnT w="12700" cap="flat" cmpd="sng" algn="ctr">
                      <a:solidFill>
                        <a:srgbClr val="A855F7"/>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0000"/>
                        </a:lnSpc>
                        <a:defRPr/>
                      </a:pPr>
                      <a:r>
                        <a:rPr lang="en-US" sz="1200" b="1" i="0" u="none" strike="noStrike">
                          <a:solidFill>
                            <a:srgbClr val="C084FC"/>
                          </a:solidFill>
                          <a:latin typeface="Noto Sans SC" panose="020B0200000000000000" charset="-122"/>
                          <a:ea typeface="Noto Sans SC" panose="020B0200000000000000" charset="-122"/>
                          <a:cs typeface="Noto Sans SC" panose="020B0200000000000000" charset="-122"/>
                          <a:sym typeface="Noto Sans SC" panose="020B0200000000000000" charset="-122"/>
                        </a:rPr>
                        <a:t>Macro Financial Prediction</a:t>
                      </a:r>
                      <a:endParaRPr lang="en-US" sz="1100"/>
                    </a:p>
                  </a:txBody>
                  <a:tcPr marL="127000" marR="127000" marT="101600" marB="101600" anchor="t" anchorCtr="0">
                    <a:lnL>
                      <a:noFill/>
                    </a:lnL>
                    <a:lnR>
                      <a:noFill/>
                    </a:lnR>
                    <a:lnT w="12700" cap="flat" cmpd="sng" algn="ctr">
                      <a:solidFill>
                        <a:srgbClr val="A855F7"/>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0000"/>
                        </a:lnSpc>
                        <a:defRPr/>
                      </a:pPr>
                      <a:r>
                        <a:rPr lang="en-US" sz="12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Financial Data &amp; News</a:t>
                      </a:r>
                      <a:endParaRPr lang="en-US" sz="1100"/>
                    </a:p>
                  </a:txBody>
                  <a:tcPr marL="127000" marR="127000" marT="101600" marB="101600" anchor="t" anchorCtr="0">
                    <a:lnL>
                      <a:noFill/>
                    </a:lnL>
                    <a:lnR>
                      <a:noFill/>
                    </a:lnR>
                    <a:lnT w="12700" cap="flat" cmpd="sng" algn="ctr">
                      <a:solidFill>
                        <a:srgbClr val="A855F7"/>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0000"/>
                        </a:lnSpc>
                        <a:defRPr/>
                      </a:pPr>
                      <a:r>
                        <a:rPr lang="en-US" sz="12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AI-Generated Video</a:t>
                      </a:r>
                      <a:endParaRPr lang="en-US" sz="1100"/>
                    </a:p>
                  </a:txBody>
                  <a:tcPr marL="127000" marR="127000" marT="101600" marB="101600" anchor="t" anchorCtr="0">
                    <a:lnL>
                      <a:noFill/>
                    </a:lnL>
                    <a:lnR>
                      <a:noFill/>
                    </a:lnR>
                    <a:lnT w="12700" cap="flat" cmpd="sng" algn="ctr">
                      <a:solidFill>
                        <a:srgbClr val="A855F7"/>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762000">
                <a:tc>
                  <a:txBody>
                    <a:bodyPr rtlCol="0"/>
                    <a:lstStyle/>
                    <a:p>
                      <a:pPr marL="0" indent="0" algn="l">
                        <a:lnSpc>
                          <a:spcPct val="100000"/>
                        </a:lnSpc>
                        <a:defRPr/>
                      </a:pPr>
                      <a:r>
                        <a:rPr lang="en-US" sz="13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Incentive</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0000"/>
                        </a:lnSpc>
                        <a:defRPr/>
                      </a:pPr>
                      <a:r>
                        <a:rPr lang="en-US" sz="1100" b="1" i="0" u="none" strike="noStrike">
                          <a:solidFill>
                            <a:srgbClr val="C084FC"/>
                          </a:solidFill>
                          <a:latin typeface="Noto Sans SC" panose="020B0200000000000000" charset="-122"/>
                          <a:ea typeface="Noto Sans SC" panose="020B0200000000000000" charset="-122"/>
                          <a:cs typeface="Noto Sans SC" panose="020B0200000000000000" charset="-122"/>
                          <a:sym typeface="Noto Sans SC" panose="020B0200000000000000" charset="-122"/>
                        </a:rPr>
                        <a:t>Outcome-Oriented Token Incentive</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0000"/>
                        </a:lnSpc>
                        <a:defRPr/>
                      </a:pPr>
                      <a:r>
                        <a:rPr lang="en-US" sz="12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Fixed Salary</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0000"/>
                        </a:lnSpc>
                        <a:defRPr/>
                      </a:pPr>
                      <a:r>
                        <a:rPr lang="en-US" sz="12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Generation Quality &amp; Diversity</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762000">
                <a:tc>
                  <a:txBody>
                    <a:bodyPr rtlCol="0"/>
                    <a:lstStyle/>
                    <a:p>
                      <a:pPr marL="0" indent="0" algn="l">
                        <a:lnSpc>
                          <a:spcPct val="100000"/>
                        </a:lnSpc>
                        <a:defRPr/>
                      </a:pPr>
                      <a:r>
                        <a:rPr lang="en-US" sz="13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Validation</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0000"/>
                        </a:lnSpc>
                        <a:defRPr/>
                      </a:pPr>
                      <a:r>
                        <a:rPr lang="en-US" sz="1100" b="1" i="0" u="none" strike="noStrike">
                          <a:solidFill>
                            <a:srgbClr val="C084FC"/>
                          </a:solidFill>
                          <a:latin typeface="Noto Sans SC" panose="020B0200000000000000" charset="-122"/>
                          <a:ea typeface="Noto Sans SC" panose="020B0200000000000000" charset="-122"/>
                          <a:cs typeface="Noto Sans SC" panose="020B0200000000000000" charset="-122"/>
                          <a:sym typeface="Noto Sans SC" panose="020B0200000000000000" charset="-122"/>
                        </a:rPr>
                        <a:t>Objective Market Outcome Validation</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0000"/>
                        </a:lnSpc>
                        <a:defRPr/>
                      </a:pPr>
                      <a:r>
                        <a:rPr lang="en-US" sz="12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Subjective Editorial Review</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rtlCol="0"/>
                    <a:lstStyle/>
                    <a:p>
                      <a:pPr marL="0" indent="0" algn="l">
                        <a:lnSpc>
                          <a:spcPct val="100000"/>
                        </a:lnSpc>
                        <a:defRPr/>
                      </a:pPr>
                      <a:r>
                        <a:rPr lang="en-US" sz="11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Subjective Human + AI Evaluation</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762000">
                <a:tc>
                  <a:txBody>
                    <a:bodyPr rtlCol="0"/>
                    <a:lstStyle/>
                    <a:p>
                      <a:pPr marL="0" indent="0" algn="l">
                        <a:lnSpc>
                          <a:spcPct val="100000"/>
                        </a:lnSpc>
                        <a:defRPr/>
                      </a:pPr>
                      <a:r>
                        <a:rPr lang="en-US" sz="1300" b="1"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Data Trust</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a:noFill/>
                    </a:lnB>
                    <a:noFill/>
                  </a:tcPr>
                </a:tc>
                <a:tc>
                  <a:txBody>
                    <a:bodyPr rtlCol="0"/>
                    <a:lstStyle/>
                    <a:p>
                      <a:pPr marL="0" indent="0" algn="l">
                        <a:lnSpc>
                          <a:spcPct val="100000"/>
                        </a:lnSpc>
                        <a:defRPr/>
                      </a:pPr>
                      <a:r>
                        <a:rPr lang="en-US" sz="1100" b="1" i="0" u="none" strike="noStrike">
                          <a:solidFill>
                            <a:srgbClr val="C084FC"/>
                          </a:solidFill>
                          <a:latin typeface="Noto Sans SC" panose="020B0200000000000000" charset="-122"/>
                          <a:ea typeface="Noto Sans SC" panose="020B0200000000000000" charset="-122"/>
                          <a:cs typeface="Noto Sans SC" panose="020B0200000000000000" charset="-122"/>
                          <a:sym typeface="Noto Sans SC" panose="020B0200000000000000" charset="-122"/>
                        </a:rPr>
                        <a:t>High, based on Blockchain &amp; Game Theory</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a:noFill/>
                    </a:lnB>
                    <a:noFill/>
                  </a:tcPr>
                </a:tc>
                <a:tc>
                  <a:txBody>
                    <a:bodyPr rtlCol="0"/>
                    <a:lstStyle/>
                    <a:p>
                      <a:pPr marL="0" indent="0" algn="l">
                        <a:lnSpc>
                          <a:spcPct val="100000"/>
                        </a:lnSpc>
                        <a:defRPr/>
                      </a:pPr>
                      <a:r>
                        <a:rPr lang="en-US" sz="11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Medium, relies on brand reputation</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a:noFill/>
                    </a:lnB>
                    <a:noFill/>
                  </a:tcPr>
                </a:tc>
                <a:tc>
                  <a:txBody>
                    <a:bodyPr rtlCol="0"/>
                    <a:lstStyle/>
                    <a:p>
                      <a:pPr marL="0" indent="0" algn="l">
                        <a:lnSpc>
                          <a:spcPct val="100000"/>
                        </a:lnSpc>
                        <a:defRPr/>
                      </a:pPr>
                      <a:r>
                        <a:rPr lang="en-US" sz="11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Medium, relies on community consensus</a:t>
                      </a:r>
                      <a:endParaRPr lang="en-US" sz="1100"/>
                    </a:p>
                  </a:txBody>
                  <a:tcPr marL="127000" marR="127000" marT="101600" marB="101600" anchor="t" anchorCtr="0">
                    <a:lnL>
                      <a:noFill/>
                    </a:lnL>
                    <a:lnR>
                      <a:noFill/>
                    </a:lnR>
                    <a:lnT w="12700" cap="flat" cmpd="sng" algn="ctr">
                      <a:solidFill>
                        <a:srgbClr val="FFFFFF"/>
                      </a:solidFill>
                      <a:prstDash val="solid"/>
                      <a:round/>
                      <a:headEnd type="none" w="med" len="med"/>
                      <a:tailEnd type="none" w="med" len="med"/>
                    </a:lnT>
                    <a:lnB>
                      <a:noFill/>
                    </a:lnB>
                    <a:noFill/>
                  </a:tcPr>
                </a:tc>
              </a:tr>
            </a:tbl>
          </a:graphicData>
        </a:graphic>
      </p:graphicFrame>
      <p:sp>
        <p:nvSpPr>
          <p:cNvPr id="7" name="AutoShape 7"/>
          <p:cNvSpPr/>
          <p:nvPr/>
        </p:nvSpPr>
        <p:spPr>
          <a:xfrm>
            <a:off x="762000" y="6286500"/>
            <a:ext cx="10668000" cy="381000"/>
          </a:xfrm>
          <a:prstGeom prst="roundRect">
            <a:avLst>
              <a:gd name="adj" fmla="val 0"/>
            </a:avLst>
          </a:prstGeom>
          <a:solidFill>
            <a:srgbClr val="FFFFFF">
              <a:alpha val="3000"/>
            </a:srgbClr>
          </a:solidFill>
          <a:ln w="25400" cap="flat" cmpd="sng">
            <a:noFill/>
            <a:prstDash val="solid"/>
            <a:round/>
          </a:ln>
        </p:spPr>
        <p:txBody>
          <a:bodyPr vert="horz" wrap="square" lIns="0" tIns="0" rIns="0" bIns="0" rtlCol="0" anchor="ctr" anchorCtr="0"/>
          <a:lstStyle/>
          <a:p>
            <a:pPr algn="ctr">
              <a:defRPr/>
            </a:pPr>
          </a:p>
        </p:txBody>
      </p:sp>
      <p:sp>
        <p:nvSpPr>
          <p:cNvPr id="8" name="AutoShape 8"/>
          <p:cNvSpPr/>
          <p:nvPr/>
        </p:nvSpPr>
        <p:spPr>
          <a:xfrm>
            <a:off x="1016000" y="6286500"/>
            <a:ext cx="1778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0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rPr>
              <a:t>Industry Benchmarks:</a:t>
            </a:r>
            <a:endParaRPr lang="en-US" sz="1100"/>
          </a:p>
        </p:txBody>
      </p:sp>
      <p:pic>
        <p:nvPicPr>
          <p:cNvPr id="9" name="Picture 9"/>
          <p:cNvPicPr>
            <a:picLocks noChangeAspect="1"/>
          </p:cNvPicPr>
          <p:nvPr/>
        </p:nvPicPr>
        <p:blipFill>
          <a:blip r:embed="rId2"/>
          <a:srcRect/>
          <a:stretch>
            <a:fillRect/>
          </a:stretch>
        </p:blipFill>
        <p:spPr>
          <a:xfrm>
            <a:off x="2921000" y="6324600"/>
            <a:ext cx="1143000" cy="304800"/>
          </a:xfrm>
          <a:prstGeom prst="rect">
            <a:avLst/>
          </a:prstGeom>
          <a:noFill/>
          <a:ln w="25400" cap="flat" cmpd="sng">
            <a:noFill/>
            <a:prstDash val="solid"/>
            <a:round/>
          </a:ln>
        </p:spPr>
      </p:pic>
      <p:pic>
        <p:nvPicPr>
          <p:cNvPr id="10" name="Picture 10"/>
          <p:cNvPicPr>
            <a:picLocks noChangeAspect="1"/>
          </p:cNvPicPr>
          <p:nvPr/>
        </p:nvPicPr>
        <p:blipFill>
          <a:blip r:embed="rId3"/>
          <a:srcRect t="1587" b="1587"/>
          <a:stretch>
            <a:fillRect/>
          </a:stretch>
        </p:blipFill>
        <p:spPr>
          <a:xfrm>
            <a:off x="4318000" y="6324600"/>
            <a:ext cx="1270000" cy="304800"/>
          </a:xfrm>
          <a:prstGeom prst="rect">
            <a:avLst/>
          </a:prstGeom>
          <a:noFill/>
          <a:ln w="25400" cap="flat" cmpd="sng">
            <a:noFill/>
            <a:prstDash val="solid"/>
            <a:rou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0C23">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Risks &amp; Mitigations</a:t>
            </a:r>
            <a:endParaRPr lang="en-US" sz="1100"/>
          </a:p>
        </p:txBody>
      </p:sp>
      <p:sp>
        <p:nvSpPr>
          <p:cNvPr id="4" name="AutoShape 4"/>
          <p:cNvSpPr/>
          <p:nvPr/>
        </p:nvSpPr>
        <p:spPr>
          <a:xfrm>
            <a:off x="762000" y="1079500"/>
            <a:ext cx="10668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Acknowledging Challenges &amp; Moving Forward Steadily</a:t>
            </a:r>
            <a:endParaRPr lang="en-US" sz="1100"/>
          </a:p>
        </p:txBody>
      </p:sp>
      <p:sp>
        <p:nvSpPr>
          <p:cNvPr id="5" name="AutoShape 5"/>
          <p:cNvSpPr/>
          <p:nvPr/>
        </p:nvSpPr>
        <p:spPr>
          <a:xfrm>
            <a:off x="762000" y="1841500"/>
            <a:ext cx="2476500" cy="4318000"/>
          </a:xfrm>
          <a:prstGeom prst="roundRect">
            <a:avLst>
              <a:gd name="adj" fmla="val 6153"/>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095500"/>
            <a:ext cx="406400" cy="406400"/>
          </a:xfrm>
          <a:prstGeom prst="rect">
            <a:avLst/>
          </a:prstGeom>
        </p:spPr>
      </p:pic>
      <p:sp>
        <p:nvSpPr>
          <p:cNvPr id="7" name="AutoShape 7"/>
          <p:cNvSpPr/>
          <p:nvPr/>
        </p:nvSpPr>
        <p:spPr>
          <a:xfrm>
            <a:off x="1016000" y="2603500"/>
            <a:ext cx="1968500" cy="6096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Market Adoption Risk</a:t>
            </a:r>
            <a:endParaRPr lang="en-US" sz="1100"/>
          </a:p>
        </p:txBody>
      </p:sp>
      <p:cxnSp>
        <p:nvCxnSpPr>
          <p:cNvPr id="8" name="Connector 8"/>
          <p:cNvCxnSpPr/>
          <p:nvPr/>
        </p:nvCxnSpPr>
        <p:spPr>
          <a:xfrm rot="-22178">
            <a:off x="1016020" y="3295650"/>
            <a:ext cx="19685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9" name="AutoShape 9"/>
          <p:cNvSpPr/>
          <p:nvPr/>
        </p:nvSpPr>
        <p:spPr>
          <a:xfrm>
            <a:off x="1016000" y="3492500"/>
            <a:ext cx="1968500" cy="2540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1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Risk:</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Professional financial institutions may be cautious about decentralized data sources.</a:t>
            </a:r>
            <a:endParaRPr lang="en-US" sz="1100"/>
          </a:p>
          <a:p>
            <a:pPr marL="0" indent="0" algn="l">
              <a:lnSpc>
                <a:spcPct val="108000"/>
              </a:lnSpc>
            </a:pPr>
            <a:r>
              <a:rPr lang="en-US" sz="11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Mitigation:</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Partner with leading quant funds for pilot programs to prove network value with real Alpha returns; offer flagship custom services to build benchmark cases.</a:t>
            </a:r>
            <a:endPar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3492500" y="1841500"/>
            <a:ext cx="2476500" cy="4318000"/>
          </a:xfrm>
          <a:prstGeom prst="roundRect">
            <a:avLst>
              <a:gd name="adj" fmla="val 6153"/>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46500" y="2095500"/>
            <a:ext cx="406400" cy="406400"/>
          </a:xfrm>
          <a:prstGeom prst="rect">
            <a:avLst/>
          </a:prstGeom>
        </p:spPr>
      </p:pic>
      <p:sp>
        <p:nvSpPr>
          <p:cNvPr id="12" name="AutoShape 12"/>
          <p:cNvSpPr/>
          <p:nvPr/>
        </p:nvSpPr>
        <p:spPr>
          <a:xfrm>
            <a:off x="3746500" y="2603500"/>
            <a:ext cx="1968500" cy="6096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Miner Centralization Risk</a:t>
            </a:r>
            <a:endParaRPr lang="en-US" sz="1100"/>
          </a:p>
        </p:txBody>
      </p:sp>
      <p:cxnSp>
        <p:nvCxnSpPr>
          <p:cNvPr id="13" name="Connector 13"/>
          <p:cNvCxnSpPr/>
          <p:nvPr/>
        </p:nvCxnSpPr>
        <p:spPr>
          <a:xfrm rot="-22178">
            <a:off x="3746520" y="3295650"/>
            <a:ext cx="19685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14" name="AutoShape 14"/>
          <p:cNvSpPr/>
          <p:nvPr/>
        </p:nvSpPr>
        <p:spPr>
          <a:xfrm>
            <a:off x="3746500" y="3492500"/>
            <a:ext cx="1968500" cy="2540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1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Risk:</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A few miners with powerful computing power and data resources may dominate the network.</a:t>
            </a:r>
            <a:endParaRPr lang="en-US" sz="1100"/>
          </a:p>
          <a:p>
            <a:pPr marL="0" indent="0" algn="l">
              <a:lnSpc>
                <a:spcPct val="108000"/>
              </a:lnSpc>
            </a:pPr>
            <a:r>
              <a:rPr lang="en-US" sz="11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Mitigation:</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Design diverse prediction tasks to encourage different types of models; introduce diversity rewards in the scoring mechanism.</a:t>
            </a:r>
            <a:endPar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5" name="AutoShape 15"/>
          <p:cNvSpPr/>
          <p:nvPr/>
        </p:nvSpPr>
        <p:spPr>
          <a:xfrm>
            <a:off x="6223000" y="1841500"/>
            <a:ext cx="2476500" cy="4318000"/>
          </a:xfrm>
          <a:prstGeom prst="roundRect">
            <a:avLst>
              <a:gd name="adj" fmla="val 6153"/>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7000" y="2095500"/>
            <a:ext cx="406400" cy="406400"/>
          </a:xfrm>
          <a:prstGeom prst="rect">
            <a:avLst/>
          </a:prstGeom>
        </p:spPr>
      </p:pic>
      <p:sp>
        <p:nvSpPr>
          <p:cNvPr id="17" name="AutoShape 17"/>
          <p:cNvSpPr/>
          <p:nvPr/>
        </p:nvSpPr>
        <p:spPr>
          <a:xfrm>
            <a:off x="6477000" y="2603500"/>
            <a:ext cx="1968500" cy="6096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Smart Contract Security Risk</a:t>
            </a:r>
            <a:endParaRPr lang="en-US" sz="1100"/>
          </a:p>
        </p:txBody>
      </p:sp>
      <p:cxnSp>
        <p:nvCxnSpPr>
          <p:cNvPr id="18" name="Connector 18"/>
          <p:cNvCxnSpPr/>
          <p:nvPr/>
        </p:nvCxnSpPr>
        <p:spPr>
          <a:xfrm rot="-22178">
            <a:off x="6477020" y="3295650"/>
            <a:ext cx="19685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19" name="AutoShape 19"/>
          <p:cNvSpPr/>
          <p:nvPr/>
        </p:nvSpPr>
        <p:spPr>
          <a:xfrm>
            <a:off x="6477000" y="3492500"/>
            <a:ext cx="1968500" cy="2540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1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Risk:</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Smart contracts may have vulnerabilities leading to fund loss.</a:t>
            </a:r>
            <a:endParaRPr lang="en-US" sz="1100"/>
          </a:p>
          <a:p>
            <a:pPr marL="0" indent="0" algn="l">
              <a:lnSpc>
                <a:spcPct val="108000"/>
              </a:lnSpc>
            </a:pPr>
            <a:r>
              <a:rPr lang="en-US" sz="11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Mitigation:</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Hire top security firms for multiple audits; launch a community bug bounty program; adopt a phased deployment strategy.</a:t>
            </a:r>
            <a:endPar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0" name="AutoShape 20"/>
          <p:cNvSpPr/>
          <p:nvPr/>
        </p:nvSpPr>
        <p:spPr>
          <a:xfrm>
            <a:off x="8953500" y="1841500"/>
            <a:ext cx="2476500" cy="4318000"/>
          </a:xfrm>
          <a:prstGeom prst="roundRect">
            <a:avLst>
              <a:gd name="adj" fmla="val 6153"/>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07500" y="2095500"/>
            <a:ext cx="406400" cy="406400"/>
          </a:xfrm>
          <a:prstGeom prst="rect">
            <a:avLst/>
          </a:prstGeom>
        </p:spPr>
      </p:pic>
      <p:sp>
        <p:nvSpPr>
          <p:cNvPr id="22" name="AutoShape 22"/>
          <p:cNvSpPr/>
          <p:nvPr/>
        </p:nvSpPr>
        <p:spPr>
          <a:xfrm>
            <a:off x="9207500" y="2603500"/>
            <a:ext cx="1968500" cy="6096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Regulatory Uncertainty Risk</a:t>
            </a:r>
            <a:endParaRPr lang="en-US" sz="1100"/>
          </a:p>
        </p:txBody>
      </p:sp>
      <p:cxnSp>
        <p:nvCxnSpPr>
          <p:cNvPr id="23" name="Connector 23"/>
          <p:cNvCxnSpPr/>
          <p:nvPr/>
        </p:nvCxnSpPr>
        <p:spPr>
          <a:xfrm rot="-22178">
            <a:off x="9207520" y="3295650"/>
            <a:ext cx="19685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24" name="AutoShape 24"/>
          <p:cNvSpPr/>
          <p:nvPr/>
        </p:nvSpPr>
        <p:spPr>
          <a:xfrm>
            <a:off x="9207500" y="3492500"/>
            <a:ext cx="1968500" cy="2540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1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Risk:</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Global regulatory policies on cryptocurrencies and DeFi may change.</a:t>
            </a:r>
            <a:endParaRPr lang="en-US" sz="1100"/>
          </a:p>
          <a:p>
            <a:pPr marL="0" indent="0" algn="l">
              <a:lnSpc>
                <a:spcPct val="108000"/>
              </a:lnSpc>
            </a:pPr>
            <a:r>
              <a:rPr lang="en-US" sz="11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Mitigation:</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Monitor regulatory developments closely and maintain communication with regulators; ensure the business model complies with laws in major jurisdictions.</a:t>
            </a:r>
            <a:endPar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1016000" y="1397000"/>
            <a:ext cx="10160000" cy="889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5600" b="1" i="0" u="none" strike="noStrike">
                <a:solidFill>
                  <a:srgbClr val="FFFFFF"/>
                </a:solidFill>
                <a:latin typeface="Inter"/>
                <a:ea typeface="Inter"/>
                <a:cs typeface="Inter"/>
                <a:sym typeface="Inter"/>
              </a:rPr>
              <a:t>Thank You &amp; Q&amp;A</a:t>
            </a:r>
            <a:endParaRPr lang="en-US" sz="1100"/>
          </a:p>
        </p:txBody>
      </p:sp>
      <p:sp>
        <p:nvSpPr>
          <p:cNvPr id="4" name="AutoShape 4"/>
          <p:cNvSpPr/>
          <p:nvPr/>
        </p:nvSpPr>
        <p:spPr>
          <a:xfrm>
            <a:off x="1016000" y="2413000"/>
            <a:ext cx="10160000" cy="381000"/>
          </a:xfrm>
          <a:prstGeom prst="rect">
            <a:avLst/>
          </a:prstGeom>
          <a:noFill/>
          <a:ln w="12700" cap="flat" cmpd="sng">
            <a:noFill/>
            <a:prstDash val="solid"/>
            <a:round/>
          </a:ln>
        </p:spPr>
        <p:txBody>
          <a:bodyPr vert="horz" wrap="square" lIns="0" tIns="0" rIns="0" bIns="0" rtlCol="0" anchor="t" anchorCtr="0"/>
          <a:lstStyle/>
          <a:p>
            <a:pPr marL="0" indent="0" algn="ctr">
              <a:lnSpc>
                <a:spcPct val="125000"/>
              </a:lnSpc>
              <a:defRPr/>
            </a:pPr>
            <a:r>
              <a:rPr lang="en-US" sz="1800" b="0" i="0" u="none" strike="noStrike">
                <a:solidFill>
                  <a:srgbClr val="E2E8F0">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PrediFin - Decentralized Macro Financial Prediction Network</a:t>
            </a:r>
            <a:endParaRPr lang="en-US" sz="1100"/>
          </a:p>
        </p:txBody>
      </p:sp>
      <p:cxnSp>
        <p:nvCxnSpPr>
          <p:cNvPr id="5" name="Connector 5"/>
          <p:cNvCxnSpPr/>
          <p:nvPr/>
        </p:nvCxnSpPr>
        <p:spPr>
          <a:xfrm rot="-34376">
            <a:off x="5461032" y="3041650"/>
            <a:ext cx="1270000" cy="12700"/>
          </a:xfrm>
          <a:prstGeom prst="straightConnector1">
            <a:avLst/>
          </a:prstGeom>
          <a:solidFill>
            <a:srgbClr val="DEE0E3">
              <a:alpha val="100000"/>
            </a:srgbClr>
          </a:solidFill>
          <a:ln w="12700" cap="flat" cmpd="sng">
            <a:solidFill>
              <a:srgbClr val="94A3B8">
                <a:alpha val="40000"/>
              </a:srgbClr>
            </a:solidFill>
            <a:prstDash val="solid"/>
            <a:round/>
            <a:headEnd type="none" w="med" len="med"/>
            <a:tailEnd type="none" w="med" len="med"/>
          </a:ln>
        </p:spPr>
      </p:cxnSp>
      <p:sp>
        <p:nvSpPr>
          <p:cNvPr id="6" name="AutoShape 6"/>
          <p:cNvSpPr/>
          <p:nvPr/>
        </p:nvSpPr>
        <p:spPr>
          <a:xfrm>
            <a:off x="1016000" y="3365500"/>
            <a:ext cx="10160000" cy="508000"/>
          </a:xfrm>
          <a:prstGeom prst="rect">
            <a:avLst/>
          </a:prstGeom>
          <a:noFill/>
          <a:ln w="12700" cap="flat" cmpd="sng">
            <a:noFill/>
            <a:prstDash val="solid"/>
            <a:round/>
          </a:ln>
        </p:spPr>
        <p:txBody>
          <a:bodyPr vert="horz" wrap="square" lIns="0" tIns="0" rIns="0" bIns="0" rtlCol="0" anchor="t" anchorCtr="0"/>
          <a:lstStyle/>
          <a:p>
            <a:pPr marL="0" indent="0" algn="ctr">
              <a:lnSpc>
                <a:spcPct val="125000"/>
              </a:lnSpc>
              <a:defRPr/>
            </a:pPr>
            <a:r>
              <a:rPr lang="en-US" sz="2000" b="0" i="0" u="none" strike="noStrike">
                <a:solidFill>
                  <a:srgbClr val="BAE6FD"/>
                </a:solidFill>
                <a:latin typeface="Inter"/>
                <a:ea typeface="Inter"/>
                <a:cs typeface="Inter"/>
                <a:sym typeface="Inter"/>
              </a:rPr>
              <a:t>Join Us in Building the Future of Financial Intelligence</a:t>
            </a:r>
            <a:endParaRPr lang="en-US" sz="1100"/>
          </a:p>
        </p:txBody>
      </p:sp>
      <p:sp>
        <p:nvSpPr>
          <p:cNvPr id="7" name="AutoShape 7"/>
          <p:cNvSpPr/>
          <p:nvPr/>
        </p:nvSpPr>
        <p:spPr>
          <a:xfrm>
            <a:off x="2286000" y="4318000"/>
            <a:ext cx="7620000" cy="1651000"/>
          </a:xfrm>
          <a:prstGeom prst="roundRect">
            <a:avLst>
              <a:gd name="adj" fmla="val 7692"/>
            </a:avLst>
          </a:prstGeom>
          <a:solidFill>
            <a:srgbClr val="FFFFFF">
              <a:alpha val="8000"/>
            </a:srgbClr>
          </a:solidFill>
          <a:ln w="12700" cap="flat" cmpd="sng">
            <a:solidFill>
              <a:srgbClr val="FFFFFF">
                <a:alpha val="15000"/>
              </a:srgbClr>
            </a:solidFill>
            <a:prstDash val="solid"/>
            <a:round/>
          </a:ln>
        </p:spPr>
        <p:txBody>
          <a:bodyPr vert="horz" wrap="square" lIns="63500" tIns="63500" rIns="63500" bIns="63500" rtlCol="0" anchor="ctr"/>
          <a:lstStyle/>
          <a:p>
            <a:pPr algn="ctr">
              <a:defRPr/>
            </a:pPr>
          </a:p>
        </p:txBody>
      </p:sp>
      <p:sp>
        <p:nvSpPr>
          <p:cNvPr id="8" name="AutoShape 8"/>
          <p:cNvSpPr/>
          <p:nvPr/>
        </p:nvSpPr>
        <p:spPr>
          <a:xfrm>
            <a:off x="2540000" y="4445000"/>
            <a:ext cx="7112000" cy="1397000"/>
          </a:xfrm>
          <a:prstGeom prst="rect">
            <a:avLst/>
          </a:prstGeom>
          <a:noFill/>
          <a:ln w="12700" cap="flat" cmpd="sng">
            <a:noFill/>
            <a:prstDash val="solid"/>
            <a:round/>
          </a:ln>
        </p:spPr>
        <p:txBody>
          <a:bodyPr vert="horz" wrap="square" lIns="0" tIns="0" rIns="0" bIns="0" rtlCol="0" anchor="ctr" anchorCtr="0"/>
          <a:lstStyle/>
          <a:p>
            <a:pPr marL="0" indent="0" algn="ctr">
              <a:lnSpc>
                <a:spcPct val="133000"/>
              </a:lnSpc>
              <a:defRPr/>
            </a:pPr>
            <a:r>
              <a:rPr lang="en-US" sz="1400" b="0" i="0" u="none" strike="noStrike">
                <a:solidFill>
                  <a:srgbClr val="CBD5E1"/>
                </a:solidFill>
                <a:latin typeface="Noto Sans SC" panose="020B0200000000000000" charset="-122"/>
                <a:ea typeface="Noto Sans SC" panose="020B0200000000000000" charset="-122"/>
                <a:cs typeface="Noto Sans SC" panose="020B0200000000000000" charset="-122"/>
                <a:sym typeface="Noto Sans SC" panose="020B0200000000000000" charset="-122"/>
              </a:rPr>
              <a:t>Contact: [Your Name/Team Name]</a:t>
            </a:r>
            <a:endParaRPr lang="en-US" sz="1100"/>
          </a:p>
          <a:p>
            <a:pPr marL="0" indent="0" algn="ctr">
              <a:lnSpc>
                <a:spcPct val="133000"/>
              </a:lnSpc>
            </a:pPr>
            <a:r>
              <a:rPr lang="en-US" sz="1400" b="0" i="0" u="none" strike="noStrike">
                <a:solidFill>
                  <a:srgbClr val="CBD5E1"/>
                </a:solidFill>
                <a:latin typeface="Noto Sans SC" panose="020B0200000000000000" charset="-122"/>
                <a:ea typeface="Noto Sans SC" panose="020B0200000000000000" charset="-122"/>
                <a:cs typeface="Noto Sans SC" panose="020B0200000000000000" charset="-122"/>
                <a:sym typeface="Noto Sans SC" panose="020B0200000000000000" charset="-122"/>
              </a:rPr>
              <a:t>Email: [your.email@example.com]</a:t>
            </a:r>
            <a:endParaRPr lang="en-US" sz="1400" b="0" i="0" u="none" strike="noStrike">
              <a:solidFill>
                <a:srgbClr val="CBD5E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marL="0" indent="0" algn="ctr">
              <a:lnSpc>
                <a:spcPct val="133000"/>
              </a:lnSpc>
            </a:pPr>
            <a:r>
              <a:rPr lang="en-US" sz="1400" b="0" i="0" u="none" strike="noStrike">
                <a:solidFill>
                  <a:srgbClr val="CBD5E1"/>
                </a:solidFill>
                <a:latin typeface="Noto Sans SC" panose="020B0200000000000000" charset="-122"/>
                <a:ea typeface="Noto Sans SC" panose="020B0200000000000000" charset="-122"/>
                <a:cs typeface="Noto Sans SC" panose="020B0200000000000000" charset="-122"/>
                <a:sym typeface="Noto Sans SC" panose="020B0200000000000000" charset="-122"/>
              </a:rPr>
              <a:t>Website: [www.predifin.network]</a:t>
            </a:r>
            <a:endParaRPr lang="en-US" sz="1400" b="0" i="0" u="none" strike="noStrike">
              <a:solidFill>
                <a:srgbClr val="CBD5E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9" name="Picture 9"/>
          <p:cNvPicPr>
            <a:picLocks noChangeAspect="1"/>
          </p:cNvPicPr>
          <p:nvPr/>
        </p:nvPicPr>
        <p:blipFill>
          <a:blip r:embed="rId2"/>
          <a:stretch>
            <a:fillRect/>
          </a:stretch>
        </p:blipFill>
        <p:spPr>
          <a:xfrm>
            <a:off x="10668000" y="6190112"/>
            <a:ext cx="1524000" cy="6678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0C29">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Executive Summary</a:t>
            </a:r>
            <a:endParaRPr lang="en-US" sz="1100"/>
          </a:p>
        </p:txBody>
      </p:sp>
      <p:sp>
        <p:nvSpPr>
          <p:cNvPr id="4" name="AutoShape 4"/>
          <p:cNvSpPr/>
          <p:nvPr/>
        </p:nvSpPr>
        <p:spPr>
          <a:xfrm>
            <a:off x="762000" y="1397000"/>
            <a:ext cx="3556000" cy="4953000"/>
          </a:xfrm>
          <a:prstGeom prst="roundRect">
            <a:avLst>
              <a:gd name="adj" fmla="val 4285"/>
            </a:avLst>
          </a:prstGeom>
          <a:solidFill>
            <a:srgbClr val="FFFFFF">
              <a:alpha val="10000"/>
            </a:srgbClr>
          </a:solidFill>
          <a:ln w="12700" cap="flat" cmpd="sng">
            <a:solidFill>
              <a:srgbClr val="A855F7">
                <a:alpha val="4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1701800"/>
            <a:ext cx="406400" cy="406400"/>
          </a:xfrm>
          <a:prstGeom prst="rect">
            <a:avLst/>
          </a:prstGeom>
        </p:spPr>
      </p:pic>
      <p:sp>
        <p:nvSpPr>
          <p:cNvPr id="6" name="AutoShape 6"/>
          <p:cNvSpPr/>
          <p:nvPr/>
        </p:nvSpPr>
        <p:spPr>
          <a:xfrm>
            <a:off x="1574800" y="1714500"/>
            <a:ext cx="254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Project Vision</a:t>
            </a:r>
            <a:endParaRPr lang="en-US" sz="1100"/>
          </a:p>
        </p:txBody>
      </p:sp>
      <p:cxnSp>
        <p:nvCxnSpPr>
          <p:cNvPr id="7" name="Connector 7"/>
          <p:cNvCxnSpPr/>
          <p:nvPr/>
        </p:nvCxnSpPr>
        <p:spPr>
          <a:xfrm rot="-14817">
            <a:off x="1066814" y="2279650"/>
            <a:ext cx="2946400" cy="12700"/>
          </a:xfrm>
          <a:prstGeom prst="straightConnector1">
            <a:avLst/>
          </a:prstGeom>
          <a:solidFill>
            <a:srgbClr val="DEE0E3">
              <a:alpha val="100000"/>
            </a:srgbClr>
          </a:solidFill>
          <a:ln w="12700" cap="flat" cmpd="sng">
            <a:solidFill>
              <a:srgbClr val="FFFFFF">
                <a:alpha val="20000"/>
              </a:srgbClr>
            </a:solidFill>
            <a:prstDash val="solid"/>
            <a:round/>
            <a:headEnd type="none" w="med" len="med"/>
            <a:tailEnd type="none" w="med" len="med"/>
          </a:ln>
        </p:spPr>
      </p:cxnSp>
      <p:sp>
        <p:nvSpPr>
          <p:cNvPr id="8" name="AutoShape 8"/>
          <p:cNvSpPr/>
          <p:nvPr/>
        </p:nvSpPr>
        <p:spPr>
          <a:xfrm>
            <a:off x="1066800" y="2476500"/>
            <a:ext cx="2946400" cy="36830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3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PrediFin aims to build the world's most accurate and decentralized macro financial prediction network. By incentivizing AI models worldwide to contribute their intelligence, we aim to provide an unprecedented source of Alpha for the trillion-dollar financial market.</a:t>
            </a:r>
            <a:endParaRPr lang="en-US" sz="1100"/>
          </a:p>
        </p:txBody>
      </p:sp>
      <p:sp>
        <p:nvSpPr>
          <p:cNvPr id="9" name="AutoShape 9"/>
          <p:cNvSpPr/>
          <p:nvPr/>
        </p:nvSpPr>
        <p:spPr>
          <a:xfrm>
            <a:off x="4826000" y="1397000"/>
            <a:ext cx="6604000" cy="4953000"/>
          </a:xfrm>
          <a:prstGeom prst="roundRect">
            <a:avLst>
              <a:gd name="adj" fmla="val 3076"/>
            </a:avLst>
          </a:prstGeom>
          <a:solidFill>
            <a:srgbClr val="FFFFFF">
              <a:alpha val="8000"/>
            </a:srgbClr>
          </a:solidFill>
          <a:ln w="12700" cap="flat" cmpd="sng">
            <a:solidFill>
              <a:srgbClr val="FFFFFF">
                <a:alpha val="15000"/>
              </a:srgbClr>
            </a:solidFill>
            <a:prstDash val="solid"/>
            <a:round/>
          </a:ln>
        </p:spPr>
        <p:txBody>
          <a:bodyPr vert="horz" wrap="square" lIns="63500" tIns="63500" rIns="63500" bIns="63500" rtlCol="0" anchor="ctr"/>
          <a:lstStyle/>
          <a:p>
            <a:pPr algn="ctr">
              <a:defRPr/>
            </a:pPr>
          </a:p>
        </p:txBody>
      </p:sp>
      <p:sp>
        <p:nvSpPr>
          <p:cNvPr id="10" name="AutoShape 10"/>
          <p:cNvSpPr/>
          <p:nvPr/>
        </p:nvSpPr>
        <p:spPr>
          <a:xfrm>
            <a:off x="5080000" y="1651000"/>
            <a:ext cx="6096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Key Investment Highlights</a:t>
            </a:r>
            <a:endParaRPr lang="en-US" sz="1100"/>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80000" y="2222500"/>
            <a:ext cx="254000" cy="254000"/>
          </a:xfrm>
          <a:prstGeom prst="rect">
            <a:avLst/>
          </a:prstGeom>
        </p:spPr>
      </p:pic>
      <p:sp>
        <p:nvSpPr>
          <p:cNvPr id="12" name="AutoShape 12"/>
          <p:cNvSpPr/>
          <p:nvPr/>
        </p:nvSpPr>
        <p:spPr>
          <a:xfrm>
            <a:off x="5461000" y="2184400"/>
            <a:ext cx="5842000" cy="635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Trillion-Dollar Market Entry</a:t>
            </a:r>
            <a:br>
              <a:rPr lang="en-US" sz="12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0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Tap into the global financial prediction and quantitative analysis market, which is undergoing an AI-driven paradigm shift.</a:t>
            </a:r>
            <a:endParaRPr lang="en-US" sz="1100"/>
          </a:p>
        </p:txBody>
      </p:sp>
      <p:cxnSp>
        <p:nvCxnSpPr>
          <p:cNvPr id="13" name="Connector 13"/>
          <p:cNvCxnSpPr/>
          <p:nvPr/>
        </p:nvCxnSpPr>
        <p:spPr>
          <a:xfrm rot="-7473">
            <a:off x="5080007" y="2914650"/>
            <a:ext cx="5842000" cy="12700"/>
          </a:xfrm>
          <a:prstGeom prst="straightConnector1">
            <a:avLst/>
          </a:prstGeom>
          <a:solidFill>
            <a:srgbClr val="DEE0E3">
              <a:alpha val="100000"/>
            </a:srgbClr>
          </a:solidFill>
          <a:ln w="12700" cap="flat" cmpd="sng">
            <a:solidFill>
              <a:srgbClr val="FFFFFF">
                <a:alpha val="10000"/>
              </a:srgbClr>
            </a:solidFill>
            <a:prstDash val="dash"/>
            <a:round/>
            <a:headEnd type="none" w="med" len="med"/>
            <a:tailEnd type="none" w="med" len="med"/>
          </a:ln>
        </p:spPr>
      </p:cxn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80000" y="3048000"/>
            <a:ext cx="254000" cy="254000"/>
          </a:xfrm>
          <a:prstGeom prst="rect">
            <a:avLst/>
          </a:prstGeom>
        </p:spPr>
      </p:pic>
      <p:sp>
        <p:nvSpPr>
          <p:cNvPr id="15" name="AutoShape 15"/>
          <p:cNvSpPr/>
          <p:nvPr/>
        </p:nvSpPr>
        <p:spPr>
          <a:xfrm>
            <a:off x="5461000" y="3009900"/>
            <a:ext cx="5842000" cy="635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A Rare Gem in Bittensor Ecosystem</a:t>
            </a:r>
            <a:br>
              <a:rPr lang="en-US" sz="12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0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Focused on high-value, high-barrier macro financial prediction, the first professional subnet in the Bittensor network dedicated to this field.</a:t>
            </a:r>
            <a:endParaRPr lang="en-US" sz="1100"/>
          </a:p>
        </p:txBody>
      </p:sp>
      <p:cxnSp>
        <p:nvCxnSpPr>
          <p:cNvPr id="16" name="Connector 16"/>
          <p:cNvCxnSpPr/>
          <p:nvPr/>
        </p:nvCxnSpPr>
        <p:spPr>
          <a:xfrm rot="-7473">
            <a:off x="5080007" y="3740150"/>
            <a:ext cx="5842000" cy="12700"/>
          </a:xfrm>
          <a:prstGeom prst="straightConnector1">
            <a:avLst/>
          </a:prstGeom>
          <a:solidFill>
            <a:srgbClr val="DEE0E3">
              <a:alpha val="100000"/>
            </a:srgbClr>
          </a:solidFill>
          <a:ln w="12700" cap="flat" cmpd="sng">
            <a:solidFill>
              <a:srgbClr val="FFFFFF">
                <a:alpha val="10000"/>
              </a:srgbClr>
            </a:solidFill>
            <a:prstDash val="dash"/>
            <a:round/>
            <a:headEnd type="none" w="med" len="med"/>
            <a:tailEnd type="none" w="med" len="med"/>
          </a:ln>
        </p:spPr>
      </p:cxn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0000" y="3873500"/>
            <a:ext cx="254000" cy="254000"/>
          </a:xfrm>
          <a:prstGeom prst="rect">
            <a:avLst/>
          </a:prstGeom>
        </p:spPr>
      </p:pic>
      <p:sp>
        <p:nvSpPr>
          <p:cNvPr id="18" name="AutoShape 18"/>
          <p:cNvSpPr/>
          <p:nvPr/>
        </p:nvSpPr>
        <p:spPr>
          <a:xfrm>
            <a:off x="5461000" y="3835400"/>
            <a:ext cx="5842000" cy="635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Innovative Incentive Mechanism</a:t>
            </a:r>
            <a:br>
              <a:rPr lang="en-US" sz="12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0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A game-theoretic model of "objective validation + anti-cheating design" ensures high quality and authenticity of network output predictions.</a:t>
            </a:r>
            <a:endParaRPr lang="en-US" sz="1100"/>
          </a:p>
        </p:txBody>
      </p:sp>
      <p:cxnSp>
        <p:nvCxnSpPr>
          <p:cNvPr id="19" name="Connector 19"/>
          <p:cNvCxnSpPr/>
          <p:nvPr/>
        </p:nvCxnSpPr>
        <p:spPr>
          <a:xfrm rot="-7473">
            <a:off x="5080007" y="4565650"/>
            <a:ext cx="5842000" cy="12700"/>
          </a:xfrm>
          <a:prstGeom prst="straightConnector1">
            <a:avLst/>
          </a:prstGeom>
          <a:solidFill>
            <a:srgbClr val="DEE0E3">
              <a:alpha val="100000"/>
            </a:srgbClr>
          </a:solidFill>
          <a:ln w="12700" cap="flat" cmpd="sng">
            <a:solidFill>
              <a:srgbClr val="FFFFFF">
                <a:alpha val="10000"/>
              </a:srgbClr>
            </a:solidFill>
            <a:prstDash val="dash"/>
            <a:round/>
            <a:headEnd type="none" w="med" len="med"/>
            <a:tailEnd type="none" w="med" len="med"/>
          </a:ln>
        </p:spPr>
      </p:cxnSp>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0000" y="4699000"/>
            <a:ext cx="254000" cy="254000"/>
          </a:xfrm>
          <a:prstGeom prst="rect">
            <a:avLst/>
          </a:prstGeom>
        </p:spPr>
      </p:pic>
      <p:sp>
        <p:nvSpPr>
          <p:cNvPr id="21" name="AutoShape 21"/>
          <p:cNvSpPr/>
          <p:nvPr/>
        </p:nvSpPr>
        <p:spPr>
          <a:xfrm>
            <a:off x="5461000" y="4660900"/>
            <a:ext cx="5842000" cy="635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Dual Revenue Model</a:t>
            </a:r>
            <a:br>
              <a:rPr lang="en-US" sz="12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0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Combining Bittensor's TAO token emission with subscription services for professional users to build a sustainable economic ecosystem.</a:t>
            </a:r>
            <a:endParaRPr lang="en-US" sz="1100"/>
          </a:p>
        </p:txBody>
      </p:sp>
      <p:cxnSp>
        <p:nvCxnSpPr>
          <p:cNvPr id="22" name="Connector 22"/>
          <p:cNvCxnSpPr/>
          <p:nvPr/>
        </p:nvCxnSpPr>
        <p:spPr>
          <a:xfrm rot="-7473">
            <a:off x="5080007" y="5391150"/>
            <a:ext cx="5842000" cy="12700"/>
          </a:xfrm>
          <a:prstGeom prst="straightConnector1">
            <a:avLst/>
          </a:prstGeom>
          <a:solidFill>
            <a:srgbClr val="DEE0E3">
              <a:alpha val="100000"/>
            </a:srgbClr>
          </a:solidFill>
          <a:ln w="12700" cap="flat" cmpd="sng">
            <a:solidFill>
              <a:srgbClr val="FFFFFF">
                <a:alpha val="10000"/>
              </a:srgbClr>
            </a:solidFill>
            <a:prstDash val="dash"/>
            <a:round/>
            <a:headEnd type="none" w="med" len="med"/>
            <a:tailEnd type="none" w="med" len="med"/>
          </a:ln>
        </p:spPr>
      </p:cxnSp>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80000" y="5524500"/>
            <a:ext cx="254000" cy="254000"/>
          </a:xfrm>
          <a:prstGeom prst="rect">
            <a:avLst/>
          </a:prstGeom>
        </p:spPr>
      </p:pic>
      <p:sp>
        <p:nvSpPr>
          <p:cNvPr id="24" name="AutoShape 24"/>
          <p:cNvSpPr/>
          <p:nvPr/>
        </p:nvSpPr>
        <p:spPr>
          <a:xfrm>
            <a:off x="5461000" y="5486400"/>
            <a:ext cx="5842000" cy="635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Top-tier Team &amp; Technology</a:t>
            </a:r>
            <a:br>
              <a:rPr lang="en-US" sz="12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0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Composed of senior quantitative finance experts and blockchain technology geeks with a deep understanding of financial markets and decentralized AI.</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00000"/>
              </a:lnSpc>
              <a:defRPr/>
            </a:pPr>
            <a:r>
              <a:rPr lang="en-US" sz="2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Problems in Current Financial Prediction Market</a:t>
            </a:r>
            <a:endParaRPr lang="en-US" sz="1100"/>
          </a:p>
        </p:txBody>
      </p:sp>
      <p:sp>
        <p:nvSpPr>
          <p:cNvPr id="4" name="AutoShape 4"/>
          <p:cNvSpPr/>
          <p:nvPr/>
        </p:nvSpPr>
        <p:spPr>
          <a:xfrm>
            <a:off x="762000" y="1651000"/>
            <a:ext cx="2476500" cy="4318000"/>
          </a:xfrm>
          <a:prstGeom prst="roundRect">
            <a:avLst>
              <a:gd name="adj" fmla="val 6153"/>
            </a:avLst>
          </a:prstGeom>
          <a:solidFill>
            <a:srgbClr val="FFFFFF">
              <a:alpha val="10000"/>
            </a:srgbClr>
          </a:solidFill>
          <a:ln w="12700" cap="flat" cmpd="sng">
            <a:solidFill>
              <a:srgbClr val="A855F7">
                <a:alpha val="30000"/>
              </a:srgbClr>
            </a:solidFill>
            <a:prstDash val="solid"/>
            <a:round/>
          </a:ln>
          <a:effectLst>
            <a:outerShdw blurRad="254000" dist="127000" dir="2700000" algn="tl" rotWithShape="0">
              <a:srgbClr val="000000">
                <a:alpha val="20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1955800"/>
            <a:ext cx="457200" cy="457200"/>
          </a:xfrm>
          <a:prstGeom prst="rect">
            <a:avLst/>
          </a:prstGeom>
        </p:spPr>
      </p:pic>
      <p:sp>
        <p:nvSpPr>
          <p:cNvPr id="6" name="AutoShape 6"/>
          <p:cNvSpPr/>
          <p:nvPr/>
        </p:nvSpPr>
        <p:spPr>
          <a:xfrm>
            <a:off x="1016000" y="2667000"/>
            <a:ext cx="19685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Centralized "Black Box"</a:t>
            </a:r>
            <a:endParaRPr lang="en-US" sz="1100"/>
          </a:p>
        </p:txBody>
      </p:sp>
      <p:sp>
        <p:nvSpPr>
          <p:cNvPr id="7" name="AutoShape 7"/>
          <p:cNvSpPr/>
          <p:nvPr/>
        </p:nvSpPr>
        <p:spPr>
          <a:xfrm>
            <a:off x="1016000" y="3556000"/>
            <a:ext cx="1968500" cy="2286000"/>
          </a:xfrm>
          <a:prstGeom prst="rect">
            <a:avLst/>
          </a:prstGeom>
          <a:noFill/>
          <a:ln w="12700" cap="flat" cmpd="sng">
            <a:noFill/>
            <a:prstDash val="solid"/>
            <a:round/>
          </a:ln>
        </p:spPr>
        <p:txBody>
          <a:bodyPr vert="horz" wrap="square" lIns="0" tIns="0" rIns="0" bIns="0" rtlCol="0" anchor="t" anchorCtr="0"/>
          <a:lstStyle/>
          <a:p>
            <a:pPr marL="0" indent="0" algn="l">
              <a:lnSpc>
                <a:spcPct val="117000"/>
              </a:lnSpc>
              <a:defRPr/>
            </a:pPr>
            <a:r>
              <a:rPr lang="en-US" sz="11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Traditional financial institutions and data providers operate with opaque "black box" models, making it impossible for users to verify methodologies and data sources, leading to high trust costs.</a:t>
            </a:r>
            <a:endParaRPr lang="en-US" sz="1100"/>
          </a:p>
        </p:txBody>
      </p:sp>
      <p:sp>
        <p:nvSpPr>
          <p:cNvPr id="8" name="AutoShape 8"/>
          <p:cNvSpPr/>
          <p:nvPr/>
        </p:nvSpPr>
        <p:spPr>
          <a:xfrm>
            <a:off x="3492500" y="1651000"/>
            <a:ext cx="2476500" cy="4318000"/>
          </a:xfrm>
          <a:prstGeom prst="roundRect">
            <a:avLst>
              <a:gd name="adj" fmla="val 6153"/>
            </a:avLst>
          </a:prstGeom>
          <a:solidFill>
            <a:srgbClr val="FFFFFF">
              <a:alpha val="10000"/>
            </a:srgbClr>
          </a:solidFill>
          <a:ln w="12700" cap="flat" cmpd="sng">
            <a:solidFill>
              <a:srgbClr val="A855F7">
                <a:alpha val="30000"/>
              </a:srgbClr>
            </a:solidFill>
            <a:prstDash val="solid"/>
            <a:round/>
          </a:ln>
          <a:effectLst>
            <a:outerShdw blurRad="254000" dist="127000" dir="2700000" algn="tl" rotWithShape="0">
              <a:srgbClr val="000000">
                <a:alpha val="20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46500" y="1955800"/>
            <a:ext cx="457200" cy="457200"/>
          </a:xfrm>
          <a:prstGeom prst="rect">
            <a:avLst/>
          </a:prstGeom>
        </p:spPr>
      </p:pic>
      <p:sp>
        <p:nvSpPr>
          <p:cNvPr id="10" name="AutoShape 10"/>
          <p:cNvSpPr/>
          <p:nvPr/>
        </p:nvSpPr>
        <p:spPr>
          <a:xfrm>
            <a:off x="3746500" y="2667000"/>
            <a:ext cx="19685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Data Silos &amp; Model Bias</a:t>
            </a:r>
            <a:endParaRPr lang="en-US" sz="1100"/>
          </a:p>
        </p:txBody>
      </p:sp>
      <p:sp>
        <p:nvSpPr>
          <p:cNvPr id="11" name="AutoShape 11"/>
          <p:cNvSpPr/>
          <p:nvPr/>
        </p:nvSpPr>
        <p:spPr>
          <a:xfrm>
            <a:off x="3746500" y="3556000"/>
            <a:ext cx="1968500" cy="2286000"/>
          </a:xfrm>
          <a:prstGeom prst="rect">
            <a:avLst/>
          </a:prstGeom>
          <a:noFill/>
          <a:ln w="12700" cap="flat" cmpd="sng">
            <a:noFill/>
            <a:prstDash val="solid"/>
            <a:round/>
          </a:ln>
        </p:spPr>
        <p:txBody>
          <a:bodyPr vert="horz" wrap="square" lIns="0" tIns="0" rIns="0" bIns="0" rtlCol="0" anchor="t" anchorCtr="0"/>
          <a:lstStyle/>
          <a:p>
            <a:pPr marL="0" indent="0" algn="l">
              <a:lnSpc>
                <a:spcPct val="117000"/>
              </a:lnSpc>
              <a:defRPr/>
            </a:pPr>
            <a:r>
              <a:rPr lang="en-US" sz="11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Data silos prevent information sharing, limiting models to a single data source and research perspective, which easily leads to systemic biases and blind spots.</a:t>
            </a:r>
            <a:endParaRPr lang="en-US" sz="1100"/>
          </a:p>
        </p:txBody>
      </p:sp>
      <p:sp>
        <p:nvSpPr>
          <p:cNvPr id="12" name="AutoShape 12"/>
          <p:cNvSpPr/>
          <p:nvPr/>
        </p:nvSpPr>
        <p:spPr>
          <a:xfrm>
            <a:off x="6223000" y="1651000"/>
            <a:ext cx="2476500" cy="4318000"/>
          </a:xfrm>
          <a:prstGeom prst="roundRect">
            <a:avLst>
              <a:gd name="adj" fmla="val 6153"/>
            </a:avLst>
          </a:prstGeom>
          <a:solidFill>
            <a:srgbClr val="FFFFFF">
              <a:alpha val="10000"/>
            </a:srgbClr>
          </a:solidFill>
          <a:ln w="12700" cap="flat" cmpd="sng">
            <a:solidFill>
              <a:srgbClr val="A855F7">
                <a:alpha val="30000"/>
              </a:srgbClr>
            </a:solidFill>
            <a:prstDash val="solid"/>
            <a:round/>
          </a:ln>
          <a:effectLst>
            <a:outerShdw blurRad="254000" dist="127000" dir="2700000" algn="tl" rotWithShape="0">
              <a:srgbClr val="000000">
                <a:alpha val="20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7000" y="1955800"/>
            <a:ext cx="457200" cy="457200"/>
          </a:xfrm>
          <a:prstGeom prst="rect">
            <a:avLst/>
          </a:prstGeom>
        </p:spPr>
      </p:pic>
      <p:sp>
        <p:nvSpPr>
          <p:cNvPr id="14" name="AutoShape 14"/>
          <p:cNvSpPr/>
          <p:nvPr/>
        </p:nvSpPr>
        <p:spPr>
          <a:xfrm>
            <a:off x="6477000" y="2667000"/>
            <a:ext cx="19685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Prohibitive Costs</a:t>
            </a:r>
            <a:endParaRPr lang="en-US" sz="1100"/>
          </a:p>
        </p:txBody>
      </p:sp>
      <p:sp>
        <p:nvSpPr>
          <p:cNvPr id="15" name="AutoShape 15"/>
          <p:cNvSpPr/>
          <p:nvPr/>
        </p:nvSpPr>
        <p:spPr>
          <a:xfrm>
            <a:off x="6477000" y="3556000"/>
            <a:ext cx="1968500" cy="2286000"/>
          </a:xfrm>
          <a:prstGeom prst="rect">
            <a:avLst/>
          </a:prstGeom>
          <a:noFill/>
          <a:ln w="12700" cap="flat" cmpd="sng">
            <a:noFill/>
            <a:prstDash val="solid"/>
            <a:round/>
          </a:ln>
        </p:spPr>
        <p:txBody>
          <a:bodyPr vert="horz" wrap="square" lIns="0" tIns="0" rIns="0" bIns="0" rtlCol="0" anchor="t" anchorCtr="0"/>
          <a:lstStyle/>
          <a:p>
            <a:pPr marL="0" indent="0" algn="l">
              <a:lnSpc>
                <a:spcPct val="117000"/>
              </a:lnSpc>
              <a:defRPr/>
            </a:pPr>
            <a:r>
              <a:rPr lang="en-US" sz="11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High-quality financial forecasting services are prohibitively expensive, accessible only to large institutions and high-net-worth individuals, creating a significant market gap.</a:t>
            </a:r>
            <a:endParaRPr lang="en-US" sz="1100"/>
          </a:p>
        </p:txBody>
      </p:sp>
      <p:sp>
        <p:nvSpPr>
          <p:cNvPr id="16" name="AutoShape 16"/>
          <p:cNvSpPr/>
          <p:nvPr/>
        </p:nvSpPr>
        <p:spPr>
          <a:xfrm>
            <a:off x="8953500" y="1651000"/>
            <a:ext cx="2476500" cy="4318000"/>
          </a:xfrm>
          <a:prstGeom prst="roundRect">
            <a:avLst>
              <a:gd name="adj" fmla="val 6153"/>
            </a:avLst>
          </a:prstGeom>
          <a:solidFill>
            <a:srgbClr val="FFFFFF">
              <a:alpha val="10000"/>
            </a:srgbClr>
          </a:solidFill>
          <a:ln w="12700" cap="flat" cmpd="sng">
            <a:solidFill>
              <a:srgbClr val="A855F7">
                <a:alpha val="30000"/>
              </a:srgbClr>
            </a:solidFill>
            <a:prstDash val="solid"/>
            <a:round/>
          </a:ln>
          <a:effectLst>
            <a:outerShdw blurRad="254000" dist="127000" dir="2700000" algn="tl" rotWithShape="0">
              <a:srgbClr val="000000">
                <a:alpha val="20000"/>
              </a:srgbClr>
            </a:outerShdw>
          </a:effectLst>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07500" y="1955800"/>
            <a:ext cx="457200" cy="457200"/>
          </a:xfrm>
          <a:prstGeom prst="rect">
            <a:avLst/>
          </a:prstGeom>
        </p:spPr>
      </p:pic>
      <p:sp>
        <p:nvSpPr>
          <p:cNvPr id="18" name="AutoShape 18"/>
          <p:cNvSpPr/>
          <p:nvPr/>
        </p:nvSpPr>
        <p:spPr>
          <a:xfrm>
            <a:off x="9207500" y="2667000"/>
            <a:ext cx="19685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Lack of Objective Validation</a:t>
            </a:r>
            <a:endParaRPr lang="en-US" sz="1100"/>
          </a:p>
        </p:txBody>
      </p:sp>
      <p:sp>
        <p:nvSpPr>
          <p:cNvPr id="19" name="AutoShape 19"/>
          <p:cNvSpPr/>
          <p:nvPr/>
        </p:nvSpPr>
        <p:spPr>
          <a:xfrm>
            <a:off x="9207500" y="3556000"/>
            <a:ext cx="1968500" cy="2286000"/>
          </a:xfrm>
          <a:prstGeom prst="rect">
            <a:avLst/>
          </a:prstGeom>
          <a:noFill/>
          <a:ln w="12700" cap="flat" cmpd="sng">
            <a:noFill/>
            <a:prstDash val="solid"/>
            <a:round/>
          </a:ln>
        </p:spPr>
        <p:txBody>
          <a:bodyPr vert="horz" wrap="square" lIns="0" tIns="0" rIns="0" bIns="0" rtlCol="0" anchor="t" anchorCtr="0"/>
          <a:lstStyle/>
          <a:p>
            <a:pPr marL="0" indent="0" algn="l">
              <a:lnSpc>
                <a:spcPct val="117000"/>
              </a:lnSpc>
              <a:defRPr/>
            </a:pPr>
            <a:r>
              <a:rPr lang="en-US" sz="11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The accuracy of predictions is difficult to verify objectively and in real-time. Reputation is built on subjective evaluations and historical performance, which can lead to a bias towards positive reporting.</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Market Opportunity</a:t>
            </a:r>
            <a:endParaRPr lang="en-US" sz="1100"/>
          </a:p>
        </p:txBody>
      </p:sp>
      <p:sp>
        <p:nvSpPr>
          <p:cNvPr id="4" name="AutoShape 4"/>
          <p:cNvSpPr/>
          <p:nvPr/>
        </p:nvSpPr>
        <p:spPr>
          <a:xfrm>
            <a:off x="762000" y="1079500"/>
            <a:ext cx="10668000" cy="3048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4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A Paradigm Shift in the Trillion-Dollar Financial Prediction Market</a:t>
            </a:r>
            <a:endParaRPr lang="en-US" sz="1100"/>
          </a:p>
        </p:txBody>
      </p:sp>
      <p:sp>
        <p:nvSpPr>
          <p:cNvPr id="5" name="AutoShape 5"/>
          <p:cNvSpPr/>
          <p:nvPr/>
        </p:nvSpPr>
        <p:spPr>
          <a:xfrm>
            <a:off x="762000" y="1778000"/>
            <a:ext cx="5080000" cy="4699000"/>
          </a:xfrm>
          <a:prstGeom prst="roundRect">
            <a:avLst>
              <a:gd name="adj" fmla="val 3243"/>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2082800"/>
            <a:ext cx="304800" cy="304800"/>
          </a:xfrm>
          <a:prstGeom prst="rect">
            <a:avLst/>
          </a:prstGeom>
        </p:spPr>
      </p:pic>
      <p:sp>
        <p:nvSpPr>
          <p:cNvPr id="7" name="AutoShape 7"/>
          <p:cNvSpPr/>
          <p:nvPr/>
        </p:nvSpPr>
        <p:spPr>
          <a:xfrm>
            <a:off x="1473200" y="2057400"/>
            <a:ext cx="4318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Market Size &amp; Growth</a:t>
            </a:r>
            <a:endParaRPr lang="en-US" sz="1100"/>
          </a:p>
        </p:txBody>
      </p:sp>
      <p:sp>
        <p:nvSpPr>
          <p:cNvPr id="8" name="AutoShape 8"/>
          <p:cNvSpPr/>
          <p:nvPr/>
        </p:nvSpPr>
        <p:spPr>
          <a:xfrm>
            <a:off x="1066800" y="2540000"/>
            <a:ext cx="4470400" cy="13970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1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 Global Financial Data &amp; Analytics Market: Projected to exceed</a:t>
            </a:r>
            <a:r>
              <a:rPr lang="en-US" sz="11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$150 billion</a:t>
            </a:r>
            <a:r>
              <a:rPr lang="en-US" sz="11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by 2028, with a CAGR of</a:t>
            </a:r>
            <a:r>
              <a:rPr lang="en-US" sz="11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12.5%</a:t>
            </a:r>
            <a:r>
              <a:rPr lang="en-US" sz="11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endParaRPr lang="en-US" sz="1100"/>
          </a:p>
          <a:p>
            <a:pPr marL="0" indent="0" algn="l">
              <a:lnSpc>
                <a:spcPct val="125000"/>
              </a:lnSpc>
            </a:pPr>
            <a:r>
              <a:rPr lang="en-US" sz="11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 AI in Finance: AI-driven quantitative trading, risk management, and investment decision support are the fastest-growing segments with enormous market potential.</a:t>
            </a:r>
            <a:endParaRPr lang="en-US" sz="11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cxnSp>
        <p:nvCxnSpPr>
          <p:cNvPr id="9" name="Connector 9"/>
          <p:cNvCxnSpPr/>
          <p:nvPr/>
        </p:nvCxnSpPr>
        <p:spPr>
          <a:xfrm rot="-9766">
            <a:off x="1066809" y="3930650"/>
            <a:ext cx="44704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800" y="4241800"/>
            <a:ext cx="304800" cy="304800"/>
          </a:xfrm>
          <a:prstGeom prst="rect">
            <a:avLst/>
          </a:prstGeom>
        </p:spPr>
      </p:pic>
      <p:sp>
        <p:nvSpPr>
          <p:cNvPr id="11" name="AutoShape 11"/>
          <p:cNvSpPr/>
          <p:nvPr/>
        </p:nvSpPr>
        <p:spPr>
          <a:xfrm>
            <a:off x="1473200" y="4216400"/>
            <a:ext cx="4318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The Value Proposition of Decentralized AI</a:t>
            </a:r>
            <a:endParaRPr lang="en-US" sz="1100"/>
          </a:p>
        </p:txBody>
      </p:sp>
      <p:sp>
        <p:nvSpPr>
          <p:cNvPr id="12" name="AutoShape 12"/>
          <p:cNvSpPr/>
          <p:nvPr/>
        </p:nvSpPr>
        <p:spPr>
          <a:xfrm>
            <a:off x="1066800" y="4826000"/>
            <a:ext cx="4470400" cy="15240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1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1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Aggregate Global Intelligence:</a:t>
            </a:r>
            <a:r>
              <a:rPr lang="en-US" sz="11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Break down data and model silos, leveraging token incentives to aggregate the wisdom of top AI models and analysts worldwide.</a:t>
            </a:r>
            <a:endParaRPr lang="en-US" sz="1100"/>
          </a:p>
          <a:p>
            <a:pPr marL="0" indent="0" algn="l">
              <a:lnSpc>
                <a:spcPct val="125000"/>
              </a:lnSpc>
            </a:pPr>
            <a:r>
              <a:rPr lang="en-US" sz="11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1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Unbiased Objective Truth:</a:t>
            </a:r>
            <a:r>
              <a:rPr lang="en-US" sz="11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Leverage the transparency and immutability of blockchain to ensure the fairness of the prediction process and results.</a:t>
            </a:r>
            <a:endParaRPr lang="en-US" sz="11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6096000" y="1778000"/>
            <a:ext cx="5334000" cy="4699000"/>
          </a:xfrm>
          <a:prstGeom prst="roundRect">
            <a:avLst>
              <a:gd name="adj" fmla="val 3243"/>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sp>
        <p:nvSpPr>
          <p:cNvPr id="14" name="AutoShape 14"/>
          <p:cNvSpPr/>
          <p:nvPr/>
        </p:nvSpPr>
        <p:spPr>
          <a:xfrm>
            <a:off x="6350000" y="2032000"/>
            <a:ext cx="4572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Global Financial Data &amp; Analytics Market Size (2020-2028)</a:t>
            </a:r>
            <a:endParaRPr lang="en-US" sz="1100"/>
          </a:p>
        </p:txBody>
      </p:sp>
      <p:sp>
        <p:nvSpPr>
          <p:cNvPr id="15" name="AutoShape 15"/>
          <p:cNvSpPr/>
          <p:nvPr/>
        </p:nvSpPr>
        <p:spPr>
          <a:xfrm>
            <a:off x="10160000" y="2032000"/>
            <a:ext cx="1397000" cy="304800"/>
          </a:xfrm>
          <a:prstGeom prst="roundRect">
            <a:avLst>
              <a:gd name="adj" fmla="val 50000"/>
            </a:avLst>
          </a:prstGeom>
          <a:solidFill>
            <a:srgbClr val="A855F7">
              <a:alpha val="20000"/>
            </a:srgbClr>
          </a:solidFill>
          <a:ln w="12700" cap="flat" cmpd="sng">
            <a:solidFill>
              <a:srgbClr val="A855F7">
                <a:alpha val="50000"/>
              </a:srgbClr>
            </a:solidFill>
            <a:prstDash val="solid"/>
            <a:round/>
          </a:ln>
        </p:spPr>
        <p:txBody>
          <a:bodyPr vert="horz" wrap="square" lIns="0" tIns="0" rIns="0" bIns="0" rtlCol="0" anchor="ctr" anchorCtr="0"/>
          <a:lstStyle/>
          <a:p>
            <a:pPr marL="0" indent="0" algn="ctr">
              <a:lnSpc>
                <a:spcPct val="125000"/>
              </a:lnSpc>
              <a:defRPr/>
            </a:pPr>
            <a:r>
              <a:rPr lang="en-US" sz="10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CAGR: 12.5%</a:t>
            </a:r>
            <a:endParaRPr lang="en-US" sz="1100"/>
          </a:p>
        </p:txBody>
      </p:sp>
      <p:pic>
        <p:nvPicPr>
          <p:cNvPr id="16" name="Picture 16"/>
          <p:cNvPicPr>
            <a:picLocks noChangeAspect="1"/>
          </p:cNvPicPr>
          <p:nvPr/>
        </p:nvPicPr>
        <p:blipFill>
          <a:blip r:embed="rId6"/>
          <a:stretch>
            <a:fillRect/>
          </a:stretch>
        </p:blipFill>
        <p:spPr>
          <a:xfrm>
            <a:off x="6223000" y="2667000"/>
            <a:ext cx="5080000" cy="3683000"/>
          </a:xfrm>
          <a:prstGeom prst="rect">
            <a:avLst/>
          </a:prstGeom>
          <a:ln w="12700">
            <a:noFill/>
            <a:prstDash val="soli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0C1C">
              <a:alpha val="6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2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Solution &amp; Positioning</a:t>
            </a:r>
            <a:endParaRPr lang="en-US" sz="1100"/>
          </a:p>
        </p:txBody>
      </p:sp>
      <p:sp>
        <p:nvSpPr>
          <p:cNvPr id="4" name="AutoShape 4"/>
          <p:cNvSpPr/>
          <p:nvPr/>
        </p:nvSpPr>
        <p:spPr>
          <a:xfrm>
            <a:off x="762000" y="1524000"/>
            <a:ext cx="5080000" cy="4826000"/>
          </a:xfrm>
          <a:prstGeom prst="roundRect">
            <a:avLst>
              <a:gd name="adj" fmla="val 3157"/>
            </a:avLst>
          </a:prstGeom>
          <a:solidFill>
            <a:srgbClr val="FFFFFF">
              <a:alpha val="8000"/>
            </a:srgbClr>
          </a:solidFill>
          <a:ln w="12700" cap="flat" cmpd="sng">
            <a:solidFill>
              <a:srgbClr val="A855F7">
                <a:alpha val="30000"/>
              </a:srgbClr>
            </a:solidFill>
            <a:prstDash val="solid"/>
            <a:round/>
          </a:ln>
        </p:spPr>
        <p:txBody>
          <a:bodyPr vert="horz" wrap="square" lIns="0" tIns="0" rIns="0" bIns="0" rtlCol="0" anchor="ctr" anchorCtr="0"/>
          <a:lstStyle/>
          <a:p>
            <a:pPr algn="ctr">
              <a:defRPr/>
            </a:pPr>
          </a:p>
        </p:txBody>
      </p:sp>
      <p:sp>
        <p:nvSpPr>
          <p:cNvPr id="5" name="AutoShape 5"/>
          <p:cNvSpPr/>
          <p:nvPr/>
        </p:nvSpPr>
        <p:spPr>
          <a:xfrm>
            <a:off x="1016000" y="1778000"/>
            <a:ext cx="4572000" cy="1016000"/>
          </a:xfrm>
          <a:prstGeom prst="rect">
            <a:avLst/>
          </a:prstGeom>
          <a:noFill/>
          <a:ln w="12700" cap="flat" cmpd="sng">
            <a:noFill/>
            <a:prstDash val="solid"/>
            <a:round/>
          </a:ln>
        </p:spPr>
        <p:txBody>
          <a:bodyPr vert="horz" wrap="square" lIns="0" tIns="0" rIns="0" bIns="0" rtlCol="0" anchor="t" anchorCtr="0"/>
          <a:lstStyle/>
          <a:p>
            <a:pPr marL="0" indent="0" algn="l">
              <a:lnSpc>
                <a:spcPct val="100000"/>
              </a:lnSpc>
              <a:defRPr/>
            </a:pPr>
            <a:r>
              <a:rPr lang="en-US" sz="1400" b="1" i="0" u="none" strike="noStrike">
                <a:solidFill>
                  <a:srgbClr val="FFFFFF">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PrediFin: A Decentralized Oracle Connecting AI Intelligence and Financial Markets</a:t>
            </a:r>
            <a:endParaRPr lang="en-US" sz="1100"/>
          </a:p>
        </p:txBody>
      </p:sp>
      <p:cxnSp>
        <p:nvCxnSpPr>
          <p:cNvPr id="6" name="Connector 6"/>
          <p:cNvCxnSpPr/>
          <p:nvPr/>
        </p:nvCxnSpPr>
        <p:spPr>
          <a:xfrm rot="-9549">
            <a:off x="1016009" y="3041650"/>
            <a:ext cx="4572000" cy="12700"/>
          </a:xfrm>
          <a:prstGeom prst="straightConnector1">
            <a:avLst/>
          </a:prstGeom>
          <a:solidFill>
            <a:srgbClr val="DEE0E3">
              <a:alpha val="100000"/>
            </a:srgbClr>
          </a:solidFill>
          <a:ln w="12700" cap="flat" cmpd="sng">
            <a:solidFill>
              <a:srgbClr val="FFFFFF">
                <a:alpha val="20000"/>
              </a:srgbClr>
            </a:solidFill>
            <a:prstDash val="solid"/>
            <a:round/>
            <a:headEnd type="none" w="med" len="med"/>
            <a:tailEnd type="none" w="med" len="med"/>
          </a:ln>
        </p:spPr>
      </p:cxn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3429000"/>
            <a:ext cx="304800" cy="304800"/>
          </a:xfrm>
          <a:prstGeom prst="rect">
            <a:avLst/>
          </a:prstGeom>
        </p:spPr>
      </p:pic>
      <p:sp>
        <p:nvSpPr>
          <p:cNvPr id="8" name="AutoShape 8"/>
          <p:cNvSpPr/>
          <p:nvPr/>
        </p:nvSpPr>
        <p:spPr>
          <a:xfrm>
            <a:off x="1460500" y="3390900"/>
            <a:ext cx="4191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The Financial Forecasting Specialist on Bittensor</a:t>
            </a:r>
            <a:endParaRPr lang="en-US" sz="1100"/>
          </a:p>
        </p:txBody>
      </p:sp>
      <p:sp>
        <p:nvSpPr>
          <p:cNvPr id="9" name="AutoShape 9"/>
          <p:cNvSpPr/>
          <p:nvPr/>
        </p:nvSpPr>
        <p:spPr>
          <a:xfrm>
            <a:off x="1460500" y="3835400"/>
            <a:ext cx="4191000" cy="762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2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A vertical-specialized subnet focused on macroeconomic indicators and major asset price prediction.</a:t>
            </a:r>
            <a:endParaRPr lang="en-US" sz="1100"/>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4953000"/>
            <a:ext cx="304800" cy="304800"/>
          </a:xfrm>
          <a:prstGeom prst="rect">
            <a:avLst/>
          </a:prstGeom>
        </p:spPr>
      </p:pic>
      <p:sp>
        <p:nvSpPr>
          <p:cNvPr id="11" name="AutoShape 11"/>
          <p:cNvSpPr/>
          <p:nvPr/>
        </p:nvSpPr>
        <p:spPr>
          <a:xfrm>
            <a:off x="1460500" y="4914900"/>
            <a:ext cx="4191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The Source of Alpha for Professional Traders</a:t>
            </a:r>
            <a:endParaRPr lang="en-US" sz="1100"/>
          </a:p>
        </p:txBody>
      </p:sp>
      <p:sp>
        <p:nvSpPr>
          <p:cNvPr id="12" name="AutoShape 12"/>
          <p:cNvSpPr/>
          <p:nvPr/>
        </p:nvSpPr>
        <p:spPr>
          <a:xfrm>
            <a:off x="1460500" y="5359400"/>
            <a:ext cx="4191000" cy="762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2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Providing high-value prediction data streams to professional users such as quant funds, hedge funds, and family offices.</a:t>
            </a:r>
            <a:endParaRPr lang="en-US" sz="1100"/>
          </a:p>
        </p:txBody>
      </p:sp>
      <p:sp>
        <p:nvSpPr>
          <p:cNvPr id="13" name="AutoShape 13"/>
          <p:cNvSpPr/>
          <p:nvPr/>
        </p:nvSpPr>
        <p:spPr>
          <a:xfrm>
            <a:off x="6350000" y="1524000"/>
            <a:ext cx="508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A855F7"/>
                </a:solidFill>
                <a:latin typeface="Noto Sans SC" panose="020B0200000000000000" charset="-122"/>
                <a:ea typeface="Noto Sans SC" panose="020B0200000000000000" charset="-122"/>
                <a:cs typeface="Noto Sans SC" panose="020B0200000000000000" charset="-122"/>
                <a:sym typeface="Noto Sans SC" panose="020B0200000000000000" charset="-122"/>
              </a:rPr>
              <a:t>Solution Architecture</a:t>
            </a:r>
            <a:endParaRPr lang="en-US" sz="1100"/>
          </a:p>
        </p:txBody>
      </p:sp>
      <p:sp>
        <p:nvSpPr>
          <p:cNvPr id="14" name="AutoShape 14"/>
          <p:cNvSpPr/>
          <p:nvPr/>
        </p:nvSpPr>
        <p:spPr>
          <a:xfrm>
            <a:off x="6350000" y="2159000"/>
            <a:ext cx="5080000" cy="889000"/>
          </a:xfrm>
          <a:prstGeom prst="roundRect">
            <a:avLst>
              <a:gd name="adj" fmla="val 11428"/>
            </a:avLst>
          </a:prstGeom>
          <a:solidFill>
            <a:srgbClr val="FFFFFF">
              <a:alpha val="10000"/>
            </a:srgbClr>
          </a:solidFill>
          <a:ln w="12700" cap="flat" cmpd="sng">
            <a:solidFill>
              <a:srgbClr val="FFFFFF">
                <a:alpha val="15000"/>
              </a:srgbClr>
            </a:solidFill>
            <a:prstDash val="solid"/>
            <a:round/>
          </a:ln>
        </p:spPr>
        <p:txBody>
          <a:bodyPr vert="horz" wrap="square" lIns="0" tIns="0" rIns="0" bIns="0" rtlCol="0" anchor="ctr" anchorCtr="0"/>
          <a:lstStyle/>
          <a:p>
            <a:pPr algn="ctr">
              <a:defRPr/>
            </a:p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0500" y="2413000"/>
            <a:ext cx="381000" cy="381000"/>
          </a:xfrm>
          <a:prstGeom prst="rect">
            <a:avLst/>
          </a:prstGeom>
        </p:spPr>
      </p:pic>
      <p:sp>
        <p:nvSpPr>
          <p:cNvPr id="16" name="AutoShape 16"/>
          <p:cNvSpPr/>
          <p:nvPr/>
        </p:nvSpPr>
        <p:spPr>
          <a:xfrm>
            <a:off x="7112000" y="2286000"/>
            <a:ext cx="4191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1. Miners</a:t>
            </a:r>
            <a:endParaRPr lang="en-US" sz="1100"/>
          </a:p>
          <a:p>
            <a:pPr marL="0" indent="0" algn="l">
              <a:lnSpc>
                <a:spcPct val="100000"/>
              </a:lnSpc>
            </a:pPr>
            <a:r>
              <a:rPr lang="en-US" sz="12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Submit prediction models and results.</a:t>
            </a:r>
            <a:endParaRPr lang="en-US" sz="12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63000" y="3149600"/>
            <a:ext cx="254000" cy="254000"/>
          </a:xfrm>
          <a:prstGeom prst="rect">
            <a:avLst/>
          </a:prstGeom>
        </p:spPr>
      </p:pic>
      <p:sp>
        <p:nvSpPr>
          <p:cNvPr id="18" name="AutoShape 18"/>
          <p:cNvSpPr/>
          <p:nvPr/>
        </p:nvSpPr>
        <p:spPr>
          <a:xfrm>
            <a:off x="6350000" y="3492500"/>
            <a:ext cx="5080000" cy="889000"/>
          </a:xfrm>
          <a:prstGeom prst="roundRect">
            <a:avLst>
              <a:gd name="adj" fmla="val 11428"/>
            </a:avLst>
          </a:prstGeom>
          <a:solidFill>
            <a:srgbClr val="FFFFFF">
              <a:alpha val="10000"/>
            </a:srgbClr>
          </a:solidFill>
          <a:ln w="12700" cap="flat" cmpd="sng">
            <a:solidFill>
              <a:srgbClr val="FFFFFF">
                <a:alpha val="15000"/>
              </a:srgbClr>
            </a:solidFill>
            <a:prstDash val="solid"/>
            <a:round/>
          </a:ln>
        </p:spPr>
        <p:txBody>
          <a:bodyPr vert="horz" wrap="square" lIns="0" tIns="0" rIns="0" bIns="0" rtlCol="0" anchor="ctr" anchorCtr="0"/>
          <a:lstStyle/>
          <a:p>
            <a:pPr algn="ctr">
              <a:defRPr/>
            </a:pPr>
          </a:p>
        </p:txBody>
      </p:sp>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0500" y="3746500"/>
            <a:ext cx="381000" cy="381000"/>
          </a:xfrm>
          <a:prstGeom prst="rect">
            <a:avLst/>
          </a:prstGeom>
        </p:spPr>
      </p:pic>
      <p:sp>
        <p:nvSpPr>
          <p:cNvPr id="20" name="AutoShape 20"/>
          <p:cNvSpPr/>
          <p:nvPr/>
        </p:nvSpPr>
        <p:spPr>
          <a:xfrm>
            <a:off x="7112000" y="3619500"/>
            <a:ext cx="4191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2. Validators</a:t>
            </a:r>
            <a:endParaRPr lang="en-US" sz="1100"/>
          </a:p>
          <a:p>
            <a:pPr marL="0" indent="0" algn="l">
              <a:lnSpc>
                <a:spcPct val="100000"/>
              </a:lnSpc>
            </a:pPr>
            <a:r>
              <a:rPr lang="en-US" sz="12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Collect real market data and score miner predictions.</a:t>
            </a:r>
            <a:endParaRPr lang="en-US" sz="12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63000" y="4483100"/>
            <a:ext cx="254000" cy="254000"/>
          </a:xfrm>
          <a:prstGeom prst="rect">
            <a:avLst/>
          </a:prstGeom>
        </p:spPr>
      </p:pic>
      <p:sp>
        <p:nvSpPr>
          <p:cNvPr id="22" name="AutoShape 22"/>
          <p:cNvSpPr/>
          <p:nvPr/>
        </p:nvSpPr>
        <p:spPr>
          <a:xfrm>
            <a:off x="6350000" y="4826000"/>
            <a:ext cx="2413000" cy="1270000"/>
          </a:xfrm>
          <a:prstGeom prst="roundRect">
            <a:avLst>
              <a:gd name="adj" fmla="val 8000"/>
            </a:avLst>
          </a:prstGeom>
          <a:solidFill>
            <a:srgbClr val="A855F7">
              <a:alpha val="15000"/>
            </a:srgbClr>
          </a:solidFill>
          <a:ln w="12700" cap="flat" cmpd="sng">
            <a:solidFill>
              <a:srgbClr val="A855F7">
                <a:alpha val="40000"/>
              </a:srgbClr>
            </a:solidFill>
            <a:prstDash val="solid"/>
            <a:round/>
          </a:ln>
        </p:spPr>
        <p:txBody>
          <a:bodyPr vert="horz" wrap="square" lIns="0" tIns="0" rIns="0" bIns="0" rtlCol="0" anchor="ctr" anchorCtr="0"/>
          <a:lstStyle/>
          <a:p>
            <a:pPr algn="ctr">
              <a:defRPr/>
            </a:pPr>
          </a:p>
        </p:txBody>
      </p:sp>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02400" y="4978400"/>
            <a:ext cx="304800" cy="304800"/>
          </a:xfrm>
          <a:prstGeom prst="rect">
            <a:avLst/>
          </a:prstGeom>
        </p:spPr>
      </p:pic>
      <p:sp>
        <p:nvSpPr>
          <p:cNvPr id="24" name="AutoShape 24"/>
          <p:cNvSpPr/>
          <p:nvPr/>
        </p:nvSpPr>
        <p:spPr>
          <a:xfrm>
            <a:off x="6502400" y="5359400"/>
            <a:ext cx="2032000" cy="762000"/>
          </a:xfrm>
          <a:prstGeom prst="rect">
            <a:avLst/>
          </a:prstGeom>
          <a:noFill/>
          <a:ln w="12700" cap="flat" cmpd="sng">
            <a:noFill/>
            <a:prstDash val="solid"/>
            <a:round/>
          </a:ln>
        </p:spPr>
        <p:txBody>
          <a:bodyPr vert="horz" wrap="square" lIns="0" tIns="0" rIns="0" bIns="0" rtlCol="0" anchor="t" anchorCtr="0"/>
          <a:lstStyle/>
          <a:p>
            <a:pPr marL="0" indent="0" algn="l">
              <a:lnSpc>
                <a:spcPct val="100000"/>
              </a:lnSpc>
              <a:defRPr/>
            </a:pPr>
            <a:r>
              <a:rPr lang="en-US" sz="1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3. Bittensor On-chain Consensus</a:t>
            </a:r>
            <a:endParaRPr lang="en-US" sz="1100"/>
          </a:p>
          <a:p>
            <a:pPr marL="0" indent="0" algn="l">
              <a:lnSpc>
                <a:spcPct val="100000"/>
              </a:lnSpc>
            </a:pPr>
            <a:r>
              <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Distribute TAO rewards via the Yuma Consensus algorithm based on scores.</a:t>
            </a:r>
            <a:endPar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5" name="AutoShape 25"/>
          <p:cNvSpPr/>
          <p:nvPr/>
        </p:nvSpPr>
        <p:spPr>
          <a:xfrm>
            <a:off x="9017000" y="4826000"/>
            <a:ext cx="2413000" cy="1270000"/>
          </a:xfrm>
          <a:prstGeom prst="roundRect">
            <a:avLst>
              <a:gd name="adj" fmla="val 8000"/>
            </a:avLst>
          </a:prstGeom>
          <a:solidFill>
            <a:srgbClr val="FFFFFF">
              <a:alpha val="10000"/>
            </a:srgbClr>
          </a:solidFill>
          <a:ln w="12700" cap="flat" cmpd="sng">
            <a:solidFill>
              <a:srgbClr val="FFFFFF">
                <a:alpha val="15000"/>
              </a:srgbClr>
            </a:solidFill>
            <a:prstDash val="solid"/>
            <a:round/>
          </a:ln>
        </p:spPr>
        <p:txBody>
          <a:bodyPr vert="horz" wrap="square" lIns="0" tIns="0" rIns="0" bIns="0" rtlCol="0" anchor="ctr" anchorCtr="0"/>
          <a:lstStyle/>
          <a:p>
            <a:pPr algn="ctr">
              <a:defRPr/>
            </a:pPr>
          </a:p>
        </p:txBody>
      </p:sp>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69400" y="4978400"/>
            <a:ext cx="304800" cy="304800"/>
          </a:xfrm>
          <a:prstGeom prst="rect">
            <a:avLst/>
          </a:prstGeom>
        </p:spPr>
      </p:pic>
      <p:sp>
        <p:nvSpPr>
          <p:cNvPr id="27" name="AutoShape 27"/>
          <p:cNvSpPr/>
          <p:nvPr/>
        </p:nvSpPr>
        <p:spPr>
          <a:xfrm>
            <a:off x="9169400" y="5359400"/>
            <a:ext cx="2032000" cy="762000"/>
          </a:xfrm>
          <a:prstGeom prst="rect">
            <a:avLst/>
          </a:prstGeom>
          <a:noFill/>
          <a:ln w="12700" cap="flat" cmpd="sng">
            <a:noFill/>
            <a:prstDash val="solid"/>
            <a:round/>
          </a:ln>
        </p:spPr>
        <p:txBody>
          <a:bodyPr vert="horz" wrap="square" lIns="0" tIns="0" rIns="0" bIns="0" rtlCol="0" anchor="t" anchorCtr="0"/>
          <a:lstStyle/>
          <a:p>
            <a:pPr marL="0" indent="0" algn="l">
              <a:lnSpc>
                <a:spcPct val="100000"/>
              </a:lnSpc>
              <a:defRPr/>
            </a:pPr>
            <a:r>
              <a:rPr lang="en-US" sz="1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4. Data Marketplace</a:t>
            </a:r>
            <a:endParaRPr lang="en-US" sz="1100"/>
          </a:p>
          <a:p>
            <a:pPr marL="0" indent="0" algn="l">
              <a:lnSpc>
                <a:spcPct val="100000"/>
              </a:lnSpc>
            </a:pPr>
            <a:r>
              <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Users subscribe to high-quality prediction data.</a:t>
            </a:r>
            <a:endParaRPr lang="en-US" sz="10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762000"/>
            <a:ext cx="10668000" cy="635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3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Key Differentiators</a:t>
            </a:r>
            <a:endParaRPr lang="en-US" sz="1100"/>
          </a:p>
        </p:txBody>
      </p:sp>
      <p:sp>
        <p:nvSpPr>
          <p:cNvPr id="4" name="AutoShape 4"/>
          <p:cNvSpPr/>
          <p:nvPr/>
        </p:nvSpPr>
        <p:spPr>
          <a:xfrm>
            <a:off x="762000" y="1524000"/>
            <a:ext cx="10668000" cy="381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8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Objective Validation &amp; Anti-Cheating</a:t>
            </a:r>
            <a:endParaRPr lang="en-US" sz="1100"/>
          </a:p>
        </p:txBody>
      </p:sp>
      <p:sp>
        <p:nvSpPr>
          <p:cNvPr id="5" name="AutoShape 5"/>
          <p:cNvSpPr/>
          <p:nvPr/>
        </p:nvSpPr>
        <p:spPr>
          <a:xfrm>
            <a:off x="762000" y="2286000"/>
            <a:ext cx="3302000" cy="4064000"/>
          </a:xfrm>
          <a:prstGeom prst="roundRect">
            <a:avLst>
              <a:gd name="adj" fmla="val 4615"/>
            </a:avLst>
          </a:prstGeom>
          <a:solidFill>
            <a:srgbClr val="FFFFFF">
              <a:alpha val="8000"/>
            </a:srgbClr>
          </a:solidFill>
          <a:ln w="12700" cap="flat" cmpd="sng">
            <a:solidFill>
              <a:srgbClr val="A855F7">
                <a:alpha val="40000"/>
              </a:srgbClr>
            </a:solidFill>
            <a:prstDash val="solid"/>
            <a:round/>
          </a:ln>
        </p:spPr>
        <p:txBody>
          <a:bodyPr vert="horz" wrap="square" lIns="0" tIns="0" rIns="0" bIns="0" rtlCol="0" anchor="ctr" anchorCtr="0"/>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2590800"/>
            <a:ext cx="508000" cy="508000"/>
          </a:xfrm>
          <a:prstGeom prst="rect">
            <a:avLst/>
          </a:prstGeom>
        </p:spPr>
      </p:pic>
      <p:sp>
        <p:nvSpPr>
          <p:cNvPr id="7" name="AutoShape 7"/>
          <p:cNvSpPr/>
          <p:nvPr/>
        </p:nvSpPr>
        <p:spPr>
          <a:xfrm>
            <a:off x="1066800" y="3302000"/>
            <a:ext cx="2692400" cy="889000"/>
          </a:xfrm>
          <a:prstGeom prst="rect">
            <a:avLst/>
          </a:prstGeom>
          <a:noFill/>
          <a:ln w="12700" cap="flat" cmpd="sng">
            <a:noFill/>
            <a:prstDash val="solid"/>
            <a:round/>
          </a:ln>
        </p:spPr>
        <p:txBody>
          <a:bodyPr vert="horz" wrap="square" lIns="0" tIns="0" rIns="0" bIns="0" rtlCol="0" anchor="t" anchorCtr="0"/>
          <a:lstStyle/>
          <a:p>
            <a:pPr marL="0" indent="0" algn="l">
              <a:lnSpc>
                <a:spcPct val="100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Outcome-Oriented Objective Validation</a:t>
            </a:r>
            <a:endParaRPr lang="en-US" sz="1100"/>
          </a:p>
        </p:txBody>
      </p:sp>
      <p:sp>
        <p:nvSpPr>
          <p:cNvPr id="8" name="AutoShape 8"/>
          <p:cNvSpPr/>
          <p:nvPr/>
        </p:nvSpPr>
        <p:spPr>
          <a:xfrm>
            <a:off x="1066800" y="4318000"/>
            <a:ext cx="2692400" cy="1905000"/>
          </a:xfrm>
          <a:prstGeom prst="rect">
            <a:avLst/>
          </a:prstGeom>
          <a:noFill/>
          <a:ln w="12700" cap="flat" cmpd="sng">
            <a:noFill/>
            <a:prstDash val="solid"/>
            <a:round/>
          </a:ln>
        </p:spPr>
        <p:txBody>
          <a:bodyPr vert="horz" wrap="square" lIns="0" tIns="0" rIns="0" bIns="0" rtlCol="0" anchor="t" anchorCtr="0"/>
          <a:lstStyle/>
          <a:p>
            <a:pPr marL="0" indent="0" algn="l">
              <a:lnSpc>
                <a:spcPct val="117000"/>
              </a:lnSpc>
              <a:defRPr/>
            </a:pPr>
            <a:r>
              <a:rPr lang="en-US" sz="1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The value of a prediction is solely determined by real-world market outcomes, not the complexity of the model or the submitter's reputation. This is the fairest and most robust screening mechanism.</a:t>
            </a:r>
            <a:endParaRPr lang="en-US" sz="1100"/>
          </a:p>
        </p:txBody>
      </p:sp>
      <p:sp>
        <p:nvSpPr>
          <p:cNvPr id="9" name="AutoShape 9"/>
          <p:cNvSpPr/>
          <p:nvPr/>
        </p:nvSpPr>
        <p:spPr>
          <a:xfrm>
            <a:off x="4445000" y="2286000"/>
            <a:ext cx="3302000" cy="4064000"/>
          </a:xfrm>
          <a:prstGeom prst="roundRect">
            <a:avLst>
              <a:gd name="adj" fmla="val 4615"/>
            </a:avLst>
          </a:prstGeom>
          <a:solidFill>
            <a:srgbClr val="FFFFFF">
              <a:alpha val="8000"/>
            </a:srgbClr>
          </a:solidFill>
          <a:ln w="12700" cap="flat" cmpd="sng">
            <a:solidFill>
              <a:srgbClr val="A855F7">
                <a:alpha val="40000"/>
              </a:srgbClr>
            </a:solidFill>
            <a:prstDash val="solid"/>
            <a:round/>
          </a:ln>
        </p:spPr>
        <p:txBody>
          <a:bodyPr vert="horz" wrap="square" lIns="0" tIns="0" rIns="0" bIns="0" rtlCol="0" anchor="ctr" anchorCtr="0"/>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49800" y="2590800"/>
            <a:ext cx="508000" cy="508000"/>
          </a:xfrm>
          <a:prstGeom prst="rect">
            <a:avLst/>
          </a:prstGeom>
        </p:spPr>
      </p:pic>
      <p:sp>
        <p:nvSpPr>
          <p:cNvPr id="11" name="AutoShape 11"/>
          <p:cNvSpPr/>
          <p:nvPr/>
        </p:nvSpPr>
        <p:spPr>
          <a:xfrm>
            <a:off x="4749800" y="3302000"/>
            <a:ext cx="2692400" cy="889000"/>
          </a:xfrm>
          <a:prstGeom prst="rect">
            <a:avLst/>
          </a:prstGeom>
          <a:noFill/>
          <a:ln w="12700" cap="flat" cmpd="sng">
            <a:noFill/>
            <a:prstDash val="solid"/>
            <a:round/>
          </a:ln>
        </p:spPr>
        <p:txBody>
          <a:bodyPr vert="horz" wrap="square" lIns="0" tIns="0" rIns="0" bIns="0" rtlCol="0" anchor="t" anchorCtr="0"/>
          <a:lstStyle/>
          <a:p>
            <a:pPr marL="0" indent="0" algn="l">
              <a:lnSpc>
                <a:spcPct val="100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Game Theory-Driven Anti-Cheating Design</a:t>
            </a:r>
            <a:endParaRPr lang="en-US" sz="1100"/>
          </a:p>
        </p:txBody>
      </p:sp>
      <p:sp>
        <p:nvSpPr>
          <p:cNvPr id="12" name="AutoShape 12"/>
          <p:cNvSpPr/>
          <p:nvPr/>
        </p:nvSpPr>
        <p:spPr>
          <a:xfrm>
            <a:off x="4749800" y="4318000"/>
            <a:ext cx="2692400" cy="1905000"/>
          </a:xfrm>
          <a:prstGeom prst="rect">
            <a:avLst/>
          </a:prstGeom>
          <a:noFill/>
          <a:ln w="12700" cap="flat" cmpd="sng">
            <a:noFill/>
            <a:prstDash val="solid"/>
            <a:round/>
          </a:ln>
        </p:spPr>
        <p:txBody>
          <a:bodyPr vert="horz" wrap="square" lIns="0" tIns="0" rIns="0" bIns="0" rtlCol="0" anchor="t" anchorCtr="0"/>
          <a:lstStyle/>
          <a:p>
            <a:pPr marL="0" indent="0" algn="l">
              <a:lnSpc>
                <a:spcPct val="117000"/>
              </a:lnSpc>
              <a:defRPr/>
            </a:pPr>
            <a:r>
              <a:rPr lang="en-US" sz="1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Miners and validators engage in a dynamic game. Any attempt to cheat (e.g., plagiarism, speculative prediction) is quickly identified and eliminated by the market, ensuring evolutionary pressure on the network as a whole.</a:t>
            </a:r>
            <a:endParaRPr lang="en-US" sz="1100"/>
          </a:p>
        </p:txBody>
      </p:sp>
      <p:sp>
        <p:nvSpPr>
          <p:cNvPr id="13" name="AutoShape 13"/>
          <p:cNvSpPr/>
          <p:nvPr/>
        </p:nvSpPr>
        <p:spPr>
          <a:xfrm>
            <a:off x="8128000" y="2286000"/>
            <a:ext cx="3302000" cy="4064000"/>
          </a:xfrm>
          <a:prstGeom prst="roundRect">
            <a:avLst>
              <a:gd name="adj" fmla="val 4615"/>
            </a:avLst>
          </a:prstGeom>
          <a:solidFill>
            <a:srgbClr val="FFFFFF">
              <a:alpha val="8000"/>
            </a:srgbClr>
          </a:solidFill>
          <a:ln w="12700" cap="flat" cmpd="sng">
            <a:solidFill>
              <a:srgbClr val="A855F7">
                <a:alpha val="40000"/>
              </a:srgbClr>
            </a:solidFill>
            <a:prstDash val="solid"/>
            <a:round/>
          </a:ln>
        </p:spPr>
        <p:txBody>
          <a:bodyPr vert="horz" wrap="square" lIns="0" tIns="0" rIns="0" bIns="0" rtlCol="0" anchor="ctr" anchorCtr="0"/>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32800" y="2590800"/>
            <a:ext cx="508000" cy="508000"/>
          </a:xfrm>
          <a:prstGeom prst="rect">
            <a:avLst/>
          </a:prstGeom>
        </p:spPr>
      </p:pic>
      <p:sp>
        <p:nvSpPr>
          <p:cNvPr id="15" name="AutoShape 15"/>
          <p:cNvSpPr/>
          <p:nvPr/>
        </p:nvSpPr>
        <p:spPr>
          <a:xfrm>
            <a:off x="8432800" y="3302000"/>
            <a:ext cx="2692400" cy="889000"/>
          </a:xfrm>
          <a:prstGeom prst="rect">
            <a:avLst/>
          </a:prstGeom>
          <a:noFill/>
          <a:ln w="12700" cap="flat" cmpd="sng">
            <a:noFill/>
            <a:prstDash val="solid"/>
            <a:round/>
          </a:ln>
        </p:spPr>
        <p:txBody>
          <a:bodyPr vert="horz" wrap="square" lIns="0" tIns="0" rIns="0" bIns="0" rtlCol="0" anchor="t" anchorCtr="0"/>
          <a:lstStyle/>
          <a:p>
            <a:pPr marL="0" indent="0" algn="l">
              <a:lnSpc>
                <a:spcPct val="100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Decentralized Intelligence Aggregation</a:t>
            </a:r>
            <a:endParaRPr lang="en-US" sz="1100"/>
          </a:p>
        </p:txBody>
      </p:sp>
      <p:sp>
        <p:nvSpPr>
          <p:cNvPr id="16" name="AutoShape 16"/>
          <p:cNvSpPr/>
          <p:nvPr/>
        </p:nvSpPr>
        <p:spPr>
          <a:xfrm>
            <a:off x="8432800" y="4318000"/>
            <a:ext cx="2692400" cy="1905000"/>
          </a:xfrm>
          <a:prstGeom prst="rect">
            <a:avLst/>
          </a:prstGeom>
          <a:noFill/>
          <a:ln w="12700" cap="flat" cmpd="sng">
            <a:noFill/>
            <a:prstDash val="solid"/>
            <a:round/>
          </a:ln>
        </p:spPr>
        <p:txBody>
          <a:bodyPr vert="horz" wrap="square" lIns="0" tIns="0" rIns="0" bIns="0" rtlCol="0" anchor="t" anchorCtr="0"/>
          <a:lstStyle/>
          <a:p>
            <a:pPr marL="0" indent="0" algn="l">
              <a:lnSpc>
                <a:spcPct val="117000"/>
              </a:lnSpc>
              <a:defRPr/>
            </a:pPr>
            <a:r>
              <a:rPr lang="en-US" sz="12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Unlike centralized platforms, PrediFin has no single point of failure and can aggregate diverse global information sources and analytical models to form the optimal solution of "collective intelligence".</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7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Supported Major Assets</a:t>
            </a:r>
            <a:endParaRPr lang="en-US" sz="1100"/>
          </a:p>
        </p:txBody>
      </p:sp>
      <p:sp>
        <p:nvSpPr>
          <p:cNvPr id="4" name="AutoShape 4"/>
          <p:cNvSpPr/>
          <p:nvPr/>
        </p:nvSpPr>
        <p:spPr>
          <a:xfrm>
            <a:off x="762000" y="1117600"/>
            <a:ext cx="10668000" cy="3048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4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Coverage of Global Core Macro Asset Classes</a:t>
            </a:r>
            <a:endParaRPr lang="en-US" sz="1100"/>
          </a:p>
        </p:txBody>
      </p:sp>
      <p:sp>
        <p:nvSpPr>
          <p:cNvPr id="5" name="AutoShape 5"/>
          <p:cNvSpPr/>
          <p:nvPr/>
        </p:nvSpPr>
        <p:spPr>
          <a:xfrm>
            <a:off x="762000" y="1651000"/>
            <a:ext cx="3378200" cy="2286000"/>
          </a:xfrm>
          <a:prstGeom prst="roundRect">
            <a:avLst>
              <a:gd name="adj" fmla="val 6666"/>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1905000"/>
            <a:ext cx="304800" cy="304800"/>
          </a:xfrm>
          <a:prstGeom prst="rect">
            <a:avLst/>
          </a:prstGeom>
        </p:spPr>
      </p:pic>
      <p:sp>
        <p:nvSpPr>
          <p:cNvPr id="7" name="AutoShape 7"/>
          <p:cNvSpPr/>
          <p:nvPr/>
        </p:nvSpPr>
        <p:spPr>
          <a:xfrm>
            <a:off x="1447800" y="1905000"/>
            <a:ext cx="2540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Stock Indices</a:t>
            </a:r>
            <a:endParaRPr lang="en-US" sz="1100"/>
          </a:p>
        </p:txBody>
      </p:sp>
      <p:cxnSp>
        <p:nvCxnSpPr>
          <p:cNvPr id="8" name="Connector 8"/>
          <p:cNvCxnSpPr/>
          <p:nvPr/>
        </p:nvCxnSpPr>
        <p:spPr>
          <a:xfrm rot="-15211">
            <a:off x="1016014" y="2330450"/>
            <a:ext cx="28702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9" name="AutoShape 9"/>
          <p:cNvSpPr/>
          <p:nvPr/>
        </p:nvSpPr>
        <p:spPr>
          <a:xfrm>
            <a:off x="1016000" y="2463800"/>
            <a:ext cx="28702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S&amp;P 500, Nasdaq 100, Dow Jones, FTSE 100, Nikkei 225, CSI 300</a:t>
            </a:r>
            <a:endParaRPr lang="en-US" sz="1100"/>
          </a:p>
        </p:txBody>
      </p:sp>
      <p:sp>
        <p:nvSpPr>
          <p:cNvPr id="10" name="AutoShape 10"/>
          <p:cNvSpPr/>
          <p:nvPr/>
        </p:nvSpPr>
        <p:spPr>
          <a:xfrm>
            <a:off x="4394200" y="1651000"/>
            <a:ext cx="3378200" cy="2286000"/>
          </a:xfrm>
          <a:prstGeom prst="roundRect">
            <a:avLst>
              <a:gd name="adj" fmla="val 6666"/>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8200" y="1905000"/>
            <a:ext cx="304800" cy="304800"/>
          </a:xfrm>
          <a:prstGeom prst="rect">
            <a:avLst/>
          </a:prstGeom>
        </p:spPr>
      </p:pic>
      <p:sp>
        <p:nvSpPr>
          <p:cNvPr id="12" name="AutoShape 12"/>
          <p:cNvSpPr/>
          <p:nvPr/>
        </p:nvSpPr>
        <p:spPr>
          <a:xfrm>
            <a:off x="5080000" y="1905000"/>
            <a:ext cx="2540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Forex Market</a:t>
            </a:r>
            <a:endParaRPr lang="en-US" sz="1100"/>
          </a:p>
        </p:txBody>
      </p:sp>
      <p:cxnSp>
        <p:nvCxnSpPr>
          <p:cNvPr id="13" name="Connector 13"/>
          <p:cNvCxnSpPr/>
          <p:nvPr/>
        </p:nvCxnSpPr>
        <p:spPr>
          <a:xfrm rot="-15211">
            <a:off x="4648214" y="2330450"/>
            <a:ext cx="28702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14" name="AutoShape 14"/>
          <p:cNvSpPr/>
          <p:nvPr/>
        </p:nvSpPr>
        <p:spPr>
          <a:xfrm>
            <a:off x="4648200" y="2463800"/>
            <a:ext cx="28702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EUR/USD, GBP/USD, USD/JPY, AUD/USD, USD/CNY</a:t>
            </a:r>
            <a:endParaRPr lang="en-US" sz="1100"/>
          </a:p>
        </p:txBody>
      </p:sp>
      <p:sp>
        <p:nvSpPr>
          <p:cNvPr id="15" name="AutoShape 15"/>
          <p:cNvSpPr/>
          <p:nvPr/>
        </p:nvSpPr>
        <p:spPr>
          <a:xfrm>
            <a:off x="8026400" y="1651000"/>
            <a:ext cx="3378200" cy="2286000"/>
          </a:xfrm>
          <a:prstGeom prst="roundRect">
            <a:avLst>
              <a:gd name="adj" fmla="val 6666"/>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80400" y="1905000"/>
            <a:ext cx="304800" cy="304800"/>
          </a:xfrm>
          <a:prstGeom prst="rect">
            <a:avLst/>
          </a:prstGeom>
        </p:spPr>
      </p:pic>
      <p:sp>
        <p:nvSpPr>
          <p:cNvPr id="17" name="AutoShape 17"/>
          <p:cNvSpPr/>
          <p:nvPr/>
        </p:nvSpPr>
        <p:spPr>
          <a:xfrm>
            <a:off x="8712200" y="1905000"/>
            <a:ext cx="2540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Commodities</a:t>
            </a:r>
            <a:endParaRPr lang="en-US" sz="1100"/>
          </a:p>
        </p:txBody>
      </p:sp>
      <p:cxnSp>
        <p:nvCxnSpPr>
          <p:cNvPr id="18" name="Connector 18"/>
          <p:cNvCxnSpPr/>
          <p:nvPr/>
        </p:nvCxnSpPr>
        <p:spPr>
          <a:xfrm rot="-15211">
            <a:off x="8280414" y="2330450"/>
            <a:ext cx="28702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19" name="AutoShape 19"/>
          <p:cNvSpPr/>
          <p:nvPr/>
        </p:nvSpPr>
        <p:spPr>
          <a:xfrm>
            <a:off x="8280400" y="2463800"/>
            <a:ext cx="28702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Gold (XAU/USD), Silver (XAG/USD), Crude Oil (WTI, Brent)</a:t>
            </a:r>
            <a:endParaRPr lang="en-US" sz="1100"/>
          </a:p>
        </p:txBody>
      </p:sp>
      <p:sp>
        <p:nvSpPr>
          <p:cNvPr id="20" name="AutoShape 20"/>
          <p:cNvSpPr/>
          <p:nvPr/>
        </p:nvSpPr>
        <p:spPr>
          <a:xfrm>
            <a:off x="762000" y="4191000"/>
            <a:ext cx="5207000" cy="2286000"/>
          </a:xfrm>
          <a:prstGeom prst="roundRect">
            <a:avLst>
              <a:gd name="adj" fmla="val 6666"/>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6000" y="4445000"/>
            <a:ext cx="304800" cy="304800"/>
          </a:xfrm>
          <a:prstGeom prst="rect">
            <a:avLst/>
          </a:prstGeom>
        </p:spPr>
      </p:pic>
      <p:sp>
        <p:nvSpPr>
          <p:cNvPr id="22" name="AutoShape 22"/>
          <p:cNvSpPr/>
          <p:nvPr/>
        </p:nvSpPr>
        <p:spPr>
          <a:xfrm>
            <a:off x="1447800" y="4445000"/>
            <a:ext cx="3810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Cryptocurrencies</a:t>
            </a:r>
            <a:endParaRPr lang="en-US" sz="1100"/>
          </a:p>
        </p:txBody>
      </p:sp>
      <p:cxnSp>
        <p:nvCxnSpPr>
          <p:cNvPr id="23" name="Connector 23"/>
          <p:cNvCxnSpPr/>
          <p:nvPr/>
        </p:nvCxnSpPr>
        <p:spPr>
          <a:xfrm rot="-9291">
            <a:off x="1016009" y="4870450"/>
            <a:ext cx="46990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24" name="AutoShape 24"/>
          <p:cNvSpPr/>
          <p:nvPr/>
        </p:nvSpPr>
        <p:spPr>
          <a:xfrm>
            <a:off x="1016000" y="5003800"/>
            <a:ext cx="4699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Bitcoin (BTC/USD), Ethereum (ETH/USD)</a:t>
            </a:r>
            <a:endParaRPr lang="en-US" sz="1100"/>
          </a:p>
        </p:txBody>
      </p:sp>
      <p:sp>
        <p:nvSpPr>
          <p:cNvPr id="25" name="AutoShape 25"/>
          <p:cNvSpPr/>
          <p:nvPr/>
        </p:nvSpPr>
        <p:spPr>
          <a:xfrm>
            <a:off x="6223000" y="4191000"/>
            <a:ext cx="5207000" cy="2286000"/>
          </a:xfrm>
          <a:prstGeom prst="roundRect">
            <a:avLst>
              <a:gd name="adj" fmla="val 6666"/>
            </a:avLst>
          </a:prstGeom>
          <a:solidFill>
            <a:srgbClr val="FFFFFF">
              <a:alpha val="8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7000" y="4445000"/>
            <a:ext cx="304800" cy="304800"/>
          </a:xfrm>
          <a:prstGeom prst="rect">
            <a:avLst/>
          </a:prstGeom>
        </p:spPr>
      </p:pic>
      <p:sp>
        <p:nvSpPr>
          <p:cNvPr id="27" name="AutoShape 27"/>
          <p:cNvSpPr/>
          <p:nvPr/>
        </p:nvSpPr>
        <p:spPr>
          <a:xfrm>
            <a:off x="6908800" y="4445000"/>
            <a:ext cx="4445000" cy="304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Macroeconomic Indicators</a:t>
            </a:r>
            <a:endParaRPr lang="en-US" sz="1100"/>
          </a:p>
        </p:txBody>
      </p:sp>
      <p:cxnSp>
        <p:nvCxnSpPr>
          <p:cNvPr id="28" name="Connector 28"/>
          <p:cNvCxnSpPr/>
          <p:nvPr/>
        </p:nvCxnSpPr>
        <p:spPr>
          <a:xfrm rot="-9291">
            <a:off x="6477009" y="4870450"/>
            <a:ext cx="4699000" cy="12700"/>
          </a:xfrm>
          <a:prstGeom prst="straightConnector1">
            <a:avLst/>
          </a:prstGeom>
          <a:solidFill>
            <a:srgbClr val="DEE0E3">
              <a:alpha val="100000"/>
            </a:srgbClr>
          </a:solidFill>
          <a:ln w="12700" cap="flat" cmpd="sng">
            <a:solidFill>
              <a:srgbClr val="FFFFFF">
                <a:alpha val="15000"/>
              </a:srgbClr>
            </a:solidFill>
            <a:prstDash val="solid"/>
            <a:round/>
            <a:headEnd type="none" w="med" len="med"/>
            <a:tailEnd type="none" w="med" len="med"/>
          </a:ln>
        </p:spPr>
      </p:cxnSp>
      <p:sp>
        <p:nvSpPr>
          <p:cNvPr id="29" name="AutoShape 29"/>
          <p:cNvSpPr/>
          <p:nvPr/>
        </p:nvSpPr>
        <p:spPr>
          <a:xfrm>
            <a:off x="6477000" y="5003800"/>
            <a:ext cx="4699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E5E7EB"/>
                </a:solidFill>
                <a:latin typeface="Noto Sans SC" panose="020B0200000000000000" charset="-122"/>
                <a:ea typeface="Noto Sans SC" panose="020B0200000000000000" charset="-122"/>
                <a:cs typeface="Noto Sans SC" panose="020B0200000000000000" charset="-122"/>
                <a:sym typeface="Noto Sans SC" panose="020B0200000000000000" charset="-122"/>
              </a:rPr>
              <a:t>US Non-Farm Payrolls, CPI, GDP Growth Rate</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2921000" y="508000"/>
            <a:ext cx="6350000" cy="6350000"/>
          </a:xfrm>
          <a:prstGeom prst="ellipse">
            <a:avLst/>
          </a:prstGeom>
          <a:gradFill rotWithShape="1">
            <a:gsLst>
              <a:gs pos="0">
                <a:srgbClr val="A855F7">
                  <a:alpha val="15000"/>
                </a:srgbClr>
              </a:gs>
              <a:gs pos="70000">
                <a:srgbClr val="A855F7">
                  <a:alpha val="0"/>
                </a:srgbClr>
              </a:gs>
            </a:gsLst>
            <a:path path="circle">
              <a:fillToRect l="50000" t="50000" r="50000" b="50000"/>
            </a:path>
            <a:tileRect/>
          </a:gra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508000"/>
            <a:ext cx="10668000" cy="508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Task Cycle</a:t>
            </a:r>
            <a:endParaRPr lang="en-US" sz="1100"/>
          </a:p>
        </p:txBody>
      </p:sp>
      <p:sp>
        <p:nvSpPr>
          <p:cNvPr id="5" name="AutoShape 5"/>
          <p:cNvSpPr/>
          <p:nvPr/>
        </p:nvSpPr>
        <p:spPr>
          <a:xfrm>
            <a:off x="762000" y="1143000"/>
            <a:ext cx="10668000" cy="381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400" b="0" i="0" u="none" strike="noStrike">
                <a:solidFill>
                  <a:srgbClr val="E5E7E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Efficient, High-Frequency Prediction Cycle (One Cycle Every 4 Hours)</a:t>
            </a:r>
            <a:endParaRPr lang="en-US" sz="1100"/>
          </a:p>
        </p:txBody>
      </p:sp>
      <p:sp>
        <p:nvSpPr>
          <p:cNvPr id="6" name="AutoShape 6"/>
          <p:cNvSpPr/>
          <p:nvPr/>
        </p:nvSpPr>
        <p:spPr>
          <a:xfrm>
            <a:off x="5461000" y="2794000"/>
            <a:ext cx="1270000" cy="1270000"/>
          </a:xfrm>
          <a:prstGeom prst="ellipse">
            <a:avLst/>
          </a:prstGeom>
          <a:solidFill>
            <a:srgbClr val="FFFFFF">
              <a:alpha val="5000"/>
            </a:srgbClr>
          </a:solidFill>
          <a:ln w="12700" cap="flat" cmpd="sng">
            <a:solidFill>
              <a:srgbClr val="A855F7">
                <a:alpha val="40000"/>
              </a:srgbClr>
            </a:solidFill>
            <a:prstDash val="dash"/>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1200" y="3124200"/>
            <a:ext cx="609600" cy="609600"/>
          </a:xfrm>
          <a:prstGeom prst="rect">
            <a:avLst/>
          </a:prstGeom>
        </p:spPr>
      </p:pic>
      <p:sp>
        <p:nvSpPr>
          <p:cNvPr id="8" name="AutoShape 8"/>
          <p:cNvSpPr/>
          <p:nvPr/>
        </p:nvSpPr>
        <p:spPr>
          <a:xfrm>
            <a:off x="762000" y="1778000"/>
            <a:ext cx="4826000" cy="1651000"/>
          </a:xfrm>
          <a:prstGeom prst="roundRect">
            <a:avLst>
              <a:gd name="adj" fmla="val 9230"/>
            </a:avLst>
          </a:prstGeom>
          <a:solidFill>
            <a:srgbClr val="1E293B">
              <a:alpha val="60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2032000"/>
            <a:ext cx="406400" cy="406400"/>
          </a:xfrm>
          <a:prstGeom prst="rect">
            <a:avLst/>
          </a:prstGeom>
        </p:spPr>
      </p:pic>
      <p:sp>
        <p:nvSpPr>
          <p:cNvPr id="10" name="AutoShape 10"/>
          <p:cNvSpPr/>
          <p:nvPr/>
        </p:nvSpPr>
        <p:spPr>
          <a:xfrm>
            <a:off x="1587500" y="2032000"/>
            <a:ext cx="4064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1. Prediction Submission [3h 50m]</a:t>
            </a:r>
            <a:endParaRPr lang="en-US" sz="1100"/>
          </a:p>
        </p:txBody>
      </p:sp>
      <p:sp>
        <p:nvSpPr>
          <p:cNvPr id="11" name="AutoShape 11"/>
          <p:cNvSpPr/>
          <p:nvPr/>
        </p:nvSpPr>
        <p:spPr>
          <a:xfrm>
            <a:off x="1016000" y="2476500"/>
            <a:ext cx="4318000" cy="1016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100" b="0" i="0" u="none" strike="noStrike">
                <a:solidFill>
                  <a:srgbClr val="D1D5D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Miners receive a prediction task broadcast by validators (e.g., predict the BTC/USD price range in 4 hours). Miners submit prediction results containing a probability distribution.</a:t>
            </a:r>
            <a:endParaRPr lang="en-US" sz="1100"/>
          </a:p>
        </p:txBody>
      </p:sp>
      <p:sp>
        <p:nvSpPr>
          <p:cNvPr id="12" name="AutoShape 12"/>
          <p:cNvSpPr/>
          <p:nvPr/>
        </p:nvSpPr>
        <p:spPr>
          <a:xfrm>
            <a:off x="6604000" y="1778000"/>
            <a:ext cx="4826000" cy="1651000"/>
          </a:xfrm>
          <a:prstGeom prst="roundRect">
            <a:avLst>
              <a:gd name="adj" fmla="val 9230"/>
            </a:avLst>
          </a:prstGeom>
          <a:solidFill>
            <a:srgbClr val="1E293B">
              <a:alpha val="60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8000" y="2032000"/>
            <a:ext cx="406400" cy="406400"/>
          </a:xfrm>
          <a:prstGeom prst="rect">
            <a:avLst/>
          </a:prstGeom>
        </p:spPr>
      </p:pic>
      <p:sp>
        <p:nvSpPr>
          <p:cNvPr id="14" name="AutoShape 14"/>
          <p:cNvSpPr/>
          <p:nvPr/>
        </p:nvSpPr>
        <p:spPr>
          <a:xfrm>
            <a:off x="7429500" y="2032000"/>
            <a:ext cx="4064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2. Result Locking [5m]</a:t>
            </a:r>
            <a:endParaRPr lang="en-US" sz="1100"/>
          </a:p>
        </p:txBody>
      </p:sp>
      <p:sp>
        <p:nvSpPr>
          <p:cNvPr id="15" name="AutoShape 15"/>
          <p:cNvSpPr/>
          <p:nvPr/>
        </p:nvSpPr>
        <p:spPr>
          <a:xfrm>
            <a:off x="6858000" y="2476500"/>
            <a:ext cx="4318000" cy="1016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100" b="0" i="0" u="none" strike="noStrike">
                <a:solidFill>
                  <a:srgbClr val="D1D5D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All miner submissions are closed, and prediction results are locked on-chain.</a:t>
            </a:r>
            <a:endParaRPr lang="en-US" sz="1100"/>
          </a:p>
        </p:txBody>
      </p:sp>
      <p:sp>
        <p:nvSpPr>
          <p:cNvPr id="16" name="AutoShape 16"/>
          <p:cNvSpPr/>
          <p:nvPr/>
        </p:nvSpPr>
        <p:spPr>
          <a:xfrm>
            <a:off x="6604000" y="4191000"/>
            <a:ext cx="4826000" cy="1651000"/>
          </a:xfrm>
          <a:prstGeom prst="roundRect">
            <a:avLst>
              <a:gd name="adj" fmla="val 9230"/>
            </a:avLst>
          </a:prstGeom>
          <a:solidFill>
            <a:srgbClr val="1E293B">
              <a:alpha val="60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58000" y="4445000"/>
            <a:ext cx="406400" cy="406400"/>
          </a:xfrm>
          <a:prstGeom prst="rect">
            <a:avLst/>
          </a:prstGeom>
        </p:spPr>
      </p:pic>
      <p:sp>
        <p:nvSpPr>
          <p:cNvPr id="18" name="AutoShape 18"/>
          <p:cNvSpPr/>
          <p:nvPr/>
        </p:nvSpPr>
        <p:spPr>
          <a:xfrm>
            <a:off x="7429500" y="4445000"/>
            <a:ext cx="4064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3. Market Validation [5m]</a:t>
            </a:r>
            <a:endParaRPr lang="en-US" sz="1100"/>
          </a:p>
        </p:txBody>
      </p:sp>
      <p:sp>
        <p:nvSpPr>
          <p:cNvPr id="19" name="AutoShape 19"/>
          <p:cNvSpPr/>
          <p:nvPr/>
        </p:nvSpPr>
        <p:spPr>
          <a:xfrm>
            <a:off x="6858000" y="4889500"/>
            <a:ext cx="4318000" cy="1016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100" b="0" i="0" u="none" strike="noStrike">
                <a:solidFill>
                  <a:srgbClr val="D1D5D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Validators fetch the real market closing price from multiple authoritative data sources and perform cross-validation.</a:t>
            </a:r>
            <a:endParaRPr lang="en-US" sz="1100"/>
          </a:p>
        </p:txBody>
      </p:sp>
      <p:sp>
        <p:nvSpPr>
          <p:cNvPr id="20" name="AutoShape 20"/>
          <p:cNvSpPr/>
          <p:nvPr/>
        </p:nvSpPr>
        <p:spPr>
          <a:xfrm>
            <a:off x="762000" y="4191000"/>
            <a:ext cx="4826000" cy="1651000"/>
          </a:xfrm>
          <a:prstGeom prst="roundRect">
            <a:avLst>
              <a:gd name="adj" fmla="val 9230"/>
            </a:avLst>
          </a:prstGeom>
          <a:solidFill>
            <a:srgbClr val="1E293B">
              <a:alpha val="60000"/>
            </a:srgbClr>
          </a:solidFill>
          <a:ln w="12700" cap="flat" cmpd="sng">
            <a:solidFill>
              <a:srgbClr val="A855F7">
                <a:alpha val="30000"/>
              </a:srgbClr>
            </a:solid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6000" y="4445000"/>
            <a:ext cx="406400" cy="406400"/>
          </a:xfrm>
          <a:prstGeom prst="rect">
            <a:avLst/>
          </a:prstGeom>
        </p:spPr>
      </p:pic>
      <p:sp>
        <p:nvSpPr>
          <p:cNvPr id="22" name="AutoShape 22"/>
          <p:cNvSpPr/>
          <p:nvPr/>
        </p:nvSpPr>
        <p:spPr>
          <a:xfrm>
            <a:off x="1587500" y="4445000"/>
            <a:ext cx="4064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4. Scoring &amp; Reward [Instant]</a:t>
            </a:r>
            <a:endParaRPr lang="en-US" sz="1100"/>
          </a:p>
        </p:txBody>
      </p:sp>
      <p:sp>
        <p:nvSpPr>
          <p:cNvPr id="23" name="AutoShape 23"/>
          <p:cNvSpPr/>
          <p:nvPr/>
        </p:nvSpPr>
        <p:spPr>
          <a:xfrm>
            <a:off x="1016000" y="4889500"/>
            <a:ext cx="4318000" cy="1016000"/>
          </a:xfrm>
          <a:prstGeom prst="rect">
            <a:avLst/>
          </a:prstGeom>
          <a:noFill/>
          <a:ln w="12700" cap="flat" cmpd="sng">
            <a:noFill/>
            <a:prstDash val="solid"/>
            <a:round/>
          </a:ln>
        </p:spPr>
        <p:txBody>
          <a:bodyPr vert="horz" wrap="square" lIns="0" tIns="0" rIns="0" bIns="0" rtlCol="0" anchor="t" anchorCtr="0"/>
          <a:lstStyle/>
          <a:p>
            <a:pPr marL="0" indent="0" algn="l">
              <a:lnSpc>
                <a:spcPct val="108000"/>
              </a:lnSpc>
              <a:defRPr/>
            </a:pPr>
            <a:r>
              <a:rPr lang="en-US" sz="1000" b="0" i="0" u="none" strike="noStrike">
                <a:solidFill>
                  <a:srgbClr val="D1D5DB">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The smart contract automatically calculates each miner's score according to the preset scoring mechanism (e.g., CRPS). High-scoring miners receive TAO token rewards proportionally.</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7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Miner Responsibilities</a:t>
            </a:r>
            <a:endParaRPr lang="en-US" sz="1100"/>
          </a:p>
        </p:txBody>
      </p:sp>
      <p:sp>
        <p:nvSpPr>
          <p:cNvPr id="4" name="AutoShape 4"/>
          <p:cNvSpPr/>
          <p:nvPr/>
        </p:nvSpPr>
        <p:spPr>
          <a:xfrm>
            <a:off x="762000" y="1117600"/>
            <a:ext cx="10668000" cy="304800"/>
          </a:xfrm>
          <a:prstGeom prst="rect">
            <a:avLst/>
          </a:prstGeom>
          <a:noFill/>
          <a:ln w="12700" cap="flat" cmpd="sng">
            <a:noFill/>
            <a:prstDash val="solid"/>
            <a:round/>
          </a:ln>
        </p:spPr>
        <p:txBody>
          <a:bodyPr vert="horz" wrap="square" lIns="0" tIns="0" rIns="0" bIns="0" rtlCol="0" anchor="t" anchorCtr="0"/>
          <a:lstStyle/>
          <a:p>
            <a:pPr marL="0" indent="0" algn="l">
              <a:lnSpc>
                <a:spcPct val="125000"/>
              </a:lnSpc>
              <a:defRPr/>
            </a:pPr>
            <a:r>
              <a:rPr lang="en-US" sz="1400" b="0" i="0" u="none" strike="noStrike">
                <a:solidFill>
                  <a:srgbClr val="CBD5E1">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Contributors of Intelligence &amp; Creators of Value</a:t>
            </a:r>
            <a:endParaRPr lang="en-US" sz="1100"/>
          </a:p>
        </p:txBody>
      </p:sp>
      <p:sp>
        <p:nvSpPr>
          <p:cNvPr id="5" name="AutoShape 5"/>
          <p:cNvSpPr/>
          <p:nvPr/>
        </p:nvSpPr>
        <p:spPr>
          <a:xfrm>
            <a:off x="762000" y="1778000"/>
            <a:ext cx="3810000" cy="4572000"/>
          </a:xfrm>
          <a:prstGeom prst="roundRect">
            <a:avLst>
              <a:gd name="adj" fmla="val 4000"/>
            </a:avLst>
          </a:prstGeom>
          <a:gradFill rotWithShape="1">
            <a:gsLst>
              <a:gs pos="0">
                <a:srgbClr val="A855F7">
                  <a:alpha val="20000"/>
                </a:srgbClr>
              </a:gs>
              <a:gs pos="100000">
                <a:srgbClr val="1E293B">
                  <a:alpha val="40000"/>
                </a:srgbClr>
              </a:gs>
            </a:gsLst>
            <a:lin ang="2700000"/>
          </a:gradFill>
          <a:ln w="12700" cap="flat" cmpd="sng">
            <a:solidFill>
              <a:srgbClr val="A855F7">
                <a:alpha val="30000"/>
              </a:srgbClr>
            </a:solidFill>
            <a:prstDash val="solid"/>
            <a:round/>
          </a:ln>
          <a:effectLst>
            <a:outerShdw blurRad="254000" dist="127000" dir="5400000" algn="tl" rotWithShape="0">
              <a:srgbClr val="000000">
                <a:alpha val="30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9000" y="3048000"/>
            <a:ext cx="1016000" cy="1016000"/>
          </a:xfrm>
          <a:prstGeom prst="rect">
            <a:avLst/>
          </a:prstGeom>
          <a:effectLst>
            <a:outerShdw blurRad="254000" dir="2700000" algn="tl" rotWithShape="0">
              <a:srgbClr val="A855F7">
                <a:alpha val="50000"/>
              </a:srgbClr>
            </a:outerShdw>
          </a:effectLst>
        </p:spPr>
      </p:pic>
      <p:sp>
        <p:nvSpPr>
          <p:cNvPr id="7" name="AutoShape 7"/>
          <p:cNvSpPr/>
          <p:nvPr/>
        </p:nvSpPr>
        <p:spPr>
          <a:xfrm>
            <a:off x="1016000" y="4572000"/>
            <a:ext cx="3302000" cy="762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Core Value Node</a:t>
            </a:r>
            <a:endParaRPr lang="en-US" sz="1100"/>
          </a:p>
        </p:txBody>
      </p:sp>
      <p:sp>
        <p:nvSpPr>
          <p:cNvPr id="8" name="AutoShape 8"/>
          <p:cNvSpPr/>
          <p:nvPr/>
        </p:nvSpPr>
        <p:spPr>
          <a:xfrm>
            <a:off x="5080000" y="1778000"/>
            <a:ext cx="6350000" cy="1016000"/>
          </a:xfrm>
          <a:prstGeom prst="roundRect">
            <a:avLst>
              <a:gd name="adj" fmla="val 10000"/>
            </a:avLst>
          </a:prstGeom>
          <a:solidFill>
            <a:srgbClr val="FFFFFF">
              <a:alpha val="8000"/>
            </a:srgbClr>
          </a:solidFill>
          <a:ln w="12700" cap="flat" cmpd="sng">
            <a:solidFill>
              <a:srgbClr val="FFFFFF">
                <a:alpha val="15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4000" y="2082800"/>
            <a:ext cx="406400" cy="406400"/>
          </a:xfrm>
          <a:prstGeom prst="rect">
            <a:avLst/>
          </a:prstGeom>
        </p:spPr>
      </p:pic>
      <p:sp>
        <p:nvSpPr>
          <p:cNvPr id="10" name="AutoShape 10"/>
          <p:cNvSpPr/>
          <p:nvPr/>
        </p:nvSpPr>
        <p:spPr>
          <a:xfrm>
            <a:off x="5905500" y="1841500"/>
            <a:ext cx="5461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Model Development &amp; Optimization</a:t>
            </a:r>
            <a:endParaRPr lang="en-US" sz="1100"/>
          </a:p>
          <a:p>
            <a:pPr marL="0" indent="0" algn="l">
              <a:lnSpc>
                <a:spcPct val="125000"/>
              </a:lnSpc>
            </a:pPr>
            <a:r>
              <a:rPr lang="en-US" sz="1100" b="0" i="0" u="none" strike="noStrike">
                <a:solidFill>
                  <a:srgbClr val="CBD5E1">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Develop and maintain AI models (statistical, machine learning, deep learning) capable of predicting financial market movements.</a:t>
            </a:r>
            <a:endParaRPr lang="en-US" sz="1100" b="0" i="0" u="none" strike="noStrike">
              <a:solidFill>
                <a:srgbClr val="CBD5E1">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nvSpPr>
        <p:spPr>
          <a:xfrm>
            <a:off x="5080000" y="2959100"/>
            <a:ext cx="6350000" cy="1016000"/>
          </a:xfrm>
          <a:prstGeom prst="roundRect">
            <a:avLst>
              <a:gd name="adj" fmla="val 10000"/>
            </a:avLst>
          </a:prstGeom>
          <a:solidFill>
            <a:srgbClr val="FFFFFF">
              <a:alpha val="8000"/>
            </a:srgbClr>
          </a:solidFill>
          <a:ln w="12700" cap="flat" cmpd="sng">
            <a:solidFill>
              <a:srgbClr val="FFFFFF">
                <a:alpha val="15000"/>
              </a:srgbClr>
            </a:solid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34000" y="3263900"/>
            <a:ext cx="406400" cy="406400"/>
          </a:xfrm>
          <a:prstGeom prst="rect">
            <a:avLst/>
          </a:prstGeom>
        </p:spPr>
      </p:pic>
      <p:sp>
        <p:nvSpPr>
          <p:cNvPr id="13" name="AutoShape 13"/>
          <p:cNvSpPr/>
          <p:nvPr/>
        </p:nvSpPr>
        <p:spPr>
          <a:xfrm>
            <a:off x="5905500" y="3022600"/>
            <a:ext cx="5461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Data Input &amp; Feature Engineering</a:t>
            </a:r>
            <a:endParaRPr lang="en-US" sz="1100"/>
          </a:p>
          <a:p>
            <a:pPr marL="0" indent="0" algn="l">
              <a:lnSpc>
                <a:spcPct val="125000"/>
              </a:lnSpc>
            </a:pPr>
            <a:r>
              <a:rPr lang="en-US" sz="1100" b="0" i="0" u="none" strike="noStrike">
                <a:solidFill>
                  <a:srgbClr val="CBD5E1">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Integrate multi-dimensional data sources (market data, news, social media sentiment, macroeconomic indicators, etc.) for feature extraction and engineering.</a:t>
            </a:r>
            <a:endParaRPr lang="en-US" sz="1100" b="0" i="0" u="none" strike="noStrike">
              <a:solidFill>
                <a:srgbClr val="CBD5E1">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4" name="AutoShape 14"/>
          <p:cNvSpPr/>
          <p:nvPr/>
        </p:nvSpPr>
        <p:spPr>
          <a:xfrm>
            <a:off x="5080000" y="4140200"/>
            <a:ext cx="6350000" cy="1016000"/>
          </a:xfrm>
          <a:prstGeom prst="roundRect">
            <a:avLst>
              <a:gd name="adj" fmla="val 10000"/>
            </a:avLst>
          </a:prstGeom>
          <a:solidFill>
            <a:srgbClr val="FFFFFF">
              <a:alpha val="8000"/>
            </a:srgbClr>
          </a:solidFill>
          <a:ln w="12700" cap="flat" cmpd="sng">
            <a:solidFill>
              <a:srgbClr val="FFFFFF">
                <a:alpha val="15000"/>
              </a:srgbClr>
            </a:solid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34000" y="4445000"/>
            <a:ext cx="406400" cy="406400"/>
          </a:xfrm>
          <a:prstGeom prst="rect">
            <a:avLst/>
          </a:prstGeom>
        </p:spPr>
      </p:pic>
      <p:sp>
        <p:nvSpPr>
          <p:cNvPr id="16" name="AutoShape 16"/>
          <p:cNvSpPr/>
          <p:nvPr/>
        </p:nvSpPr>
        <p:spPr>
          <a:xfrm>
            <a:off x="5905500" y="4203700"/>
            <a:ext cx="5461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Prediction Submission &amp; Iteration</a:t>
            </a:r>
            <a:endParaRPr lang="en-US" sz="1100"/>
          </a:p>
          <a:p>
            <a:pPr marL="0" indent="0" algn="l">
              <a:lnSpc>
                <a:spcPct val="125000"/>
              </a:lnSpc>
            </a:pPr>
            <a:r>
              <a:rPr lang="en-US" sz="1100" b="0" i="0" u="none" strike="noStrike">
                <a:solidFill>
                  <a:srgbClr val="CBD5E1">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Submit high-quality predictions on time according to the task cycle. Continuously iterate and optimize models based on historical scores and market feedback to earn higher rewards.</a:t>
            </a:r>
            <a:endParaRPr lang="en-US" sz="1100" b="0" i="0" u="none" strike="noStrike">
              <a:solidFill>
                <a:srgbClr val="CBD5E1">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7" name="AutoShape 17"/>
          <p:cNvSpPr/>
          <p:nvPr/>
        </p:nvSpPr>
        <p:spPr>
          <a:xfrm>
            <a:off x="5080000" y="5321300"/>
            <a:ext cx="6350000" cy="1016000"/>
          </a:xfrm>
          <a:prstGeom prst="roundRect">
            <a:avLst>
              <a:gd name="adj" fmla="val 10000"/>
            </a:avLst>
          </a:prstGeom>
          <a:solidFill>
            <a:srgbClr val="FFFFFF">
              <a:alpha val="8000"/>
            </a:srgbClr>
          </a:solidFill>
          <a:ln w="12700" cap="flat" cmpd="sng">
            <a:solidFill>
              <a:srgbClr val="FFFFFF">
                <a:alpha val="15000"/>
              </a:srgbClr>
            </a:solid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34000" y="5626100"/>
            <a:ext cx="406400" cy="406400"/>
          </a:xfrm>
          <a:prstGeom prst="rect">
            <a:avLst/>
          </a:prstGeom>
        </p:spPr>
      </p:pic>
      <p:sp>
        <p:nvSpPr>
          <p:cNvPr id="19" name="AutoShape 19"/>
          <p:cNvSpPr/>
          <p:nvPr/>
        </p:nvSpPr>
        <p:spPr>
          <a:xfrm>
            <a:off x="5905500" y="5384800"/>
            <a:ext cx="5461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Network Security &amp; Compliance</a:t>
            </a:r>
            <a:endParaRPr lang="en-US" sz="1100"/>
          </a:p>
          <a:p>
            <a:pPr marL="0" indent="0" algn="l">
              <a:lnSpc>
                <a:spcPct val="125000"/>
              </a:lnSpc>
            </a:pPr>
            <a:r>
              <a:rPr lang="en-US" sz="1100" b="0" i="0" u="none" strike="noStrike">
                <a:solidFill>
                  <a:srgbClr val="CBD5E1">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Ensure node security, do not engage in any cheating behavior, and maintain a healthy network ecosystem.</a:t>
            </a:r>
            <a:endParaRPr lang="en-US" sz="1100" b="0" i="0" u="none" strike="noStrike">
              <a:solidFill>
                <a:srgbClr val="CBD5E1">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11781</Words>
  <Application>WPS 演示</Application>
  <PresentationFormat/>
  <Paragraphs>384</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17</vt:i4>
      </vt:variant>
    </vt:vector>
  </HeadingPairs>
  <TitlesOfParts>
    <vt:vector size="28" baseType="lpstr">
      <vt:lpstr>Arial</vt:lpstr>
      <vt:lpstr>宋体</vt:lpstr>
      <vt:lpstr>Wingdings</vt:lpstr>
      <vt:lpstr>Arial</vt:lpstr>
      <vt:lpstr>Inter</vt:lpstr>
      <vt:lpstr>Segoe Print</vt:lpstr>
      <vt:lpstr>Noto Sans SC</vt:lpstr>
      <vt:lpstr>微软雅黑</vt:lpstr>
      <vt:lpstr>Arial Unicode MS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徐钢</cp:lastModifiedBy>
  <cp:revision>1</cp:revision>
  <dcterms:created xsi:type="dcterms:W3CDTF">2026-05-23T08:31:47Z</dcterms:created>
  <dcterms:modified xsi:type="dcterms:W3CDTF">2026-05-23T08:31:47Z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{"Label":"1","ContentProducer":"001191110102MACQD9K64010000","ProduceID":"7642995992573643972","ReservedCode1":"","ContentPropagator":"","PropagateID":"","ReservedCode2":""}</vt:lpwstr>
  </property>
  <property fmtid="{D5CDD505-2E9C-101B-9397-08002B2CF9AE}" pid="3" name="KSOProductBuildVer">
    <vt:lpwstr>2052-12.1.0.26375</vt:lpwstr>
  </property>
  <property fmtid="{D5CDD505-2E9C-101B-9397-08002B2CF9AE}" pid="4" name="ICV">
    <vt:lpwstr>F6A6B7CE79DB4B68B23DBE915E81FDC2_12</vt:lpwstr>
  </property>
</Properties>
</file>