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21" r:id="rId2"/>
    <p:sldId id="258" r:id="rId3"/>
    <p:sldId id="259" r:id="rId4"/>
    <p:sldId id="262" r:id="rId5"/>
    <p:sldId id="271" r:id="rId6"/>
    <p:sldId id="267" r:id="rId7"/>
    <p:sldId id="268" r:id="rId8"/>
    <p:sldId id="316" r:id="rId9"/>
    <p:sldId id="308" r:id="rId10"/>
    <p:sldId id="311" r:id="rId11"/>
    <p:sldId id="312" r:id="rId12"/>
    <p:sldId id="280" r:id="rId13"/>
    <p:sldId id="265" r:id="rId14"/>
    <p:sldId id="32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hyperlink" Target="https://gradapply.uncg.edu/apply/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hyperlink" Target="https://gradapply.uncg.edu/apply/" TargetMode="External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C03BA-311D-49FE-93D6-C474C5CD0733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825710-6D87-4ECA-BDC0-F5FACE480268}">
      <dgm:prSet/>
      <dgm:spPr/>
      <dgm:t>
        <a:bodyPr/>
        <a:lstStyle/>
        <a:p>
          <a:r>
            <a:rPr lang="en-US" dirty="0"/>
            <a:t>Founded in 1891 </a:t>
          </a:r>
        </a:p>
      </dgm:t>
    </dgm:pt>
    <dgm:pt modelId="{5B4464C9-1897-45BB-A0F5-FCD8C4D52D5E}" type="parTrans" cxnId="{9A737B1A-B9F5-482A-871A-C596D3CC138E}">
      <dgm:prSet/>
      <dgm:spPr/>
      <dgm:t>
        <a:bodyPr/>
        <a:lstStyle/>
        <a:p>
          <a:endParaRPr lang="en-US"/>
        </a:p>
      </dgm:t>
    </dgm:pt>
    <dgm:pt modelId="{9B2C3E2F-FED6-4C7E-82E4-32598DAA425A}" type="sibTrans" cxnId="{9A737B1A-B9F5-482A-871A-C596D3CC138E}">
      <dgm:prSet/>
      <dgm:spPr/>
      <dgm:t>
        <a:bodyPr/>
        <a:lstStyle/>
        <a:p>
          <a:endParaRPr lang="en-US"/>
        </a:p>
      </dgm:t>
    </dgm:pt>
    <dgm:pt modelId="{96AF5549-AE43-461E-815A-3067BD1ADB55}">
      <dgm:prSet/>
      <dgm:spPr/>
      <dgm:t>
        <a:bodyPr/>
        <a:lstStyle/>
        <a:p>
          <a:r>
            <a:rPr lang="en-US"/>
            <a:t>20,000 proud, brave Spartans studying full time</a:t>
          </a:r>
        </a:p>
      </dgm:t>
    </dgm:pt>
    <dgm:pt modelId="{7BFCCBCC-DBF1-4E23-A48D-031BC53E3352}" type="parTrans" cxnId="{016D9E78-1F96-4D0D-85A4-4B30879F146A}">
      <dgm:prSet/>
      <dgm:spPr/>
      <dgm:t>
        <a:bodyPr/>
        <a:lstStyle/>
        <a:p>
          <a:endParaRPr lang="en-US"/>
        </a:p>
      </dgm:t>
    </dgm:pt>
    <dgm:pt modelId="{E45E4594-06A3-473B-8D1E-5D679B128939}" type="sibTrans" cxnId="{016D9E78-1F96-4D0D-85A4-4B30879F146A}">
      <dgm:prSet/>
      <dgm:spPr/>
      <dgm:t>
        <a:bodyPr/>
        <a:lstStyle/>
        <a:p>
          <a:endParaRPr lang="en-US"/>
        </a:p>
      </dgm:t>
    </dgm:pt>
    <dgm:pt modelId="{AE69F26F-1799-4167-816C-0DA5E071067C}">
      <dgm:prSet/>
      <dgm:spPr/>
      <dgm:t>
        <a:bodyPr/>
        <a:lstStyle/>
        <a:p>
          <a:r>
            <a:rPr lang="en-US" b="1"/>
            <a:t>125 Degree Programs – Bachelor’s, Master’s, PhD </a:t>
          </a:r>
          <a:endParaRPr lang="en-US"/>
        </a:p>
      </dgm:t>
    </dgm:pt>
    <dgm:pt modelId="{4A5A39FC-A3A9-4DC2-AFAF-DC32479D890F}" type="parTrans" cxnId="{4B566804-6C2A-4A27-A15D-4AA4DF1A7649}">
      <dgm:prSet/>
      <dgm:spPr/>
      <dgm:t>
        <a:bodyPr/>
        <a:lstStyle/>
        <a:p>
          <a:endParaRPr lang="en-US"/>
        </a:p>
      </dgm:t>
    </dgm:pt>
    <dgm:pt modelId="{0328762E-DE67-4FAA-9C80-73D74B1C0533}" type="sibTrans" cxnId="{4B566804-6C2A-4A27-A15D-4AA4DF1A7649}">
      <dgm:prSet/>
      <dgm:spPr/>
      <dgm:t>
        <a:bodyPr/>
        <a:lstStyle/>
        <a:p>
          <a:endParaRPr lang="en-US"/>
        </a:p>
      </dgm:t>
    </dgm:pt>
    <dgm:pt modelId="{6D0C1458-7BF3-477D-9496-C3C4968E8585}">
      <dgm:prSet/>
      <dgm:spPr/>
      <dgm:t>
        <a:bodyPr/>
        <a:lstStyle/>
        <a:p>
          <a:r>
            <a:rPr lang="en-US" dirty="0"/>
            <a:t>700+ International Students </a:t>
          </a:r>
        </a:p>
      </dgm:t>
    </dgm:pt>
    <dgm:pt modelId="{21E775AE-D330-4D98-B4C3-7DA23037094B}" type="parTrans" cxnId="{A93090F5-DE74-4662-B602-E3B73AC5360D}">
      <dgm:prSet/>
      <dgm:spPr/>
      <dgm:t>
        <a:bodyPr/>
        <a:lstStyle/>
        <a:p>
          <a:endParaRPr lang="en-US"/>
        </a:p>
      </dgm:t>
    </dgm:pt>
    <dgm:pt modelId="{80CC09EF-75E3-4F55-94A3-0597213440C1}" type="sibTrans" cxnId="{A93090F5-DE74-4662-B602-E3B73AC5360D}">
      <dgm:prSet/>
      <dgm:spPr/>
      <dgm:t>
        <a:bodyPr/>
        <a:lstStyle/>
        <a:p>
          <a:endParaRPr lang="en-US"/>
        </a:p>
      </dgm:t>
    </dgm:pt>
    <dgm:pt modelId="{96912C8D-5CD3-4BDA-8C41-FEEAECFD276B}">
      <dgm:prSet/>
      <dgm:spPr/>
      <dgm:t>
        <a:bodyPr/>
        <a:lstStyle/>
        <a:p>
          <a:r>
            <a:rPr lang="en-US"/>
            <a:t>93 Countries Represented </a:t>
          </a:r>
        </a:p>
      </dgm:t>
    </dgm:pt>
    <dgm:pt modelId="{ECBF3031-80D8-4020-81EA-E094E6B9C7EA}" type="parTrans" cxnId="{EDDD50E8-62B5-4599-8E6E-0CC2773B376D}">
      <dgm:prSet/>
      <dgm:spPr/>
      <dgm:t>
        <a:bodyPr/>
        <a:lstStyle/>
        <a:p>
          <a:endParaRPr lang="en-US"/>
        </a:p>
      </dgm:t>
    </dgm:pt>
    <dgm:pt modelId="{5D209157-BF8B-446B-B76C-EC35003F8FD1}" type="sibTrans" cxnId="{EDDD50E8-62B5-4599-8E6E-0CC2773B376D}">
      <dgm:prSet/>
      <dgm:spPr/>
      <dgm:t>
        <a:bodyPr/>
        <a:lstStyle/>
        <a:p>
          <a:endParaRPr lang="en-US"/>
        </a:p>
      </dgm:t>
    </dgm:pt>
    <dgm:pt modelId="{7E894D59-C1E3-47A8-BF34-96B8F21F0FE0}">
      <dgm:prSet/>
      <dgm:spPr/>
      <dgm:t>
        <a:bodyPr/>
        <a:lstStyle/>
        <a:p>
          <a:r>
            <a:rPr lang="en-US" dirty="0"/>
            <a:t>230 acres, beautiful campus</a:t>
          </a:r>
        </a:p>
      </dgm:t>
    </dgm:pt>
    <dgm:pt modelId="{982FC6CD-A51A-44F1-9FAC-89EDD8F44EA8}" type="parTrans" cxnId="{F97BEDED-EA85-4F94-AFF8-59FEB6F7F2D1}">
      <dgm:prSet/>
      <dgm:spPr/>
      <dgm:t>
        <a:bodyPr/>
        <a:lstStyle/>
        <a:p>
          <a:endParaRPr lang="en-US"/>
        </a:p>
      </dgm:t>
    </dgm:pt>
    <dgm:pt modelId="{34B6AA68-7DBC-4D35-8790-4F4CE6134EDA}" type="sibTrans" cxnId="{F97BEDED-EA85-4F94-AFF8-59FEB6F7F2D1}">
      <dgm:prSet/>
      <dgm:spPr/>
      <dgm:t>
        <a:bodyPr/>
        <a:lstStyle/>
        <a:p>
          <a:endParaRPr lang="en-US"/>
        </a:p>
      </dgm:t>
    </dgm:pt>
    <dgm:pt modelId="{1C2362F3-8506-4EE2-BF19-A95B75B14DB4}">
      <dgm:prSet/>
      <dgm:spPr/>
      <dgm:t>
        <a:bodyPr/>
        <a:lstStyle/>
        <a:p>
          <a:r>
            <a:rPr lang="en-US" dirty="0"/>
            <a:t>250 clubs &amp; organizations</a:t>
          </a:r>
        </a:p>
      </dgm:t>
    </dgm:pt>
    <dgm:pt modelId="{1EC24A28-4634-464C-9E2F-102E0A3F30E2}" type="parTrans" cxnId="{3F2310C8-BBFB-4418-9879-918A644231C2}">
      <dgm:prSet/>
      <dgm:spPr/>
      <dgm:t>
        <a:bodyPr/>
        <a:lstStyle/>
        <a:p>
          <a:endParaRPr lang="en-US"/>
        </a:p>
      </dgm:t>
    </dgm:pt>
    <dgm:pt modelId="{06224B78-B4A9-4557-AC28-14285A810C18}" type="sibTrans" cxnId="{3F2310C8-BBFB-4418-9879-918A644231C2}">
      <dgm:prSet/>
      <dgm:spPr/>
      <dgm:t>
        <a:bodyPr/>
        <a:lstStyle/>
        <a:p>
          <a:endParaRPr lang="en-US"/>
        </a:p>
      </dgm:t>
    </dgm:pt>
    <dgm:pt modelId="{2C94C6EF-FD53-41F3-9CF5-FF0232C084DC}">
      <dgm:prSet/>
      <dgm:spPr/>
      <dgm:t>
        <a:bodyPr/>
        <a:lstStyle/>
        <a:p>
          <a:r>
            <a:rPr lang="en-US" dirty="0"/>
            <a:t>Annual International Festival (I-Fest), attracting thousands</a:t>
          </a:r>
        </a:p>
      </dgm:t>
    </dgm:pt>
    <dgm:pt modelId="{2FDE89C6-FC0F-4074-BD0A-CE6FED4CBE35}" type="parTrans" cxnId="{6529C6AD-5950-4EBC-A234-2DACE562E2C6}">
      <dgm:prSet/>
      <dgm:spPr/>
      <dgm:t>
        <a:bodyPr/>
        <a:lstStyle/>
        <a:p>
          <a:endParaRPr lang="en-US"/>
        </a:p>
      </dgm:t>
    </dgm:pt>
    <dgm:pt modelId="{976503BD-81DF-4ADF-8106-F6CF018B4998}" type="sibTrans" cxnId="{6529C6AD-5950-4EBC-A234-2DACE562E2C6}">
      <dgm:prSet/>
      <dgm:spPr/>
      <dgm:t>
        <a:bodyPr/>
        <a:lstStyle/>
        <a:p>
          <a:endParaRPr lang="en-US"/>
        </a:p>
      </dgm:t>
    </dgm:pt>
    <dgm:pt modelId="{43E12006-E605-4128-9897-5C55DC566578}">
      <dgm:prSet/>
      <dgm:spPr/>
      <dgm:t>
        <a:bodyPr/>
        <a:lstStyle/>
        <a:p>
          <a:r>
            <a:rPr lang="en-US" dirty="0"/>
            <a:t>Part of the UNC System; third largest university in UNC</a:t>
          </a:r>
        </a:p>
      </dgm:t>
    </dgm:pt>
    <dgm:pt modelId="{5AECF04F-42AA-4275-8AD2-9B76672393F8}" type="parTrans" cxnId="{0473577F-0583-4505-A9D3-020328F4B0FC}">
      <dgm:prSet/>
      <dgm:spPr/>
      <dgm:t>
        <a:bodyPr/>
        <a:lstStyle/>
        <a:p>
          <a:endParaRPr lang="en-US"/>
        </a:p>
      </dgm:t>
    </dgm:pt>
    <dgm:pt modelId="{7958257B-80B8-41C3-B42B-269D66AD2CCC}" type="sibTrans" cxnId="{0473577F-0583-4505-A9D3-020328F4B0FC}">
      <dgm:prSet/>
      <dgm:spPr/>
      <dgm:t>
        <a:bodyPr/>
        <a:lstStyle/>
        <a:p>
          <a:endParaRPr lang="en-US"/>
        </a:p>
      </dgm:t>
    </dgm:pt>
    <dgm:pt modelId="{F911088E-7DC2-4BDE-BD34-32DDC59090B0}">
      <dgm:prSet/>
      <dgm:spPr/>
      <dgm:t>
        <a:bodyPr/>
        <a:lstStyle/>
        <a:p>
          <a:r>
            <a:rPr lang="en-US"/>
            <a:t>Ranked #201 among public universities - US News &amp; World Report</a:t>
          </a:r>
        </a:p>
      </dgm:t>
    </dgm:pt>
    <dgm:pt modelId="{015A790C-A191-47D0-9551-954DE2F72EF9}" type="parTrans" cxnId="{A9072C7A-D3D0-4499-A063-4C9A41CD87DE}">
      <dgm:prSet/>
      <dgm:spPr/>
      <dgm:t>
        <a:bodyPr/>
        <a:lstStyle/>
        <a:p>
          <a:endParaRPr lang="en-US"/>
        </a:p>
      </dgm:t>
    </dgm:pt>
    <dgm:pt modelId="{8BCA847E-5DF4-4457-92B9-83C0A69FB043}" type="sibTrans" cxnId="{A9072C7A-D3D0-4499-A063-4C9A41CD87DE}">
      <dgm:prSet/>
      <dgm:spPr/>
      <dgm:t>
        <a:bodyPr/>
        <a:lstStyle/>
        <a:p>
          <a:endParaRPr lang="en-US"/>
        </a:p>
      </dgm:t>
    </dgm:pt>
    <dgm:pt modelId="{0340B4DA-C228-4C71-A072-22C1EF04ADFC}">
      <dgm:prSet/>
      <dgm:spPr/>
      <dgm:t>
        <a:bodyPr/>
        <a:lstStyle/>
        <a:p>
          <a:r>
            <a:rPr lang="en-US"/>
            <a:t>Faculty student ratio:  25:1</a:t>
          </a:r>
          <a:endParaRPr lang="en-US" dirty="0"/>
        </a:p>
      </dgm:t>
    </dgm:pt>
    <dgm:pt modelId="{F886ADE3-6AD8-43E2-854D-1BDDBFFA97C4}" type="parTrans" cxnId="{032A7B6D-F97A-4687-9974-EE766F02CFC1}">
      <dgm:prSet/>
      <dgm:spPr/>
    </dgm:pt>
    <dgm:pt modelId="{2C02A27C-111C-47CF-B5F1-16E9FA5D2650}" type="sibTrans" cxnId="{032A7B6D-F97A-4687-9974-EE766F02CFC1}">
      <dgm:prSet/>
      <dgm:spPr/>
    </dgm:pt>
    <dgm:pt modelId="{FD1952A7-55B6-4B3F-83F8-4282BC546814}" type="pres">
      <dgm:prSet presAssocID="{EF1C03BA-311D-49FE-93D6-C474C5CD0733}" presName="vert0" presStyleCnt="0">
        <dgm:presLayoutVars>
          <dgm:dir/>
          <dgm:animOne val="branch"/>
          <dgm:animLvl val="lvl"/>
        </dgm:presLayoutVars>
      </dgm:prSet>
      <dgm:spPr/>
    </dgm:pt>
    <dgm:pt modelId="{BC328CA1-61E4-4BA1-9C5E-35661C486202}" type="pres">
      <dgm:prSet presAssocID="{AE825710-6D87-4ECA-BDC0-F5FACE480268}" presName="thickLine" presStyleLbl="alignNode1" presStyleIdx="0" presStyleCnt="11"/>
      <dgm:spPr/>
    </dgm:pt>
    <dgm:pt modelId="{22ECE53C-8596-4E44-B4DC-29EBF882B215}" type="pres">
      <dgm:prSet presAssocID="{AE825710-6D87-4ECA-BDC0-F5FACE480268}" presName="horz1" presStyleCnt="0"/>
      <dgm:spPr/>
    </dgm:pt>
    <dgm:pt modelId="{5C335A42-3EE8-458F-90FF-2B0B7DFFB478}" type="pres">
      <dgm:prSet presAssocID="{AE825710-6D87-4ECA-BDC0-F5FACE480268}" presName="tx1" presStyleLbl="revTx" presStyleIdx="0" presStyleCnt="11"/>
      <dgm:spPr/>
    </dgm:pt>
    <dgm:pt modelId="{E354A364-0A3E-459E-B0A4-3DE35C1A7BAA}" type="pres">
      <dgm:prSet presAssocID="{AE825710-6D87-4ECA-BDC0-F5FACE480268}" presName="vert1" presStyleCnt="0"/>
      <dgm:spPr/>
    </dgm:pt>
    <dgm:pt modelId="{146EDDCF-25D7-415E-86E8-42284274B2A6}" type="pres">
      <dgm:prSet presAssocID="{F911088E-7DC2-4BDE-BD34-32DDC59090B0}" presName="thickLine" presStyleLbl="alignNode1" presStyleIdx="1" presStyleCnt="11"/>
      <dgm:spPr/>
    </dgm:pt>
    <dgm:pt modelId="{4FBBC7D5-3EA7-4D0E-9A3B-E579F4285703}" type="pres">
      <dgm:prSet presAssocID="{F911088E-7DC2-4BDE-BD34-32DDC59090B0}" presName="horz1" presStyleCnt="0"/>
      <dgm:spPr/>
    </dgm:pt>
    <dgm:pt modelId="{B67B4CB1-4A66-4D63-8BA1-A193AAA103B9}" type="pres">
      <dgm:prSet presAssocID="{F911088E-7DC2-4BDE-BD34-32DDC59090B0}" presName="tx1" presStyleLbl="revTx" presStyleIdx="1" presStyleCnt="11"/>
      <dgm:spPr/>
    </dgm:pt>
    <dgm:pt modelId="{7D0697C8-9B71-4AED-9A95-94979756B6ED}" type="pres">
      <dgm:prSet presAssocID="{F911088E-7DC2-4BDE-BD34-32DDC59090B0}" presName="vert1" presStyleCnt="0"/>
      <dgm:spPr/>
    </dgm:pt>
    <dgm:pt modelId="{F8476470-219F-4694-8543-67970F7603A0}" type="pres">
      <dgm:prSet presAssocID="{96AF5549-AE43-461E-815A-3067BD1ADB55}" presName="thickLine" presStyleLbl="alignNode1" presStyleIdx="2" presStyleCnt="11"/>
      <dgm:spPr/>
    </dgm:pt>
    <dgm:pt modelId="{52C86D40-BC3B-425D-BB8B-2334FA7C5693}" type="pres">
      <dgm:prSet presAssocID="{96AF5549-AE43-461E-815A-3067BD1ADB55}" presName="horz1" presStyleCnt="0"/>
      <dgm:spPr/>
    </dgm:pt>
    <dgm:pt modelId="{A2442431-AB50-43FB-AE0C-4A93DCD472A6}" type="pres">
      <dgm:prSet presAssocID="{96AF5549-AE43-461E-815A-3067BD1ADB55}" presName="tx1" presStyleLbl="revTx" presStyleIdx="2" presStyleCnt="11"/>
      <dgm:spPr/>
    </dgm:pt>
    <dgm:pt modelId="{9B4C330A-2C68-486E-915E-3F5349A5EC4E}" type="pres">
      <dgm:prSet presAssocID="{96AF5549-AE43-461E-815A-3067BD1ADB55}" presName="vert1" presStyleCnt="0"/>
      <dgm:spPr/>
    </dgm:pt>
    <dgm:pt modelId="{46821642-DDF7-4325-8531-785B3FDDEEC4}" type="pres">
      <dgm:prSet presAssocID="{AE69F26F-1799-4167-816C-0DA5E071067C}" presName="thickLine" presStyleLbl="alignNode1" presStyleIdx="3" presStyleCnt="11"/>
      <dgm:spPr/>
    </dgm:pt>
    <dgm:pt modelId="{0D26145C-B75A-4D3D-A899-5AF4CE569901}" type="pres">
      <dgm:prSet presAssocID="{AE69F26F-1799-4167-816C-0DA5E071067C}" presName="horz1" presStyleCnt="0"/>
      <dgm:spPr/>
    </dgm:pt>
    <dgm:pt modelId="{20E76A0A-393C-44CA-AEC6-C8102CDCB1B6}" type="pres">
      <dgm:prSet presAssocID="{AE69F26F-1799-4167-816C-0DA5E071067C}" presName="tx1" presStyleLbl="revTx" presStyleIdx="3" presStyleCnt="11"/>
      <dgm:spPr/>
    </dgm:pt>
    <dgm:pt modelId="{9F0FED5F-10F9-4DED-B3A6-9B1AC60F67A1}" type="pres">
      <dgm:prSet presAssocID="{AE69F26F-1799-4167-816C-0DA5E071067C}" presName="vert1" presStyleCnt="0"/>
      <dgm:spPr/>
    </dgm:pt>
    <dgm:pt modelId="{AAE0D005-8B92-4817-B9BE-A17060ACD4AE}" type="pres">
      <dgm:prSet presAssocID="{6D0C1458-7BF3-477D-9496-C3C4968E8585}" presName="thickLine" presStyleLbl="alignNode1" presStyleIdx="4" presStyleCnt="11"/>
      <dgm:spPr/>
    </dgm:pt>
    <dgm:pt modelId="{375C7E8E-7CE2-49B1-8B36-63CDABB9604B}" type="pres">
      <dgm:prSet presAssocID="{6D0C1458-7BF3-477D-9496-C3C4968E8585}" presName="horz1" presStyleCnt="0"/>
      <dgm:spPr/>
    </dgm:pt>
    <dgm:pt modelId="{16C041FC-57B2-4B5E-BD37-E0E595340BF9}" type="pres">
      <dgm:prSet presAssocID="{6D0C1458-7BF3-477D-9496-C3C4968E8585}" presName="tx1" presStyleLbl="revTx" presStyleIdx="4" presStyleCnt="11"/>
      <dgm:spPr/>
    </dgm:pt>
    <dgm:pt modelId="{51BCA92F-8F7A-4438-86E4-4D3D386224B3}" type="pres">
      <dgm:prSet presAssocID="{6D0C1458-7BF3-477D-9496-C3C4968E8585}" presName="vert1" presStyleCnt="0"/>
      <dgm:spPr/>
    </dgm:pt>
    <dgm:pt modelId="{0FF37E63-31F7-4C7E-BC1A-14026857356E}" type="pres">
      <dgm:prSet presAssocID="{96912C8D-5CD3-4BDA-8C41-FEEAECFD276B}" presName="thickLine" presStyleLbl="alignNode1" presStyleIdx="5" presStyleCnt="11"/>
      <dgm:spPr/>
    </dgm:pt>
    <dgm:pt modelId="{9D06FCCD-D96F-44D4-94E6-B394AF59E37F}" type="pres">
      <dgm:prSet presAssocID="{96912C8D-5CD3-4BDA-8C41-FEEAECFD276B}" presName="horz1" presStyleCnt="0"/>
      <dgm:spPr/>
    </dgm:pt>
    <dgm:pt modelId="{F865B24D-5A4F-4F62-A31B-8875E071A6F4}" type="pres">
      <dgm:prSet presAssocID="{96912C8D-5CD3-4BDA-8C41-FEEAECFD276B}" presName="tx1" presStyleLbl="revTx" presStyleIdx="5" presStyleCnt="11"/>
      <dgm:spPr/>
    </dgm:pt>
    <dgm:pt modelId="{86C039D7-7BB4-4745-83F1-EDA30FFDB1FC}" type="pres">
      <dgm:prSet presAssocID="{96912C8D-5CD3-4BDA-8C41-FEEAECFD276B}" presName="vert1" presStyleCnt="0"/>
      <dgm:spPr/>
    </dgm:pt>
    <dgm:pt modelId="{5835BA41-E131-48D9-92FB-3438C8C93461}" type="pres">
      <dgm:prSet presAssocID="{7E894D59-C1E3-47A8-BF34-96B8F21F0FE0}" presName="thickLine" presStyleLbl="alignNode1" presStyleIdx="6" presStyleCnt="11"/>
      <dgm:spPr/>
    </dgm:pt>
    <dgm:pt modelId="{6AFB55A1-AF16-4926-A368-B9ACE20C0C17}" type="pres">
      <dgm:prSet presAssocID="{7E894D59-C1E3-47A8-BF34-96B8F21F0FE0}" presName="horz1" presStyleCnt="0"/>
      <dgm:spPr/>
    </dgm:pt>
    <dgm:pt modelId="{97272B10-CB54-4FB3-8C17-0B2AE05E1340}" type="pres">
      <dgm:prSet presAssocID="{7E894D59-C1E3-47A8-BF34-96B8F21F0FE0}" presName="tx1" presStyleLbl="revTx" presStyleIdx="6" presStyleCnt="11"/>
      <dgm:spPr/>
    </dgm:pt>
    <dgm:pt modelId="{BF2AFED3-BAD8-4F63-9135-DC1BF9C4C54E}" type="pres">
      <dgm:prSet presAssocID="{7E894D59-C1E3-47A8-BF34-96B8F21F0FE0}" presName="vert1" presStyleCnt="0"/>
      <dgm:spPr/>
    </dgm:pt>
    <dgm:pt modelId="{1EDD6B73-8259-49FB-B0FA-EB9855FA802B}" type="pres">
      <dgm:prSet presAssocID="{1C2362F3-8506-4EE2-BF19-A95B75B14DB4}" presName="thickLine" presStyleLbl="alignNode1" presStyleIdx="7" presStyleCnt="11"/>
      <dgm:spPr/>
    </dgm:pt>
    <dgm:pt modelId="{A5367F86-9FB3-4CB4-B66F-37F6E68398AF}" type="pres">
      <dgm:prSet presAssocID="{1C2362F3-8506-4EE2-BF19-A95B75B14DB4}" presName="horz1" presStyleCnt="0"/>
      <dgm:spPr/>
    </dgm:pt>
    <dgm:pt modelId="{8C2A4288-6DD3-48B7-9CAE-66D426553202}" type="pres">
      <dgm:prSet presAssocID="{1C2362F3-8506-4EE2-BF19-A95B75B14DB4}" presName="tx1" presStyleLbl="revTx" presStyleIdx="7" presStyleCnt="11"/>
      <dgm:spPr/>
    </dgm:pt>
    <dgm:pt modelId="{372FA797-B0C1-4777-AC2A-84C473E1E990}" type="pres">
      <dgm:prSet presAssocID="{1C2362F3-8506-4EE2-BF19-A95B75B14DB4}" presName="vert1" presStyleCnt="0"/>
      <dgm:spPr/>
    </dgm:pt>
    <dgm:pt modelId="{95247527-D7B3-4B78-977D-DF65DEFBD2C2}" type="pres">
      <dgm:prSet presAssocID="{0340B4DA-C228-4C71-A072-22C1EF04ADFC}" presName="thickLine" presStyleLbl="alignNode1" presStyleIdx="8" presStyleCnt="11"/>
      <dgm:spPr/>
    </dgm:pt>
    <dgm:pt modelId="{0810C5BB-927B-4882-8DA1-2EF74B79D9EE}" type="pres">
      <dgm:prSet presAssocID="{0340B4DA-C228-4C71-A072-22C1EF04ADFC}" presName="horz1" presStyleCnt="0"/>
      <dgm:spPr/>
    </dgm:pt>
    <dgm:pt modelId="{873BA46B-0B23-4DF9-8630-EA7AC9371459}" type="pres">
      <dgm:prSet presAssocID="{0340B4DA-C228-4C71-A072-22C1EF04ADFC}" presName="tx1" presStyleLbl="revTx" presStyleIdx="8" presStyleCnt="11"/>
      <dgm:spPr/>
    </dgm:pt>
    <dgm:pt modelId="{F6FC70F1-B8E7-4B3A-92CB-604E3C4B7A79}" type="pres">
      <dgm:prSet presAssocID="{0340B4DA-C228-4C71-A072-22C1EF04ADFC}" presName="vert1" presStyleCnt="0"/>
      <dgm:spPr/>
    </dgm:pt>
    <dgm:pt modelId="{31D44E9A-BE3E-4063-9E0E-E612A3504D58}" type="pres">
      <dgm:prSet presAssocID="{2C94C6EF-FD53-41F3-9CF5-FF0232C084DC}" presName="thickLine" presStyleLbl="alignNode1" presStyleIdx="9" presStyleCnt="11"/>
      <dgm:spPr/>
    </dgm:pt>
    <dgm:pt modelId="{ACCA12D1-8945-4498-B812-4D6FFCEE1985}" type="pres">
      <dgm:prSet presAssocID="{2C94C6EF-FD53-41F3-9CF5-FF0232C084DC}" presName="horz1" presStyleCnt="0"/>
      <dgm:spPr/>
    </dgm:pt>
    <dgm:pt modelId="{BEBD31DB-5392-4356-AF2B-DBCCA36CBEC1}" type="pres">
      <dgm:prSet presAssocID="{2C94C6EF-FD53-41F3-9CF5-FF0232C084DC}" presName="tx1" presStyleLbl="revTx" presStyleIdx="9" presStyleCnt="11"/>
      <dgm:spPr/>
    </dgm:pt>
    <dgm:pt modelId="{FFD37B5D-9C03-4661-94D6-6C7592106904}" type="pres">
      <dgm:prSet presAssocID="{2C94C6EF-FD53-41F3-9CF5-FF0232C084DC}" presName="vert1" presStyleCnt="0"/>
      <dgm:spPr/>
    </dgm:pt>
    <dgm:pt modelId="{29D3FAFE-22B1-4CE1-A37E-6948DBF5FCF2}" type="pres">
      <dgm:prSet presAssocID="{43E12006-E605-4128-9897-5C55DC566578}" presName="thickLine" presStyleLbl="alignNode1" presStyleIdx="10" presStyleCnt="11"/>
      <dgm:spPr/>
    </dgm:pt>
    <dgm:pt modelId="{B782D008-383C-4015-B71E-7B4FACFBB1E9}" type="pres">
      <dgm:prSet presAssocID="{43E12006-E605-4128-9897-5C55DC566578}" presName="horz1" presStyleCnt="0"/>
      <dgm:spPr/>
    </dgm:pt>
    <dgm:pt modelId="{99C4ED52-DF95-4F41-B564-0EA12347DD5A}" type="pres">
      <dgm:prSet presAssocID="{43E12006-E605-4128-9897-5C55DC566578}" presName="tx1" presStyleLbl="revTx" presStyleIdx="10" presStyleCnt="11"/>
      <dgm:spPr/>
    </dgm:pt>
    <dgm:pt modelId="{5A5BE0D5-646A-49F0-BE19-8BDBDC4F25A5}" type="pres">
      <dgm:prSet presAssocID="{43E12006-E605-4128-9897-5C55DC566578}" presName="vert1" presStyleCnt="0"/>
      <dgm:spPr/>
    </dgm:pt>
  </dgm:ptLst>
  <dgm:cxnLst>
    <dgm:cxn modelId="{2D1B3801-C652-4EAA-B790-131E4AF3306A}" type="presOf" srcId="{43E12006-E605-4128-9897-5C55DC566578}" destId="{99C4ED52-DF95-4F41-B564-0EA12347DD5A}" srcOrd="0" destOrd="0" presId="urn:microsoft.com/office/officeart/2008/layout/LinedList"/>
    <dgm:cxn modelId="{4B566804-6C2A-4A27-A15D-4AA4DF1A7649}" srcId="{EF1C03BA-311D-49FE-93D6-C474C5CD0733}" destId="{AE69F26F-1799-4167-816C-0DA5E071067C}" srcOrd="3" destOrd="0" parTransId="{4A5A39FC-A3A9-4DC2-AFAF-DC32479D890F}" sibTransId="{0328762E-DE67-4FAA-9C80-73D74B1C0533}"/>
    <dgm:cxn modelId="{9A737B1A-B9F5-482A-871A-C596D3CC138E}" srcId="{EF1C03BA-311D-49FE-93D6-C474C5CD0733}" destId="{AE825710-6D87-4ECA-BDC0-F5FACE480268}" srcOrd="0" destOrd="0" parTransId="{5B4464C9-1897-45BB-A0F5-FCD8C4D52D5E}" sibTransId="{9B2C3E2F-FED6-4C7E-82E4-32598DAA425A}"/>
    <dgm:cxn modelId="{73A7735F-BD8F-4890-A889-EE3F793627E1}" type="presOf" srcId="{1C2362F3-8506-4EE2-BF19-A95B75B14DB4}" destId="{8C2A4288-6DD3-48B7-9CAE-66D426553202}" srcOrd="0" destOrd="0" presId="urn:microsoft.com/office/officeart/2008/layout/LinedList"/>
    <dgm:cxn modelId="{032A7B6D-F97A-4687-9974-EE766F02CFC1}" srcId="{EF1C03BA-311D-49FE-93D6-C474C5CD0733}" destId="{0340B4DA-C228-4C71-A072-22C1EF04ADFC}" srcOrd="8" destOrd="0" parTransId="{F886ADE3-6AD8-43E2-854D-1BDDBFFA97C4}" sibTransId="{2C02A27C-111C-47CF-B5F1-16E9FA5D2650}"/>
    <dgm:cxn modelId="{016D9E78-1F96-4D0D-85A4-4B30879F146A}" srcId="{EF1C03BA-311D-49FE-93D6-C474C5CD0733}" destId="{96AF5549-AE43-461E-815A-3067BD1ADB55}" srcOrd="2" destOrd="0" parTransId="{7BFCCBCC-DBF1-4E23-A48D-031BC53E3352}" sibTransId="{E45E4594-06A3-473B-8D1E-5D679B128939}"/>
    <dgm:cxn modelId="{A9072C7A-D3D0-4499-A063-4C9A41CD87DE}" srcId="{EF1C03BA-311D-49FE-93D6-C474C5CD0733}" destId="{F911088E-7DC2-4BDE-BD34-32DDC59090B0}" srcOrd="1" destOrd="0" parTransId="{015A790C-A191-47D0-9551-954DE2F72EF9}" sibTransId="{8BCA847E-5DF4-4457-92B9-83C0A69FB043}"/>
    <dgm:cxn modelId="{0473577F-0583-4505-A9D3-020328F4B0FC}" srcId="{EF1C03BA-311D-49FE-93D6-C474C5CD0733}" destId="{43E12006-E605-4128-9897-5C55DC566578}" srcOrd="10" destOrd="0" parTransId="{5AECF04F-42AA-4275-8AD2-9B76672393F8}" sibTransId="{7958257B-80B8-41C3-B42B-269D66AD2CCC}"/>
    <dgm:cxn modelId="{0A900D9E-06EB-4A81-B9CF-C9A9731A122B}" type="presOf" srcId="{0340B4DA-C228-4C71-A072-22C1EF04ADFC}" destId="{873BA46B-0B23-4DF9-8630-EA7AC9371459}" srcOrd="0" destOrd="0" presId="urn:microsoft.com/office/officeart/2008/layout/LinedList"/>
    <dgm:cxn modelId="{30B898A3-741B-48D0-84F2-F0FB4400930D}" type="presOf" srcId="{F911088E-7DC2-4BDE-BD34-32DDC59090B0}" destId="{B67B4CB1-4A66-4D63-8BA1-A193AAA103B9}" srcOrd="0" destOrd="0" presId="urn:microsoft.com/office/officeart/2008/layout/LinedList"/>
    <dgm:cxn modelId="{09985BA7-26CC-4364-843D-26F02E63FE15}" type="presOf" srcId="{6D0C1458-7BF3-477D-9496-C3C4968E8585}" destId="{16C041FC-57B2-4B5E-BD37-E0E595340BF9}" srcOrd="0" destOrd="0" presId="urn:microsoft.com/office/officeart/2008/layout/LinedList"/>
    <dgm:cxn modelId="{6529C6AD-5950-4EBC-A234-2DACE562E2C6}" srcId="{EF1C03BA-311D-49FE-93D6-C474C5CD0733}" destId="{2C94C6EF-FD53-41F3-9CF5-FF0232C084DC}" srcOrd="9" destOrd="0" parTransId="{2FDE89C6-FC0F-4074-BD0A-CE6FED4CBE35}" sibTransId="{976503BD-81DF-4ADF-8106-F6CF018B4998}"/>
    <dgm:cxn modelId="{43A9F0B2-B4A3-4D06-888B-E3C573476A0C}" type="presOf" srcId="{EF1C03BA-311D-49FE-93D6-C474C5CD0733}" destId="{FD1952A7-55B6-4B3F-83F8-4282BC546814}" srcOrd="0" destOrd="0" presId="urn:microsoft.com/office/officeart/2008/layout/LinedList"/>
    <dgm:cxn modelId="{C84169BE-0CED-4548-9F24-504CBEDE2078}" type="presOf" srcId="{2C94C6EF-FD53-41F3-9CF5-FF0232C084DC}" destId="{BEBD31DB-5392-4356-AF2B-DBCCA36CBEC1}" srcOrd="0" destOrd="0" presId="urn:microsoft.com/office/officeart/2008/layout/LinedList"/>
    <dgm:cxn modelId="{ACF99CC1-300E-4011-8BE7-BEEE635A166E}" type="presOf" srcId="{AE825710-6D87-4ECA-BDC0-F5FACE480268}" destId="{5C335A42-3EE8-458F-90FF-2B0B7DFFB478}" srcOrd="0" destOrd="0" presId="urn:microsoft.com/office/officeart/2008/layout/LinedList"/>
    <dgm:cxn modelId="{3F2310C8-BBFB-4418-9879-918A644231C2}" srcId="{EF1C03BA-311D-49FE-93D6-C474C5CD0733}" destId="{1C2362F3-8506-4EE2-BF19-A95B75B14DB4}" srcOrd="7" destOrd="0" parTransId="{1EC24A28-4634-464C-9E2F-102E0A3F30E2}" sibTransId="{06224B78-B4A9-4557-AC28-14285A810C18}"/>
    <dgm:cxn modelId="{B84CA4DD-1097-402A-A24C-7663C6C50C54}" type="presOf" srcId="{96912C8D-5CD3-4BDA-8C41-FEEAECFD276B}" destId="{F865B24D-5A4F-4F62-A31B-8875E071A6F4}" srcOrd="0" destOrd="0" presId="urn:microsoft.com/office/officeart/2008/layout/LinedList"/>
    <dgm:cxn modelId="{4D4E99E1-04FE-4223-8CA9-B2BC97BD235E}" type="presOf" srcId="{AE69F26F-1799-4167-816C-0DA5E071067C}" destId="{20E76A0A-393C-44CA-AEC6-C8102CDCB1B6}" srcOrd="0" destOrd="0" presId="urn:microsoft.com/office/officeart/2008/layout/LinedList"/>
    <dgm:cxn modelId="{CCD0D9E3-6710-4D5A-ACBA-C2056DB555FC}" type="presOf" srcId="{7E894D59-C1E3-47A8-BF34-96B8F21F0FE0}" destId="{97272B10-CB54-4FB3-8C17-0B2AE05E1340}" srcOrd="0" destOrd="0" presId="urn:microsoft.com/office/officeart/2008/layout/LinedList"/>
    <dgm:cxn modelId="{EDDD50E8-62B5-4599-8E6E-0CC2773B376D}" srcId="{EF1C03BA-311D-49FE-93D6-C474C5CD0733}" destId="{96912C8D-5CD3-4BDA-8C41-FEEAECFD276B}" srcOrd="5" destOrd="0" parTransId="{ECBF3031-80D8-4020-81EA-E094E6B9C7EA}" sibTransId="{5D209157-BF8B-446B-B76C-EC35003F8FD1}"/>
    <dgm:cxn modelId="{F97BEDED-EA85-4F94-AFF8-59FEB6F7F2D1}" srcId="{EF1C03BA-311D-49FE-93D6-C474C5CD0733}" destId="{7E894D59-C1E3-47A8-BF34-96B8F21F0FE0}" srcOrd="6" destOrd="0" parTransId="{982FC6CD-A51A-44F1-9FAC-89EDD8F44EA8}" sibTransId="{34B6AA68-7DBC-4D35-8790-4F4CE6134EDA}"/>
    <dgm:cxn modelId="{A93090F5-DE74-4662-B602-E3B73AC5360D}" srcId="{EF1C03BA-311D-49FE-93D6-C474C5CD0733}" destId="{6D0C1458-7BF3-477D-9496-C3C4968E8585}" srcOrd="4" destOrd="0" parTransId="{21E775AE-D330-4D98-B4C3-7DA23037094B}" sibTransId="{80CC09EF-75E3-4F55-94A3-0597213440C1}"/>
    <dgm:cxn modelId="{A51D3AF6-C02A-40A3-A290-567CD2F86C9E}" type="presOf" srcId="{96AF5549-AE43-461E-815A-3067BD1ADB55}" destId="{A2442431-AB50-43FB-AE0C-4A93DCD472A6}" srcOrd="0" destOrd="0" presId="urn:microsoft.com/office/officeart/2008/layout/LinedList"/>
    <dgm:cxn modelId="{6FA68F7F-0E49-4CFC-81AA-309FE43525F3}" type="presParOf" srcId="{FD1952A7-55B6-4B3F-83F8-4282BC546814}" destId="{BC328CA1-61E4-4BA1-9C5E-35661C486202}" srcOrd="0" destOrd="0" presId="urn:microsoft.com/office/officeart/2008/layout/LinedList"/>
    <dgm:cxn modelId="{A5D4BA86-97D2-4EED-85CC-FAD413033D62}" type="presParOf" srcId="{FD1952A7-55B6-4B3F-83F8-4282BC546814}" destId="{22ECE53C-8596-4E44-B4DC-29EBF882B215}" srcOrd="1" destOrd="0" presId="urn:microsoft.com/office/officeart/2008/layout/LinedList"/>
    <dgm:cxn modelId="{29726BA6-5EDF-43CD-A1CA-51E45B0F423C}" type="presParOf" srcId="{22ECE53C-8596-4E44-B4DC-29EBF882B215}" destId="{5C335A42-3EE8-458F-90FF-2B0B7DFFB478}" srcOrd="0" destOrd="0" presId="urn:microsoft.com/office/officeart/2008/layout/LinedList"/>
    <dgm:cxn modelId="{CCB4B46E-DD3D-4015-B4CD-71338A77C972}" type="presParOf" srcId="{22ECE53C-8596-4E44-B4DC-29EBF882B215}" destId="{E354A364-0A3E-459E-B0A4-3DE35C1A7BAA}" srcOrd="1" destOrd="0" presId="urn:microsoft.com/office/officeart/2008/layout/LinedList"/>
    <dgm:cxn modelId="{2F4F82EA-3D69-4AE4-8625-F77D0D01B7A7}" type="presParOf" srcId="{FD1952A7-55B6-4B3F-83F8-4282BC546814}" destId="{146EDDCF-25D7-415E-86E8-42284274B2A6}" srcOrd="2" destOrd="0" presId="urn:microsoft.com/office/officeart/2008/layout/LinedList"/>
    <dgm:cxn modelId="{1A87DE06-640F-4328-8E5B-B72151103451}" type="presParOf" srcId="{FD1952A7-55B6-4B3F-83F8-4282BC546814}" destId="{4FBBC7D5-3EA7-4D0E-9A3B-E579F4285703}" srcOrd="3" destOrd="0" presId="urn:microsoft.com/office/officeart/2008/layout/LinedList"/>
    <dgm:cxn modelId="{FB66206B-D00B-4F44-81F7-A7C3A899EA00}" type="presParOf" srcId="{4FBBC7D5-3EA7-4D0E-9A3B-E579F4285703}" destId="{B67B4CB1-4A66-4D63-8BA1-A193AAA103B9}" srcOrd="0" destOrd="0" presId="urn:microsoft.com/office/officeart/2008/layout/LinedList"/>
    <dgm:cxn modelId="{49A9EF39-2DE5-4149-B9D7-D474EBE949EA}" type="presParOf" srcId="{4FBBC7D5-3EA7-4D0E-9A3B-E579F4285703}" destId="{7D0697C8-9B71-4AED-9A95-94979756B6ED}" srcOrd="1" destOrd="0" presId="urn:microsoft.com/office/officeart/2008/layout/LinedList"/>
    <dgm:cxn modelId="{F2A4D3BA-5F35-4064-932C-9E4687DB97F1}" type="presParOf" srcId="{FD1952A7-55B6-4B3F-83F8-4282BC546814}" destId="{F8476470-219F-4694-8543-67970F7603A0}" srcOrd="4" destOrd="0" presId="urn:microsoft.com/office/officeart/2008/layout/LinedList"/>
    <dgm:cxn modelId="{F729C516-E377-4E9D-9FC0-B155554DEA2F}" type="presParOf" srcId="{FD1952A7-55B6-4B3F-83F8-4282BC546814}" destId="{52C86D40-BC3B-425D-BB8B-2334FA7C5693}" srcOrd="5" destOrd="0" presId="urn:microsoft.com/office/officeart/2008/layout/LinedList"/>
    <dgm:cxn modelId="{88D15E43-A35B-48FD-B0FA-A927D1BF5E20}" type="presParOf" srcId="{52C86D40-BC3B-425D-BB8B-2334FA7C5693}" destId="{A2442431-AB50-43FB-AE0C-4A93DCD472A6}" srcOrd="0" destOrd="0" presId="urn:microsoft.com/office/officeart/2008/layout/LinedList"/>
    <dgm:cxn modelId="{376D9D62-32A3-4CA8-BCAF-8D57BA94376E}" type="presParOf" srcId="{52C86D40-BC3B-425D-BB8B-2334FA7C5693}" destId="{9B4C330A-2C68-486E-915E-3F5349A5EC4E}" srcOrd="1" destOrd="0" presId="urn:microsoft.com/office/officeart/2008/layout/LinedList"/>
    <dgm:cxn modelId="{9FE8FB8B-CD7E-4127-9FB0-75EBD8954BFC}" type="presParOf" srcId="{FD1952A7-55B6-4B3F-83F8-4282BC546814}" destId="{46821642-DDF7-4325-8531-785B3FDDEEC4}" srcOrd="6" destOrd="0" presId="urn:microsoft.com/office/officeart/2008/layout/LinedList"/>
    <dgm:cxn modelId="{487BE579-1944-4C3E-9F0B-6541C9C78A5A}" type="presParOf" srcId="{FD1952A7-55B6-4B3F-83F8-4282BC546814}" destId="{0D26145C-B75A-4D3D-A899-5AF4CE569901}" srcOrd="7" destOrd="0" presId="urn:microsoft.com/office/officeart/2008/layout/LinedList"/>
    <dgm:cxn modelId="{1B8B3A8C-0424-47AF-9470-54FE028787F9}" type="presParOf" srcId="{0D26145C-B75A-4D3D-A899-5AF4CE569901}" destId="{20E76A0A-393C-44CA-AEC6-C8102CDCB1B6}" srcOrd="0" destOrd="0" presId="urn:microsoft.com/office/officeart/2008/layout/LinedList"/>
    <dgm:cxn modelId="{3D96A436-5C25-4671-BCC0-451B0013D922}" type="presParOf" srcId="{0D26145C-B75A-4D3D-A899-5AF4CE569901}" destId="{9F0FED5F-10F9-4DED-B3A6-9B1AC60F67A1}" srcOrd="1" destOrd="0" presId="urn:microsoft.com/office/officeart/2008/layout/LinedList"/>
    <dgm:cxn modelId="{277BD7ED-9274-4AF0-9480-26F22165B9AB}" type="presParOf" srcId="{FD1952A7-55B6-4B3F-83F8-4282BC546814}" destId="{AAE0D005-8B92-4817-B9BE-A17060ACD4AE}" srcOrd="8" destOrd="0" presId="urn:microsoft.com/office/officeart/2008/layout/LinedList"/>
    <dgm:cxn modelId="{21BE4176-CC2A-4D5E-B40A-EE3870476B68}" type="presParOf" srcId="{FD1952A7-55B6-4B3F-83F8-4282BC546814}" destId="{375C7E8E-7CE2-49B1-8B36-63CDABB9604B}" srcOrd="9" destOrd="0" presId="urn:microsoft.com/office/officeart/2008/layout/LinedList"/>
    <dgm:cxn modelId="{859BAE69-9B86-4920-9A6C-9236ED2942F2}" type="presParOf" srcId="{375C7E8E-7CE2-49B1-8B36-63CDABB9604B}" destId="{16C041FC-57B2-4B5E-BD37-E0E595340BF9}" srcOrd="0" destOrd="0" presId="urn:microsoft.com/office/officeart/2008/layout/LinedList"/>
    <dgm:cxn modelId="{A6156DE7-7D69-437E-B4CA-641613CB8F99}" type="presParOf" srcId="{375C7E8E-7CE2-49B1-8B36-63CDABB9604B}" destId="{51BCA92F-8F7A-4438-86E4-4D3D386224B3}" srcOrd="1" destOrd="0" presId="urn:microsoft.com/office/officeart/2008/layout/LinedList"/>
    <dgm:cxn modelId="{BA541585-6F2C-4DB3-850F-2AAFA422935B}" type="presParOf" srcId="{FD1952A7-55B6-4B3F-83F8-4282BC546814}" destId="{0FF37E63-31F7-4C7E-BC1A-14026857356E}" srcOrd="10" destOrd="0" presId="urn:microsoft.com/office/officeart/2008/layout/LinedList"/>
    <dgm:cxn modelId="{6DA9D420-D47F-45AA-A03B-D333EA529B3C}" type="presParOf" srcId="{FD1952A7-55B6-4B3F-83F8-4282BC546814}" destId="{9D06FCCD-D96F-44D4-94E6-B394AF59E37F}" srcOrd="11" destOrd="0" presId="urn:microsoft.com/office/officeart/2008/layout/LinedList"/>
    <dgm:cxn modelId="{67F2CC82-1979-41E1-AEFC-E564FF228D35}" type="presParOf" srcId="{9D06FCCD-D96F-44D4-94E6-B394AF59E37F}" destId="{F865B24D-5A4F-4F62-A31B-8875E071A6F4}" srcOrd="0" destOrd="0" presId="urn:microsoft.com/office/officeart/2008/layout/LinedList"/>
    <dgm:cxn modelId="{0AC7AF24-C9CA-44BD-A347-E33DACBF1FF9}" type="presParOf" srcId="{9D06FCCD-D96F-44D4-94E6-B394AF59E37F}" destId="{86C039D7-7BB4-4745-83F1-EDA30FFDB1FC}" srcOrd="1" destOrd="0" presId="urn:microsoft.com/office/officeart/2008/layout/LinedList"/>
    <dgm:cxn modelId="{0ACB67D2-AF10-4148-B7F9-F927C670F85F}" type="presParOf" srcId="{FD1952A7-55B6-4B3F-83F8-4282BC546814}" destId="{5835BA41-E131-48D9-92FB-3438C8C93461}" srcOrd="12" destOrd="0" presId="urn:microsoft.com/office/officeart/2008/layout/LinedList"/>
    <dgm:cxn modelId="{F98A40A7-8395-4C85-89C3-53A42B7BB9EF}" type="presParOf" srcId="{FD1952A7-55B6-4B3F-83F8-4282BC546814}" destId="{6AFB55A1-AF16-4926-A368-B9ACE20C0C17}" srcOrd="13" destOrd="0" presId="urn:microsoft.com/office/officeart/2008/layout/LinedList"/>
    <dgm:cxn modelId="{5613F63A-1ABB-45FD-87B3-3A59B01A29D2}" type="presParOf" srcId="{6AFB55A1-AF16-4926-A368-B9ACE20C0C17}" destId="{97272B10-CB54-4FB3-8C17-0B2AE05E1340}" srcOrd="0" destOrd="0" presId="urn:microsoft.com/office/officeart/2008/layout/LinedList"/>
    <dgm:cxn modelId="{9D865526-A33D-411A-8D16-0B46E7A76F54}" type="presParOf" srcId="{6AFB55A1-AF16-4926-A368-B9ACE20C0C17}" destId="{BF2AFED3-BAD8-4F63-9135-DC1BF9C4C54E}" srcOrd="1" destOrd="0" presId="urn:microsoft.com/office/officeart/2008/layout/LinedList"/>
    <dgm:cxn modelId="{F38B1B25-DF7F-4A3C-A2E2-7DD9A46906B0}" type="presParOf" srcId="{FD1952A7-55B6-4B3F-83F8-4282BC546814}" destId="{1EDD6B73-8259-49FB-B0FA-EB9855FA802B}" srcOrd="14" destOrd="0" presId="urn:microsoft.com/office/officeart/2008/layout/LinedList"/>
    <dgm:cxn modelId="{31FC38C2-ABBD-4C57-B9D8-C71D78171640}" type="presParOf" srcId="{FD1952A7-55B6-4B3F-83F8-4282BC546814}" destId="{A5367F86-9FB3-4CB4-B66F-37F6E68398AF}" srcOrd="15" destOrd="0" presId="urn:microsoft.com/office/officeart/2008/layout/LinedList"/>
    <dgm:cxn modelId="{39D93BA7-7F8F-4D9C-BE42-9AFE8822F9D0}" type="presParOf" srcId="{A5367F86-9FB3-4CB4-B66F-37F6E68398AF}" destId="{8C2A4288-6DD3-48B7-9CAE-66D426553202}" srcOrd="0" destOrd="0" presId="urn:microsoft.com/office/officeart/2008/layout/LinedList"/>
    <dgm:cxn modelId="{D1D3726B-7F6E-432C-B6BA-A576155347F8}" type="presParOf" srcId="{A5367F86-9FB3-4CB4-B66F-37F6E68398AF}" destId="{372FA797-B0C1-4777-AC2A-84C473E1E990}" srcOrd="1" destOrd="0" presId="urn:microsoft.com/office/officeart/2008/layout/LinedList"/>
    <dgm:cxn modelId="{174EEE68-93FE-47B9-9070-BACE4790A74F}" type="presParOf" srcId="{FD1952A7-55B6-4B3F-83F8-4282BC546814}" destId="{95247527-D7B3-4B78-977D-DF65DEFBD2C2}" srcOrd="16" destOrd="0" presId="urn:microsoft.com/office/officeart/2008/layout/LinedList"/>
    <dgm:cxn modelId="{BEACF963-BB60-4CD2-9CF0-543EF5270A0C}" type="presParOf" srcId="{FD1952A7-55B6-4B3F-83F8-4282BC546814}" destId="{0810C5BB-927B-4882-8DA1-2EF74B79D9EE}" srcOrd="17" destOrd="0" presId="urn:microsoft.com/office/officeart/2008/layout/LinedList"/>
    <dgm:cxn modelId="{966B2FFE-61A0-45B0-948D-76CFB80FA7B6}" type="presParOf" srcId="{0810C5BB-927B-4882-8DA1-2EF74B79D9EE}" destId="{873BA46B-0B23-4DF9-8630-EA7AC9371459}" srcOrd="0" destOrd="0" presId="urn:microsoft.com/office/officeart/2008/layout/LinedList"/>
    <dgm:cxn modelId="{C979F446-98E2-4CA8-9946-4A878B478E94}" type="presParOf" srcId="{0810C5BB-927B-4882-8DA1-2EF74B79D9EE}" destId="{F6FC70F1-B8E7-4B3A-92CB-604E3C4B7A79}" srcOrd="1" destOrd="0" presId="urn:microsoft.com/office/officeart/2008/layout/LinedList"/>
    <dgm:cxn modelId="{36C7E3AA-F5E3-4A45-997C-CFE79E0F2F37}" type="presParOf" srcId="{FD1952A7-55B6-4B3F-83F8-4282BC546814}" destId="{31D44E9A-BE3E-4063-9E0E-E612A3504D58}" srcOrd="18" destOrd="0" presId="urn:microsoft.com/office/officeart/2008/layout/LinedList"/>
    <dgm:cxn modelId="{7385A8D9-5D50-476E-A5FA-38FC765DD1CD}" type="presParOf" srcId="{FD1952A7-55B6-4B3F-83F8-4282BC546814}" destId="{ACCA12D1-8945-4498-B812-4D6FFCEE1985}" srcOrd="19" destOrd="0" presId="urn:microsoft.com/office/officeart/2008/layout/LinedList"/>
    <dgm:cxn modelId="{ABF4BA0B-787A-4E0B-9400-61AF29F43233}" type="presParOf" srcId="{ACCA12D1-8945-4498-B812-4D6FFCEE1985}" destId="{BEBD31DB-5392-4356-AF2B-DBCCA36CBEC1}" srcOrd="0" destOrd="0" presId="urn:microsoft.com/office/officeart/2008/layout/LinedList"/>
    <dgm:cxn modelId="{CE10DBA8-2C25-43A2-BB9E-AB258BC5009E}" type="presParOf" srcId="{ACCA12D1-8945-4498-B812-4D6FFCEE1985}" destId="{FFD37B5D-9C03-4661-94D6-6C7592106904}" srcOrd="1" destOrd="0" presId="urn:microsoft.com/office/officeart/2008/layout/LinedList"/>
    <dgm:cxn modelId="{109F72AD-B2B6-4460-81A9-937BFCD3BDDE}" type="presParOf" srcId="{FD1952A7-55B6-4B3F-83F8-4282BC546814}" destId="{29D3FAFE-22B1-4CE1-A37E-6948DBF5FCF2}" srcOrd="20" destOrd="0" presId="urn:microsoft.com/office/officeart/2008/layout/LinedList"/>
    <dgm:cxn modelId="{7FA97F76-B1D2-46AD-B290-A44B43B59D12}" type="presParOf" srcId="{FD1952A7-55B6-4B3F-83F8-4282BC546814}" destId="{B782D008-383C-4015-B71E-7B4FACFBB1E9}" srcOrd="21" destOrd="0" presId="urn:microsoft.com/office/officeart/2008/layout/LinedList"/>
    <dgm:cxn modelId="{F9A0285A-057A-4828-A736-DFF826F62448}" type="presParOf" srcId="{B782D008-383C-4015-B71E-7B4FACFBB1E9}" destId="{99C4ED52-DF95-4F41-B564-0EA12347DD5A}" srcOrd="0" destOrd="0" presId="urn:microsoft.com/office/officeart/2008/layout/LinedList"/>
    <dgm:cxn modelId="{99ED7851-2523-4F5A-89AE-B4529858869A}" type="presParOf" srcId="{B782D008-383C-4015-B71E-7B4FACFBB1E9}" destId="{5A5BE0D5-646A-49F0-BE19-8BDBDC4F25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97B12-A3EA-4EE8-99E0-4CCDB946DD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0E9E63-2E08-4243-A33F-84E9803348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Completed Graduate School Application and graduate application fee</a:t>
          </a:r>
          <a:endParaRPr lang="en-US" sz="1800" dirty="0"/>
        </a:p>
      </dgm:t>
    </dgm:pt>
    <dgm:pt modelId="{F96D0CA0-C7C9-400F-8CE3-E1C2D88CD7EF}" type="parTrans" cxnId="{6F604A60-D96F-44BB-91FC-CD3AA77C0676}">
      <dgm:prSet/>
      <dgm:spPr/>
      <dgm:t>
        <a:bodyPr/>
        <a:lstStyle/>
        <a:p>
          <a:endParaRPr lang="en-US"/>
        </a:p>
      </dgm:t>
    </dgm:pt>
    <dgm:pt modelId="{A7B9DF32-AA7C-47CD-B5B7-AD5F30A7FC2A}" type="sibTrans" cxnId="{6F604A60-D96F-44BB-91FC-CD3AA77C06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347556-57AB-4C96-8818-0FACAF996D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Official transcripts in English (to be evaluated by UNCG’s Graduate School)</a:t>
          </a:r>
          <a:endParaRPr lang="en-US" sz="1800" dirty="0"/>
        </a:p>
      </dgm:t>
    </dgm:pt>
    <dgm:pt modelId="{040E4510-00E0-4D9A-98C8-D2D4A767F923}" type="parTrans" cxnId="{2ECA9DE0-9016-4801-903B-C7804A22BF2D}">
      <dgm:prSet/>
      <dgm:spPr/>
      <dgm:t>
        <a:bodyPr/>
        <a:lstStyle/>
        <a:p>
          <a:endParaRPr lang="en-US"/>
        </a:p>
      </dgm:t>
    </dgm:pt>
    <dgm:pt modelId="{6D7A0FD9-0876-4D13-98FD-9B3BCECD0993}" type="sibTrans" cxnId="{2ECA9DE0-9016-4801-903B-C7804A22BF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8145B3-7560-4E6D-91FC-84E0B1C0E5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Statement of Purpose/Essay</a:t>
          </a:r>
          <a:endParaRPr lang="en-US" sz="1800" dirty="0"/>
        </a:p>
      </dgm:t>
    </dgm:pt>
    <dgm:pt modelId="{FE2F95FC-1ED3-4A79-9493-DB79199D1481}" type="parTrans" cxnId="{D5BAB43F-04D4-402E-816F-89498A414359}">
      <dgm:prSet/>
      <dgm:spPr/>
      <dgm:t>
        <a:bodyPr/>
        <a:lstStyle/>
        <a:p>
          <a:endParaRPr lang="en-US"/>
        </a:p>
      </dgm:t>
    </dgm:pt>
    <dgm:pt modelId="{7ACABC96-8489-4E6D-AA79-DBBC1DADDF75}" type="sibTrans" cxnId="{D5BAB43F-04D4-402E-816F-89498A4143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032C84-8031-41DA-979A-195949B06C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Three letters of recommendation, at least two from professors </a:t>
          </a:r>
          <a:endParaRPr lang="en-US" sz="1800" dirty="0"/>
        </a:p>
      </dgm:t>
    </dgm:pt>
    <dgm:pt modelId="{3EFCF23D-9B9C-4C19-922E-3AD9FC7DE8B6}" type="parTrans" cxnId="{11DD4F6B-AB7A-40D1-87EC-9A4CC8630A01}">
      <dgm:prSet/>
      <dgm:spPr/>
      <dgm:t>
        <a:bodyPr/>
        <a:lstStyle/>
        <a:p>
          <a:endParaRPr lang="en-US"/>
        </a:p>
      </dgm:t>
    </dgm:pt>
    <dgm:pt modelId="{C97A52BA-9163-4E81-8EF8-E14CD0A5BDC4}" type="sibTrans" cxnId="{11DD4F6B-AB7A-40D1-87EC-9A4CC8630A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818834-50C9-4E5A-8F29-FF3C1147E1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Resume</a:t>
          </a:r>
          <a:endParaRPr lang="en-US" sz="1800" dirty="0"/>
        </a:p>
      </dgm:t>
    </dgm:pt>
    <dgm:pt modelId="{A4DC5CD4-5490-43E9-983E-74A175CF4C7D}" type="parTrans" cxnId="{4C9969E8-122D-4C7C-B6FF-76D1BA8C8B99}">
      <dgm:prSet/>
      <dgm:spPr/>
      <dgm:t>
        <a:bodyPr/>
        <a:lstStyle/>
        <a:p>
          <a:endParaRPr lang="en-US"/>
        </a:p>
      </dgm:t>
    </dgm:pt>
    <dgm:pt modelId="{4DB9A977-CE56-4894-8203-7A87EC44FDA2}" type="sibTrans" cxnId="{4C9969E8-122D-4C7C-B6FF-76D1BA8C8B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6A81E8-5EF2-4CF6-ABAE-37B931CD63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Minimum TOEFL (</a:t>
          </a:r>
          <a:r>
            <a:rPr lang="en-NZ" sz="1800" dirty="0" err="1"/>
            <a:t>iBT</a:t>
          </a:r>
          <a:r>
            <a:rPr lang="en-NZ" sz="1800" dirty="0"/>
            <a:t> 79), IELTS (6.5 band score), </a:t>
          </a:r>
          <a:r>
            <a:rPr lang="en-NZ" sz="1800" dirty="0" err="1"/>
            <a:t>iTEP</a:t>
          </a:r>
          <a:r>
            <a:rPr lang="en-NZ" sz="1800" dirty="0"/>
            <a:t>, IELTS 112, taken within the last 2 years from date of application to UNCG</a:t>
          </a:r>
          <a:endParaRPr lang="en-US" sz="1800" dirty="0"/>
        </a:p>
      </dgm:t>
    </dgm:pt>
    <dgm:pt modelId="{39F1E447-E975-44FF-8A7C-DCF23022E495}" type="parTrans" cxnId="{1F19FDFA-EF07-446B-94F5-E211F56EB34A}">
      <dgm:prSet/>
      <dgm:spPr/>
      <dgm:t>
        <a:bodyPr/>
        <a:lstStyle/>
        <a:p>
          <a:endParaRPr lang="en-US"/>
        </a:p>
      </dgm:t>
    </dgm:pt>
    <dgm:pt modelId="{6498DEFD-B58D-4FDF-9F16-D8FD8CA1B0F4}" type="sibTrans" cxnId="{1F19FDFA-EF07-446B-94F5-E211F56EB3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C46DD08-C4CE-4BE3-BAA1-81F6DBAAE8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b="1" dirty="0"/>
            <a:t>Deadlines vary – apply early and check graduate degree list</a:t>
          </a:r>
          <a:endParaRPr lang="en-US" sz="1800" b="1" dirty="0"/>
        </a:p>
      </dgm:t>
    </dgm:pt>
    <dgm:pt modelId="{6509C791-EDE5-4EC7-BA45-F7A2DD824079}" type="parTrans" cxnId="{71B950EC-0261-49F9-8A4F-1964312A949C}">
      <dgm:prSet/>
      <dgm:spPr/>
      <dgm:t>
        <a:bodyPr/>
        <a:lstStyle/>
        <a:p>
          <a:endParaRPr lang="en-US"/>
        </a:p>
      </dgm:t>
    </dgm:pt>
    <dgm:pt modelId="{00084E34-F211-42F7-B35C-D9223C0872EB}" type="sibTrans" cxnId="{71B950EC-0261-49F9-8A4F-1964312A949C}">
      <dgm:prSet/>
      <dgm:spPr/>
      <dgm:t>
        <a:bodyPr/>
        <a:lstStyle/>
        <a:p>
          <a:endParaRPr lang="en-US"/>
        </a:p>
      </dgm:t>
    </dgm:pt>
    <dgm:pt modelId="{011D65D4-F9F2-4426-9D86-C5BCD6DAEA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How to Apply: 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https://gradapply.uncg.edu/apply/</a:t>
          </a:r>
          <a:endParaRPr lang="en-US" sz="1800" b="1" dirty="0"/>
        </a:p>
      </dgm:t>
    </dgm:pt>
    <dgm:pt modelId="{FD8A886E-FABD-49B2-B2F7-D3517A8688B4}" type="parTrans" cxnId="{C074147E-B9D2-4220-A9F0-C9E548F74DBC}">
      <dgm:prSet/>
      <dgm:spPr/>
    </dgm:pt>
    <dgm:pt modelId="{A6D27FAE-DB7D-477B-8694-1A098558837D}" type="sibTrans" cxnId="{C074147E-B9D2-4220-A9F0-C9E548F74DBC}">
      <dgm:prSet/>
      <dgm:spPr/>
    </dgm:pt>
    <dgm:pt modelId="{AF1095BD-385E-4E3B-9822-C98E000DFFB3}" type="pres">
      <dgm:prSet presAssocID="{AFB97B12-A3EA-4EE8-99E0-4CCDB946DDBD}" presName="root" presStyleCnt="0">
        <dgm:presLayoutVars>
          <dgm:dir/>
          <dgm:resizeHandles val="exact"/>
        </dgm:presLayoutVars>
      </dgm:prSet>
      <dgm:spPr/>
    </dgm:pt>
    <dgm:pt modelId="{8DC3D294-2227-428D-BAF4-4C04AE3AFCA3}" type="pres">
      <dgm:prSet presAssocID="{7B0E9E63-2E08-4243-A33F-84E980334898}" presName="compNode" presStyleCnt="0"/>
      <dgm:spPr/>
    </dgm:pt>
    <dgm:pt modelId="{6481EFCA-6166-4DC9-96AB-9EBD0345FFAC}" type="pres">
      <dgm:prSet presAssocID="{7B0E9E63-2E08-4243-A33F-84E980334898}" presName="bgRect" presStyleLbl="bgShp" presStyleIdx="0" presStyleCnt="8"/>
      <dgm:spPr/>
    </dgm:pt>
    <dgm:pt modelId="{20F6E366-26FB-498E-850B-5168A99FBE22}" type="pres">
      <dgm:prSet presAssocID="{7B0E9E63-2E08-4243-A33F-84E980334898}" presName="iconRect" presStyleLbl="node1" presStyleIdx="0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C35206F-9F30-4C56-B8E9-0CBF078213A9}" type="pres">
      <dgm:prSet presAssocID="{7B0E9E63-2E08-4243-A33F-84E980334898}" presName="spaceRect" presStyleCnt="0"/>
      <dgm:spPr/>
    </dgm:pt>
    <dgm:pt modelId="{E84EACDF-24C7-48F7-9E00-243710F6E715}" type="pres">
      <dgm:prSet presAssocID="{7B0E9E63-2E08-4243-A33F-84E980334898}" presName="parTx" presStyleLbl="revTx" presStyleIdx="0" presStyleCnt="8">
        <dgm:presLayoutVars>
          <dgm:chMax val="0"/>
          <dgm:chPref val="0"/>
        </dgm:presLayoutVars>
      </dgm:prSet>
      <dgm:spPr/>
    </dgm:pt>
    <dgm:pt modelId="{EBCB5DF5-DB58-4B68-8C65-4424B4B608FD}" type="pres">
      <dgm:prSet presAssocID="{A7B9DF32-AA7C-47CD-B5B7-AD5F30A7FC2A}" presName="sibTrans" presStyleCnt="0"/>
      <dgm:spPr/>
    </dgm:pt>
    <dgm:pt modelId="{9E0C8BE5-AA5A-4030-8B7F-1754BAA6A5CA}" type="pres">
      <dgm:prSet presAssocID="{27347556-57AB-4C96-8818-0FACAF996D8A}" presName="compNode" presStyleCnt="0"/>
      <dgm:spPr/>
    </dgm:pt>
    <dgm:pt modelId="{BDDAE99D-035C-4636-BCF6-76B9C1EBEF2B}" type="pres">
      <dgm:prSet presAssocID="{27347556-57AB-4C96-8818-0FACAF996D8A}" presName="bgRect" presStyleLbl="bgShp" presStyleIdx="1" presStyleCnt="8"/>
      <dgm:spPr/>
    </dgm:pt>
    <dgm:pt modelId="{799EE6E3-1664-431C-B26E-83B552F9EBCC}" type="pres">
      <dgm:prSet presAssocID="{27347556-57AB-4C96-8818-0FACAF996D8A}" presName="iconRect" presStyleLbl="node1" presStyleIdx="1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8D64C12-5294-432D-88C9-2D9C5843C7F2}" type="pres">
      <dgm:prSet presAssocID="{27347556-57AB-4C96-8818-0FACAF996D8A}" presName="spaceRect" presStyleCnt="0"/>
      <dgm:spPr/>
    </dgm:pt>
    <dgm:pt modelId="{A5496A08-253E-41AA-91B5-32BDC80CC414}" type="pres">
      <dgm:prSet presAssocID="{27347556-57AB-4C96-8818-0FACAF996D8A}" presName="parTx" presStyleLbl="revTx" presStyleIdx="1" presStyleCnt="8">
        <dgm:presLayoutVars>
          <dgm:chMax val="0"/>
          <dgm:chPref val="0"/>
        </dgm:presLayoutVars>
      </dgm:prSet>
      <dgm:spPr/>
    </dgm:pt>
    <dgm:pt modelId="{CA604BBB-AC09-4CF8-BB97-FC27676C28C1}" type="pres">
      <dgm:prSet presAssocID="{6D7A0FD9-0876-4D13-98FD-9B3BCECD0993}" presName="sibTrans" presStyleCnt="0"/>
      <dgm:spPr/>
    </dgm:pt>
    <dgm:pt modelId="{634BC1ED-1C69-4D0A-8ACB-BC4BD5899215}" type="pres">
      <dgm:prSet presAssocID="{BE8145B3-7560-4E6D-91FC-84E0B1C0E576}" presName="compNode" presStyleCnt="0"/>
      <dgm:spPr/>
    </dgm:pt>
    <dgm:pt modelId="{232199A1-6C25-4ED9-BF44-31BA17618102}" type="pres">
      <dgm:prSet presAssocID="{BE8145B3-7560-4E6D-91FC-84E0B1C0E576}" presName="bgRect" presStyleLbl="bgShp" presStyleIdx="2" presStyleCnt="8"/>
      <dgm:spPr/>
    </dgm:pt>
    <dgm:pt modelId="{88CDA3DD-3A64-49D7-B3F0-FF32DFA4FD9A}" type="pres">
      <dgm:prSet presAssocID="{BE8145B3-7560-4E6D-91FC-84E0B1C0E576}" presName="iconRect" presStyleLbl="node1" presStyleIdx="2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4131C57-2593-4CA1-831B-F123D39092D2}" type="pres">
      <dgm:prSet presAssocID="{BE8145B3-7560-4E6D-91FC-84E0B1C0E576}" presName="spaceRect" presStyleCnt="0"/>
      <dgm:spPr/>
    </dgm:pt>
    <dgm:pt modelId="{04A51A6F-191C-4A43-8A55-21F599C2B68E}" type="pres">
      <dgm:prSet presAssocID="{BE8145B3-7560-4E6D-91FC-84E0B1C0E576}" presName="parTx" presStyleLbl="revTx" presStyleIdx="2" presStyleCnt="8">
        <dgm:presLayoutVars>
          <dgm:chMax val="0"/>
          <dgm:chPref val="0"/>
        </dgm:presLayoutVars>
      </dgm:prSet>
      <dgm:spPr/>
    </dgm:pt>
    <dgm:pt modelId="{9D2BDCCE-BBD4-4835-80A4-79713CA2B067}" type="pres">
      <dgm:prSet presAssocID="{7ACABC96-8489-4E6D-AA79-DBBC1DADDF75}" presName="sibTrans" presStyleCnt="0"/>
      <dgm:spPr/>
    </dgm:pt>
    <dgm:pt modelId="{6565690B-4D0A-492E-A482-DABAB0BE41A3}" type="pres">
      <dgm:prSet presAssocID="{12032C84-8031-41DA-979A-195949B06C83}" presName="compNode" presStyleCnt="0"/>
      <dgm:spPr/>
    </dgm:pt>
    <dgm:pt modelId="{51F4B174-F244-4A08-93CE-411670EF3B73}" type="pres">
      <dgm:prSet presAssocID="{12032C84-8031-41DA-979A-195949B06C83}" presName="bgRect" presStyleLbl="bgShp" presStyleIdx="3" presStyleCnt="8"/>
      <dgm:spPr/>
    </dgm:pt>
    <dgm:pt modelId="{FD84F71E-EF59-4DD7-9D90-64795517BCC4}" type="pres">
      <dgm:prSet presAssocID="{12032C84-8031-41DA-979A-195949B06C83}" presName="iconRect" presStyleLbl="node1" presStyleIdx="3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378EB6-7AA7-43C3-89F7-6E54703FE834}" type="pres">
      <dgm:prSet presAssocID="{12032C84-8031-41DA-979A-195949B06C83}" presName="spaceRect" presStyleCnt="0"/>
      <dgm:spPr/>
    </dgm:pt>
    <dgm:pt modelId="{6FFE1E99-2AFB-49A3-84CC-2FB183715E92}" type="pres">
      <dgm:prSet presAssocID="{12032C84-8031-41DA-979A-195949B06C83}" presName="parTx" presStyleLbl="revTx" presStyleIdx="3" presStyleCnt="8">
        <dgm:presLayoutVars>
          <dgm:chMax val="0"/>
          <dgm:chPref val="0"/>
        </dgm:presLayoutVars>
      </dgm:prSet>
      <dgm:spPr/>
    </dgm:pt>
    <dgm:pt modelId="{406A433F-AA63-456E-AE04-0DDDCFF560FD}" type="pres">
      <dgm:prSet presAssocID="{C97A52BA-9163-4E81-8EF8-E14CD0A5BDC4}" presName="sibTrans" presStyleCnt="0"/>
      <dgm:spPr/>
    </dgm:pt>
    <dgm:pt modelId="{FAC767CC-FEB0-48F9-920B-7D3192B76CD5}" type="pres">
      <dgm:prSet presAssocID="{6B818834-50C9-4E5A-8F29-FF3C1147E174}" presName="compNode" presStyleCnt="0"/>
      <dgm:spPr/>
    </dgm:pt>
    <dgm:pt modelId="{FF2F06D3-BE64-4460-986D-7C63096FF4ED}" type="pres">
      <dgm:prSet presAssocID="{6B818834-50C9-4E5A-8F29-FF3C1147E174}" presName="bgRect" presStyleLbl="bgShp" presStyleIdx="4" presStyleCnt="8"/>
      <dgm:spPr/>
    </dgm:pt>
    <dgm:pt modelId="{A19C8869-CE59-4E62-BFDE-E6D63F44265D}" type="pres">
      <dgm:prSet presAssocID="{6B818834-50C9-4E5A-8F29-FF3C1147E174}" presName="iconRect" presStyleLbl="node1" presStyleIdx="4" presStyleCnt="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C2A9182-B2DC-45AF-9BA2-8396BA6CFC3A}" type="pres">
      <dgm:prSet presAssocID="{6B818834-50C9-4E5A-8F29-FF3C1147E174}" presName="spaceRect" presStyleCnt="0"/>
      <dgm:spPr/>
    </dgm:pt>
    <dgm:pt modelId="{DFA2A631-6172-47CB-87E5-F762C7B6238C}" type="pres">
      <dgm:prSet presAssocID="{6B818834-50C9-4E5A-8F29-FF3C1147E174}" presName="parTx" presStyleLbl="revTx" presStyleIdx="4" presStyleCnt="8">
        <dgm:presLayoutVars>
          <dgm:chMax val="0"/>
          <dgm:chPref val="0"/>
        </dgm:presLayoutVars>
      </dgm:prSet>
      <dgm:spPr/>
    </dgm:pt>
    <dgm:pt modelId="{994E70D2-5825-42EE-8C74-6D759812CF72}" type="pres">
      <dgm:prSet presAssocID="{4DB9A977-CE56-4894-8203-7A87EC44FDA2}" presName="sibTrans" presStyleCnt="0"/>
      <dgm:spPr/>
    </dgm:pt>
    <dgm:pt modelId="{DC00D16B-4DF8-4421-829B-DCD05E9563F5}" type="pres">
      <dgm:prSet presAssocID="{9F6A81E8-5EF2-4CF6-ABAE-37B931CD63F6}" presName="compNode" presStyleCnt="0"/>
      <dgm:spPr/>
    </dgm:pt>
    <dgm:pt modelId="{18CB7EDE-9033-4F8B-849B-58754FC01D60}" type="pres">
      <dgm:prSet presAssocID="{9F6A81E8-5EF2-4CF6-ABAE-37B931CD63F6}" presName="bgRect" presStyleLbl="bgShp" presStyleIdx="5" presStyleCnt="8"/>
      <dgm:spPr/>
    </dgm:pt>
    <dgm:pt modelId="{CD4F2159-2183-442E-90EF-51F6EE94D873}" type="pres">
      <dgm:prSet presAssocID="{9F6A81E8-5EF2-4CF6-ABAE-37B931CD63F6}" presName="iconRect" presStyleLbl="node1" presStyleIdx="5" presStyleCnt="8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9164D79-D1C5-442C-A0C5-8F54E76CB082}" type="pres">
      <dgm:prSet presAssocID="{9F6A81E8-5EF2-4CF6-ABAE-37B931CD63F6}" presName="spaceRect" presStyleCnt="0"/>
      <dgm:spPr/>
    </dgm:pt>
    <dgm:pt modelId="{3C7C970A-D791-468B-9813-C0CF12947043}" type="pres">
      <dgm:prSet presAssocID="{9F6A81E8-5EF2-4CF6-ABAE-37B931CD63F6}" presName="parTx" presStyleLbl="revTx" presStyleIdx="5" presStyleCnt="8">
        <dgm:presLayoutVars>
          <dgm:chMax val="0"/>
          <dgm:chPref val="0"/>
        </dgm:presLayoutVars>
      </dgm:prSet>
      <dgm:spPr/>
    </dgm:pt>
    <dgm:pt modelId="{91D737F5-7BFE-4E5C-B3EA-0DA5463E915B}" type="pres">
      <dgm:prSet presAssocID="{6498DEFD-B58D-4FDF-9F16-D8FD8CA1B0F4}" presName="sibTrans" presStyleCnt="0"/>
      <dgm:spPr/>
    </dgm:pt>
    <dgm:pt modelId="{43BE4B79-FC6E-4F1B-9277-FFC3C587F206}" type="pres">
      <dgm:prSet presAssocID="{0C46DD08-C4CE-4BE3-BAA1-81F6DBAAE8A7}" presName="compNode" presStyleCnt="0"/>
      <dgm:spPr/>
    </dgm:pt>
    <dgm:pt modelId="{8EE53CE9-D7CA-43DD-8A3C-6A2BC8A80134}" type="pres">
      <dgm:prSet presAssocID="{0C46DD08-C4CE-4BE3-BAA1-81F6DBAAE8A7}" presName="bgRect" presStyleLbl="bgShp" presStyleIdx="6" presStyleCnt="8"/>
      <dgm:spPr/>
    </dgm:pt>
    <dgm:pt modelId="{1A0F6670-C2A9-41F3-8F82-1D877263D02D}" type="pres">
      <dgm:prSet presAssocID="{0C46DD08-C4CE-4BE3-BAA1-81F6DBAAE8A7}" presName="iconRect" presStyleLbl="node1" presStyleIdx="6" presStyleCnt="8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8B052CD-C0CA-4E57-A68D-6D96135D928C}" type="pres">
      <dgm:prSet presAssocID="{0C46DD08-C4CE-4BE3-BAA1-81F6DBAAE8A7}" presName="spaceRect" presStyleCnt="0"/>
      <dgm:spPr/>
    </dgm:pt>
    <dgm:pt modelId="{53946E6F-C8EC-4FE7-A658-E0952A51B16F}" type="pres">
      <dgm:prSet presAssocID="{0C46DD08-C4CE-4BE3-BAA1-81F6DBAAE8A7}" presName="parTx" presStyleLbl="revTx" presStyleIdx="6" presStyleCnt="8">
        <dgm:presLayoutVars>
          <dgm:chMax val="0"/>
          <dgm:chPref val="0"/>
        </dgm:presLayoutVars>
      </dgm:prSet>
      <dgm:spPr/>
    </dgm:pt>
    <dgm:pt modelId="{D9BDD199-6590-4C5C-965C-89D58C101E5D}" type="pres">
      <dgm:prSet presAssocID="{00084E34-F211-42F7-B35C-D9223C0872EB}" presName="sibTrans" presStyleCnt="0"/>
      <dgm:spPr/>
    </dgm:pt>
    <dgm:pt modelId="{0BDD5A4D-6012-4E99-87E7-406C2595EEB0}" type="pres">
      <dgm:prSet presAssocID="{011D65D4-F9F2-4426-9D86-C5BCD6DAEA4F}" presName="compNode" presStyleCnt="0"/>
      <dgm:spPr/>
    </dgm:pt>
    <dgm:pt modelId="{AD67FF29-FF5E-44AE-978B-5E5F6C04BC20}" type="pres">
      <dgm:prSet presAssocID="{011D65D4-F9F2-4426-9D86-C5BCD6DAEA4F}" presName="bgRect" presStyleLbl="bgShp" presStyleIdx="7" presStyleCnt="8"/>
      <dgm:spPr/>
    </dgm:pt>
    <dgm:pt modelId="{1FDB8DCB-E54E-47C1-B09F-11AD1935AD10}" type="pres">
      <dgm:prSet presAssocID="{011D65D4-F9F2-4426-9D86-C5BCD6DAEA4F}" presName="iconRect" presStyleLbl="node1" presStyleIdx="7" presStyleCnt="8"/>
      <dgm:spPr/>
    </dgm:pt>
    <dgm:pt modelId="{FB536F10-9B17-4091-A47E-A72E8A115494}" type="pres">
      <dgm:prSet presAssocID="{011D65D4-F9F2-4426-9D86-C5BCD6DAEA4F}" presName="spaceRect" presStyleCnt="0"/>
      <dgm:spPr/>
    </dgm:pt>
    <dgm:pt modelId="{1E7DEE8F-4A75-4513-98BD-6311C4F35295}" type="pres">
      <dgm:prSet presAssocID="{011D65D4-F9F2-4426-9D86-C5BCD6DAEA4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0FBB303-4045-4CB4-92B7-28CF819DD69D}" type="presOf" srcId="{BE8145B3-7560-4E6D-91FC-84E0B1C0E576}" destId="{04A51A6F-191C-4A43-8A55-21F599C2B68E}" srcOrd="0" destOrd="0" presId="urn:microsoft.com/office/officeart/2018/2/layout/IconVerticalSolidList"/>
    <dgm:cxn modelId="{05DDF83B-6390-4359-8481-018883F8A1AE}" type="presOf" srcId="{6B818834-50C9-4E5A-8F29-FF3C1147E174}" destId="{DFA2A631-6172-47CB-87E5-F762C7B6238C}" srcOrd="0" destOrd="0" presId="urn:microsoft.com/office/officeart/2018/2/layout/IconVerticalSolidList"/>
    <dgm:cxn modelId="{D5BAB43F-04D4-402E-816F-89498A414359}" srcId="{AFB97B12-A3EA-4EE8-99E0-4CCDB946DDBD}" destId="{BE8145B3-7560-4E6D-91FC-84E0B1C0E576}" srcOrd="2" destOrd="0" parTransId="{FE2F95FC-1ED3-4A79-9493-DB79199D1481}" sibTransId="{7ACABC96-8489-4E6D-AA79-DBBC1DADDF75}"/>
    <dgm:cxn modelId="{6F604A60-D96F-44BB-91FC-CD3AA77C0676}" srcId="{AFB97B12-A3EA-4EE8-99E0-4CCDB946DDBD}" destId="{7B0E9E63-2E08-4243-A33F-84E980334898}" srcOrd="0" destOrd="0" parTransId="{F96D0CA0-C7C9-400F-8CE3-E1C2D88CD7EF}" sibTransId="{A7B9DF32-AA7C-47CD-B5B7-AD5F30A7FC2A}"/>
    <dgm:cxn modelId="{A624DE69-3A1A-4231-8BB9-6FC91B7719A6}" type="presOf" srcId="{7B0E9E63-2E08-4243-A33F-84E980334898}" destId="{E84EACDF-24C7-48F7-9E00-243710F6E715}" srcOrd="0" destOrd="0" presId="urn:microsoft.com/office/officeart/2018/2/layout/IconVerticalSolidList"/>
    <dgm:cxn modelId="{11DD4F6B-AB7A-40D1-87EC-9A4CC8630A01}" srcId="{AFB97B12-A3EA-4EE8-99E0-4CCDB946DDBD}" destId="{12032C84-8031-41DA-979A-195949B06C83}" srcOrd="3" destOrd="0" parTransId="{3EFCF23D-9B9C-4C19-922E-3AD9FC7DE8B6}" sibTransId="{C97A52BA-9163-4E81-8EF8-E14CD0A5BDC4}"/>
    <dgm:cxn modelId="{C26DE152-94C9-4D93-AFEA-372A59A8A3F2}" type="presOf" srcId="{0C46DD08-C4CE-4BE3-BAA1-81F6DBAAE8A7}" destId="{53946E6F-C8EC-4FE7-A658-E0952A51B16F}" srcOrd="0" destOrd="0" presId="urn:microsoft.com/office/officeart/2018/2/layout/IconVerticalSolidList"/>
    <dgm:cxn modelId="{C074147E-B9D2-4220-A9F0-C9E548F74DBC}" srcId="{AFB97B12-A3EA-4EE8-99E0-4CCDB946DDBD}" destId="{011D65D4-F9F2-4426-9D86-C5BCD6DAEA4F}" srcOrd="7" destOrd="0" parTransId="{FD8A886E-FABD-49B2-B2F7-D3517A8688B4}" sibTransId="{A6D27FAE-DB7D-477B-8694-1A098558837D}"/>
    <dgm:cxn modelId="{2894038D-4442-4D28-B4B1-ACB06AED8F76}" type="presOf" srcId="{011D65D4-F9F2-4426-9D86-C5BCD6DAEA4F}" destId="{1E7DEE8F-4A75-4513-98BD-6311C4F35295}" srcOrd="0" destOrd="0" presId="urn:microsoft.com/office/officeart/2018/2/layout/IconVerticalSolidList"/>
    <dgm:cxn modelId="{AF2A6AA1-22A5-4D29-913E-777C06E228F0}" type="presOf" srcId="{AFB97B12-A3EA-4EE8-99E0-4CCDB946DDBD}" destId="{AF1095BD-385E-4E3B-9822-C98E000DFFB3}" srcOrd="0" destOrd="0" presId="urn:microsoft.com/office/officeart/2018/2/layout/IconVerticalSolidList"/>
    <dgm:cxn modelId="{5DFFE0C0-A43E-4FC7-A5F6-119FBF8B5C1C}" type="presOf" srcId="{9F6A81E8-5EF2-4CF6-ABAE-37B931CD63F6}" destId="{3C7C970A-D791-468B-9813-C0CF12947043}" srcOrd="0" destOrd="0" presId="urn:microsoft.com/office/officeart/2018/2/layout/IconVerticalSolidList"/>
    <dgm:cxn modelId="{2ECA9DE0-9016-4801-903B-C7804A22BF2D}" srcId="{AFB97B12-A3EA-4EE8-99E0-4CCDB946DDBD}" destId="{27347556-57AB-4C96-8818-0FACAF996D8A}" srcOrd="1" destOrd="0" parTransId="{040E4510-00E0-4D9A-98C8-D2D4A767F923}" sibTransId="{6D7A0FD9-0876-4D13-98FD-9B3BCECD0993}"/>
    <dgm:cxn modelId="{4C9969E8-122D-4C7C-B6FF-76D1BA8C8B99}" srcId="{AFB97B12-A3EA-4EE8-99E0-4CCDB946DDBD}" destId="{6B818834-50C9-4E5A-8F29-FF3C1147E174}" srcOrd="4" destOrd="0" parTransId="{A4DC5CD4-5490-43E9-983E-74A175CF4C7D}" sibTransId="{4DB9A977-CE56-4894-8203-7A87EC44FDA2}"/>
    <dgm:cxn modelId="{71B950EC-0261-49F9-8A4F-1964312A949C}" srcId="{AFB97B12-A3EA-4EE8-99E0-4CCDB946DDBD}" destId="{0C46DD08-C4CE-4BE3-BAA1-81F6DBAAE8A7}" srcOrd="6" destOrd="0" parTransId="{6509C791-EDE5-4EC7-BA45-F7A2DD824079}" sibTransId="{00084E34-F211-42F7-B35C-D9223C0872EB}"/>
    <dgm:cxn modelId="{F13B00F0-7FC1-460E-B5CC-A75AFEE185DC}" type="presOf" srcId="{27347556-57AB-4C96-8818-0FACAF996D8A}" destId="{A5496A08-253E-41AA-91B5-32BDC80CC414}" srcOrd="0" destOrd="0" presId="urn:microsoft.com/office/officeart/2018/2/layout/IconVerticalSolidList"/>
    <dgm:cxn modelId="{CEC993F1-DB56-4331-AF8D-C162D84FE6CB}" type="presOf" srcId="{12032C84-8031-41DA-979A-195949B06C83}" destId="{6FFE1E99-2AFB-49A3-84CC-2FB183715E92}" srcOrd="0" destOrd="0" presId="urn:microsoft.com/office/officeart/2018/2/layout/IconVerticalSolidList"/>
    <dgm:cxn modelId="{1F19FDFA-EF07-446B-94F5-E211F56EB34A}" srcId="{AFB97B12-A3EA-4EE8-99E0-4CCDB946DDBD}" destId="{9F6A81E8-5EF2-4CF6-ABAE-37B931CD63F6}" srcOrd="5" destOrd="0" parTransId="{39F1E447-E975-44FF-8A7C-DCF23022E495}" sibTransId="{6498DEFD-B58D-4FDF-9F16-D8FD8CA1B0F4}"/>
    <dgm:cxn modelId="{0050F322-2BC9-43D1-9906-DCCBFEC621FA}" type="presParOf" srcId="{AF1095BD-385E-4E3B-9822-C98E000DFFB3}" destId="{8DC3D294-2227-428D-BAF4-4C04AE3AFCA3}" srcOrd="0" destOrd="0" presId="urn:microsoft.com/office/officeart/2018/2/layout/IconVerticalSolidList"/>
    <dgm:cxn modelId="{1269A5AB-DEF3-486A-98AB-8985ED0B9ED3}" type="presParOf" srcId="{8DC3D294-2227-428D-BAF4-4C04AE3AFCA3}" destId="{6481EFCA-6166-4DC9-96AB-9EBD0345FFAC}" srcOrd="0" destOrd="0" presId="urn:microsoft.com/office/officeart/2018/2/layout/IconVerticalSolidList"/>
    <dgm:cxn modelId="{9E650900-58A6-4187-92E1-CF20D0D2E50E}" type="presParOf" srcId="{8DC3D294-2227-428D-BAF4-4C04AE3AFCA3}" destId="{20F6E366-26FB-498E-850B-5168A99FBE22}" srcOrd="1" destOrd="0" presId="urn:microsoft.com/office/officeart/2018/2/layout/IconVerticalSolidList"/>
    <dgm:cxn modelId="{062AC1BD-3ED3-4534-9198-1F160AD618BD}" type="presParOf" srcId="{8DC3D294-2227-428D-BAF4-4C04AE3AFCA3}" destId="{9C35206F-9F30-4C56-B8E9-0CBF078213A9}" srcOrd="2" destOrd="0" presId="urn:microsoft.com/office/officeart/2018/2/layout/IconVerticalSolidList"/>
    <dgm:cxn modelId="{4379FA8E-94B9-4916-B317-55C9FDF31501}" type="presParOf" srcId="{8DC3D294-2227-428D-BAF4-4C04AE3AFCA3}" destId="{E84EACDF-24C7-48F7-9E00-243710F6E715}" srcOrd="3" destOrd="0" presId="urn:microsoft.com/office/officeart/2018/2/layout/IconVerticalSolidList"/>
    <dgm:cxn modelId="{4209ECF3-8CB7-4A49-A8B9-54DE30CD1347}" type="presParOf" srcId="{AF1095BD-385E-4E3B-9822-C98E000DFFB3}" destId="{EBCB5DF5-DB58-4B68-8C65-4424B4B608FD}" srcOrd="1" destOrd="0" presId="urn:microsoft.com/office/officeart/2018/2/layout/IconVerticalSolidList"/>
    <dgm:cxn modelId="{A3C02AFF-869F-47E4-A1B6-151D36E0DB74}" type="presParOf" srcId="{AF1095BD-385E-4E3B-9822-C98E000DFFB3}" destId="{9E0C8BE5-AA5A-4030-8B7F-1754BAA6A5CA}" srcOrd="2" destOrd="0" presId="urn:microsoft.com/office/officeart/2018/2/layout/IconVerticalSolidList"/>
    <dgm:cxn modelId="{53E31E74-D530-4ED5-AAF9-4B6876C4EFB2}" type="presParOf" srcId="{9E0C8BE5-AA5A-4030-8B7F-1754BAA6A5CA}" destId="{BDDAE99D-035C-4636-BCF6-76B9C1EBEF2B}" srcOrd="0" destOrd="0" presId="urn:microsoft.com/office/officeart/2018/2/layout/IconVerticalSolidList"/>
    <dgm:cxn modelId="{07B428F1-D4A9-46C9-B055-210994F49D58}" type="presParOf" srcId="{9E0C8BE5-AA5A-4030-8B7F-1754BAA6A5CA}" destId="{799EE6E3-1664-431C-B26E-83B552F9EBCC}" srcOrd="1" destOrd="0" presId="urn:microsoft.com/office/officeart/2018/2/layout/IconVerticalSolidList"/>
    <dgm:cxn modelId="{4742DEE3-4297-4C59-AAD7-4D2F68C36972}" type="presParOf" srcId="{9E0C8BE5-AA5A-4030-8B7F-1754BAA6A5CA}" destId="{88D64C12-5294-432D-88C9-2D9C5843C7F2}" srcOrd="2" destOrd="0" presId="urn:microsoft.com/office/officeart/2018/2/layout/IconVerticalSolidList"/>
    <dgm:cxn modelId="{C937797A-31FA-465D-B783-4FCD968BE2ED}" type="presParOf" srcId="{9E0C8BE5-AA5A-4030-8B7F-1754BAA6A5CA}" destId="{A5496A08-253E-41AA-91B5-32BDC80CC414}" srcOrd="3" destOrd="0" presId="urn:microsoft.com/office/officeart/2018/2/layout/IconVerticalSolidList"/>
    <dgm:cxn modelId="{CF2415F7-90CA-46DA-95FE-31E0B1DB50A4}" type="presParOf" srcId="{AF1095BD-385E-4E3B-9822-C98E000DFFB3}" destId="{CA604BBB-AC09-4CF8-BB97-FC27676C28C1}" srcOrd="3" destOrd="0" presId="urn:microsoft.com/office/officeart/2018/2/layout/IconVerticalSolidList"/>
    <dgm:cxn modelId="{BC017782-ABB6-4386-BCBC-5EBDB05EAAA3}" type="presParOf" srcId="{AF1095BD-385E-4E3B-9822-C98E000DFFB3}" destId="{634BC1ED-1C69-4D0A-8ACB-BC4BD5899215}" srcOrd="4" destOrd="0" presId="urn:microsoft.com/office/officeart/2018/2/layout/IconVerticalSolidList"/>
    <dgm:cxn modelId="{E6BEB4A9-9718-49ED-9E97-6A7B61EC213D}" type="presParOf" srcId="{634BC1ED-1C69-4D0A-8ACB-BC4BD5899215}" destId="{232199A1-6C25-4ED9-BF44-31BA17618102}" srcOrd="0" destOrd="0" presId="urn:microsoft.com/office/officeart/2018/2/layout/IconVerticalSolidList"/>
    <dgm:cxn modelId="{D8D55B7E-BDFC-44D0-B4BB-DBDD6D2AB56E}" type="presParOf" srcId="{634BC1ED-1C69-4D0A-8ACB-BC4BD5899215}" destId="{88CDA3DD-3A64-49D7-B3F0-FF32DFA4FD9A}" srcOrd="1" destOrd="0" presId="urn:microsoft.com/office/officeart/2018/2/layout/IconVerticalSolidList"/>
    <dgm:cxn modelId="{A75C014D-0462-400E-8684-D5BECC19A8D3}" type="presParOf" srcId="{634BC1ED-1C69-4D0A-8ACB-BC4BD5899215}" destId="{94131C57-2593-4CA1-831B-F123D39092D2}" srcOrd="2" destOrd="0" presId="urn:microsoft.com/office/officeart/2018/2/layout/IconVerticalSolidList"/>
    <dgm:cxn modelId="{C641EE4C-EBA0-4625-A3D6-C18EE8507F33}" type="presParOf" srcId="{634BC1ED-1C69-4D0A-8ACB-BC4BD5899215}" destId="{04A51A6F-191C-4A43-8A55-21F599C2B68E}" srcOrd="3" destOrd="0" presId="urn:microsoft.com/office/officeart/2018/2/layout/IconVerticalSolidList"/>
    <dgm:cxn modelId="{F4556C0F-93D7-4CA8-BE3D-EBC754E5FF61}" type="presParOf" srcId="{AF1095BD-385E-4E3B-9822-C98E000DFFB3}" destId="{9D2BDCCE-BBD4-4835-80A4-79713CA2B067}" srcOrd="5" destOrd="0" presId="urn:microsoft.com/office/officeart/2018/2/layout/IconVerticalSolidList"/>
    <dgm:cxn modelId="{A094BE8A-CF4C-40B7-8AC1-E2EFC8FD2EE7}" type="presParOf" srcId="{AF1095BD-385E-4E3B-9822-C98E000DFFB3}" destId="{6565690B-4D0A-492E-A482-DABAB0BE41A3}" srcOrd="6" destOrd="0" presId="urn:microsoft.com/office/officeart/2018/2/layout/IconVerticalSolidList"/>
    <dgm:cxn modelId="{97D9C693-97C1-4EF8-A0F8-18EC20AF3DE0}" type="presParOf" srcId="{6565690B-4D0A-492E-A482-DABAB0BE41A3}" destId="{51F4B174-F244-4A08-93CE-411670EF3B73}" srcOrd="0" destOrd="0" presId="urn:microsoft.com/office/officeart/2018/2/layout/IconVerticalSolidList"/>
    <dgm:cxn modelId="{97BE59B2-A268-44AE-87F2-571F59C93F83}" type="presParOf" srcId="{6565690B-4D0A-492E-A482-DABAB0BE41A3}" destId="{FD84F71E-EF59-4DD7-9D90-64795517BCC4}" srcOrd="1" destOrd="0" presId="urn:microsoft.com/office/officeart/2018/2/layout/IconVerticalSolidList"/>
    <dgm:cxn modelId="{F3603E38-D8FA-452A-B60E-7F8CE1EF5BBA}" type="presParOf" srcId="{6565690B-4D0A-492E-A482-DABAB0BE41A3}" destId="{ED378EB6-7AA7-43C3-89F7-6E54703FE834}" srcOrd="2" destOrd="0" presId="urn:microsoft.com/office/officeart/2018/2/layout/IconVerticalSolidList"/>
    <dgm:cxn modelId="{82A91A83-771E-4F88-AA6A-2A66F4C279FB}" type="presParOf" srcId="{6565690B-4D0A-492E-A482-DABAB0BE41A3}" destId="{6FFE1E99-2AFB-49A3-84CC-2FB183715E92}" srcOrd="3" destOrd="0" presId="urn:microsoft.com/office/officeart/2018/2/layout/IconVerticalSolidList"/>
    <dgm:cxn modelId="{A45F3727-493A-4E45-9FC5-78F0028002AA}" type="presParOf" srcId="{AF1095BD-385E-4E3B-9822-C98E000DFFB3}" destId="{406A433F-AA63-456E-AE04-0DDDCFF560FD}" srcOrd="7" destOrd="0" presId="urn:microsoft.com/office/officeart/2018/2/layout/IconVerticalSolidList"/>
    <dgm:cxn modelId="{359E734F-B08A-4B12-A762-E8E75CC7BACC}" type="presParOf" srcId="{AF1095BD-385E-4E3B-9822-C98E000DFFB3}" destId="{FAC767CC-FEB0-48F9-920B-7D3192B76CD5}" srcOrd="8" destOrd="0" presId="urn:microsoft.com/office/officeart/2018/2/layout/IconVerticalSolidList"/>
    <dgm:cxn modelId="{08C4EDB3-8402-43B0-81DB-F24248F37FC9}" type="presParOf" srcId="{FAC767CC-FEB0-48F9-920B-7D3192B76CD5}" destId="{FF2F06D3-BE64-4460-986D-7C63096FF4ED}" srcOrd="0" destOrd="0" presId="urn:microsoft.com/office/officeart/2018/2/layout/IconVerticalSolidList"/>
    <dgm:cxn modelId="{67A98644-FC64-4438-B901-5E9BEA95087E}" type="presParOf" srcId="{FAC767CC-FEB0-48F9-920B-7D3192B76CD5}" destId="{A19C8869-CE59-4E62-BFDE-E6D63F44265D}" srcOrd="1" destOrd="0" presId="urn:microsoft.com/office/officeart/2018/2/layout/IconVerticalSolidList"/>
    <dgm:cxn modelId="{E2308DBB-3284-4CB4-8208-4E18470739ED}" type="presParOf" srcId="{FAC767CC-FEB0-48F9-920B-7D3192B76CD5}" destId="{BC2A9182-B2DC-45AF-9BA2-8396BA6CFC3A}" srcOrd="2" destOrd="0" presId="urn:microsoft.com/office/officeart/2018/2/layout/IconVerticalSolidList"/>
    <dgm:cxn modelId="{12568EAD-D877-4044-A8E0-0D9AD3986A59}" type="presParOf" srcId="{FAC767CC-FEB0-48F9-920B-7D3192B76CD5}" destId="{DFA2A631-6172-47CB-87E5-F762C7B6238C}" srcOrd="3" destOrd="0" presId="urn:microsoft.com/office/officeart/2018/2/layout/IconVerticalSolidList"/>
    <dgm:cxn modelId="{FEDF3742-5EDF-438A-9615-7E3080A17424}" type="presParOf" srcId="{AF1095BD-385E-4E3B-9822-C98E000DFFB3}" destId="{994E70D2-5825-42EE-8C74-6D759812CF72}" srcOrd="9" destOrd="0" presId="urn:microsoft.com/office/officeart/2018/2/layout/IconVerticalSolidList"/>
    <dgm:cxn modelId="{27873DDD-C2EB-4EEC-9AFE-FA265CD6614F}" type="presParOf" srcId="{AF1095BD-385E-4E3B-9822-C98E000DFFB3}" destId="{DC00D16B-4DF8-4421-829B-DCD05E9563F5}" srcOrd="10" destOrd="0" presId="urn:microsoft.com/office/officeart/2018/2/layout/IconVerticalSolidList"/>
    <dgm:cxn modelId="{4E56B3E8-C111-4ECB-9446-3CB6F3F1297F}" type="presParOf" srcId="{DC00D16B-4DF8-4421-829B-DCD05E9563F5}" destId="{18CB7EDE-9033-4F8B-849B-58754FC01D60}" srcOrd="0" destOrd="0" presId="urn:microsoft.com/office/officeart/2018/2/layout/IconVerticalSolidList"/>
    <dgm:cxn modelId="{8CC97263-3899-438C-AAA4-87789FE11501}" type="presParOf" srcId="{DC00D16B-4DF8-4421-829B-DCD05E9563F5}" destId="{CD4F2159-2183-442E-90EF-51F6EE94D873}" srcOrd="1" destOrd="0" presId="urn:microsoft.com/office/officeart/2018/2/layout/IconVerticalSolidList"/>
    <dgm:cxn modelId="{5C75D428-9B32-4558-BD2B-BB3462CA148C}" type="presParOf" srcId="{DC00D16B-4DF8-4421-829B-DCD05E9563F5}" destId="{89164D79-D1C5-442C-A0C5-8F54E76CB082}" srcOrd="2" destOrd="0" presId="urn:microsoft.com/office/officeart/2018/2/layout/IconVerticalSolidList"/>
    <dgm:cxn modelId="{52458165-0C93-4DF5-A616-80AB5502C3A0}" type="presParOf" srcId="{DC00D16B-4DF8-4421-829B-DCD05E9563F5}" destId="{3C7C970A-D791-468B-9813-C0CF12947043}" srcOrd="3" destOrd="0" presId="urn:microsoft.com/office/officeart/2018/2/layout/IconVerticalSolidList"/>
    <dgm:cxn modelId="{779CB5B3-ACF4-40B4-8677-6408AD6F9142}" type="presParOf" srcId="{AF1095BD-385E-4E3B-9822-C98E000DFFB3}" destId="{91D737F5-7BFE-4E5C-B3EA-0DA5463E915B}" srcOrd="11" destOrd="0" presId="urn:microsoft.com/office/officeart/2018/2/layout/IconVerticalSolidList"/>
    <dgm:cxn modelId="{EFCF4611-B217-427F-AEA9-1AB7AF046715}" type="presParOf" srcId="{AF1095BD-385E-4E3B-9822-C98E000DFFB3}" destId="{43BE4B79-FC6E-4F1B-9277-FFC3C587F206}" srcOrd="12" destOrd="0" presId="urn:microsoft.com/office/officeart/2018/2/layout/IconVerticalSolidList"/>
    <dgm:cxn modelId="{DE343878-CA2B-4EC5-B49E-92ECAAD38B82}" type="presParOf" srcId="{43BE4B79-FC6E-4F1B-9277-FFC3C587F206}" destId="{8EE53CE9-D7CA-43DD-8A3C-6A2BC8A80134}" srcOrd="0" destOrd="0" presId="urn:microsoft.com/office/officeart/2018/2/layout/IconVerticalSolidList"/>
    <dgm:cxn modelId="{5350AA56-51A9-4C6F-B315-CAED4FEC9EB0}" type="presParOf" srcId="{43BE4B79-FC6E-4F1B-9277-FFC3C587F206}" destId="{1A0F6670-C2A9-41F3-8F82-1D877263D02D}" srcOrd="1" destOrd="0" presId="urn:microsoft.com/office/officeart/2018/2/layout/IconVerticalSolidList"/>
    <dgm:cxn modelId="{E4F6B274-66E1-4705-AAFE-3F921F0A7D55}" type="presParOf" srcId="{43BE4B79-FC6E-4F1B-9277-FFC3C587F206}" destId="{D8B052CD-C0CA-4E57-A68D-6D96135D928C}" srcOrd="2" destOrd="0" presId="urn:microsoft.com/office/officeart/2018/2/layout/IconVerticalSolidList"/>
    <dgm:cxn modelId="{8AD2A809-8D07-4705-8138-E60D68163A18}" type="presParOf" srcId="{43BE4B79-FC6E-4F1B-9277-FFC3C587F206}" destId="{53946E6F-C8EC-4FE7-A658-E0952A51B16F}" srcOrd="3" destOrd="0" presId="urn:microsoft.com/office/officeart/2018/2/layout/IconVerticalSolidList"/>
    <dgm:cxn modelId="{B93589C7-C058-449F-A500-C06682F0D2CF}" type="presParOf" srcId="{AF1095BD-385E-4E3B-9822-C98E000DFFB3}" destId="{D9BDD199-6590-4C5C-965C-89D58C101E5D}" srcOrd="13" destOrd="0" presId="urn:microsoft.com/office/officeart/2018/2/layout/IconVerticalSolidList"/>
    <dgm:cxn modelId="{E4E3B67A-CB4C-4C0E-851D-0865B416E90B}" type="presParOf" srcId="{AF1095BD-385E-4E3B-9822-C98E000DFFB3}" destId="{0BDD5A4D-6012-4E99-87E7-406C2595EEB0}" srcOrd="14" destOrd="0" presId="urn:microsoft.com/office/officeart/2018/2/layout/IconVerticalSolidList"/>
    <dgm:cxn modelId="{4762C8F5-61E2-4A66-AF65-619C445EC8BF}" type="presParOf" srcId="{0BDD5A4D-6012-4E99-87E7-406C2595EEB0}" destId="{AD67FF29-FF5E-44AE-978B-5E5F6C04BC20}" srcOrd="0" destOrd="0" presId="urn:microsoft.com/office/officeart/2018/2/layout/IconVerticalSolidList"/>
    <dgm:cxn modelId="{365FE816-356C-457A-951A-98AB52BC3B19}" type="presParOf" srcId="{0BDD5A4D-6012-4E99-87E7-406C2595EEB0}" destId="{1FDB8DCB-E54E-47C1-B09F-11AD1935AD10}" srcOrd="1" destOrd="0" presId="urn:microsoft.com/office/officeart/2018/2/layout/IconVerticalSolidList"/>
    <dgm:cxn modelId="{F9F1D4B6-A596-4123-BCD9-7BE9F20E924C}" type="presParOf" srcId="{0BDD5A4D-6012-4E99-87E7-406C2595EEB0}" destId="{FB536F10-9B17-4091-A47E-A72E8A115494}" srcOrd="2" destOrd="0" presId="urn:microsoft.com/office/officeart/2018/2/layout/IconVerticalSolidList"/>
    <dgm:cxn modelId="{BD63B1F4-A6DA-43FC-9EE5-677B4ECEF498}" type="presParOf" srcId="{0BDD5A4D-6012-4E99-87E7-406C2595EEB0}" destId="{1E7DEE8F-4A75-4513-98BD-6311C4F352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28CA1-61E4-4BA1-9C5E-35661C486202}">
      <dsp:nvSpPr>
        <dsp:cNvPr id="0" name=""/>
        <dsp:cNvSpPr/>
      </dsp:nvSpPr>
      <dsp:spPr>
        <a:xfrm>
          <a:off x="0" y="2249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35A42-3EE8-458F-90FF-2B0B7DFFB478}">
      <dsp:nvSpPr>
        <dsp:cNvPr id="0" name=""/>
        <dsp:cNvSpPr/>
      </dsp:nvSpPr>
      <dsp:spPr>
        <a:xfrm>
          <a:off x="0" y="2249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Founded in 1891 </a:t>
          </a:r>
        </a:p>
      </dsp:txBody>
      <dsp:txXfrm>
        <a:off x="0" y="2249"/>
        <a:ext cx="6683374" cy="418402"/>
      </dsp:txXfrm>
    </dsp:sp>
    <dsp:sp modelId="{146EDDCF-25D7-415E-86E8-42284274B2A6}">
      <dsp:nvSpPr>
        <dsp:cNvPr id="0" name=""/>
        <dsp:cNvSpPr/>
      </dsp:nvSpPr>
      <dsp:spPr>
        <a:xfrm>
          <a:off x="0" y="420651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1538781"/>
                <a:satOff val="-550"/>
                <a:lumOff val="88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"/>
                <a:satOff val="-550"/>
                <a:lumOff val="88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"/>
                <a:satOff val="-550"/>
                <a:lumOff val="88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8781"/>
              <a:satOff val="-550"/>
              <a:lumOff val="88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B4CB1-4A66-4D63-8BA1-A193AAA103B9}">
      <dsp:nvSpPr>
        <dsp:cNvPr id="0" name=""/>
        <dsp:cNvSpPr/>
      </dsp:nvSpPr>
      <dsp:spPr>
        <a:xfrm>
          <a:off x="0" y="420651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Ranked #201 among public universities - US News &amp; World Report</a:t>
          </a:r>
        </a:p>
      </dsp:txBody>
      <dsp:txXfrm>
        <a:off x="0" y="420651"/>
        <a:ext cx="6683374" cy="418402"/>
      </dsp:txXfrm>
    </dsp:sp>
    <dsp:sp modelId="{F8476470-219F-4694-8543-67970F7603A0}">
      <dsp:nvSpPr>
        <dsp:cNvPr id="0" name=""/>
        <dsp:cNvSpPr/>
      </dsp:nvSpPr>
      <dsp:spPr>
        <a:xfrm>
          <a:off x="0" y="839054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3077562"/>
                <a:satOff val="-1099"/>
                <a:lumOff val="176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077562"/>
                <a:satOff val="-1099"/>
                <a:lumOff val="176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077562"/>
                <a:satOff val="-1099"/>
                <a:lumOff val="176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077562"/>
              <a:satOff val="-1099"/>
              <a:lumOff val="176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42431-AB50-43FB-AE0C-4A93DCD472A6}">
      <dsp:nvSpPr>
        <dsp:cNvPr id="0" name=""/>
        <dsp:cNvSpPr/>
      </dsp:nvSpPr>
      <dsp:spPr>
        <a:xfrm>
          <a:off x="0" y="839054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20,000 proud, brave Spartans studying full time</a:t>
          </a:r>
        </a:p>
      </dsp:txBody>
      <dsp:txXfrm>
        <a:off x="0" y="839054"/>
        <a:ext cx="6683374" cy="418402"/>
      </dsp:txXfrm>
    </dsp:sp>
    <dsp:sp modelId="{46821642-DDF7-4325-8531-785B3FDDEEC4}">
      <dsp:nvSpPr>
        <dsp:cNvPr id="0" name=""/>
        <dsp:cNvSpPr/>
      </dsp:nvSpPr>
      <dsp:spPr>
        <a:xfrm>
          <a:off x="0" y="1257456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4616344"/>
                <a:satOff val="-1649"/>
                <a:lumOff val="264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4616344"/>
                <a:satOff val="-1649"/>
                <a:lumOff val="264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4616344"/>
                <a:satOff val="-1649"/>
                <a:lumOff val="264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4616344"/>
              <a:satOff val="-1649"/>
              <a:lumOff val="264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E76A0A-393C-44CA-AEC6-C8102CDCB1B6}">
      <dsp:nvSpPr>
        <dsp:cNvPr id="0" name=""/>
        <dsp:cNvSpPr/>
      </dsp:nvSpPr>
      <dsp:spPr>
        <a:xfrm>
          <a:off x="0" y="1257456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125 Degree Programs – Bachelor’s, Master’s, PhD </a:t>
          </a:r>
          <a:endParaRPr lang="en-US" sz="1900" kern="1200"/>
        </a:p>
      </dsp:txBody>
      <dsp:txXfrm>
        <a:off x="0" y="1257456"/>
        <a:ext cx="6683374" cy="418402"/>
      </dsp:txXfrm>
    </dsp:sp>
    <dsp:sp modelId="{AAE0D005-8B92-4817-B9BE-A17060ACD4AE}">
      <dsp:nvSpPr>
        <dsp:cNvPr id="0" name=""/>
        <dsp:cNvSpPr/>
      </dsp:nvSpPr>
      <dsp:spPr>
        <a:xfrm>
          <a:off x="0" y="1675858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6155125"/>
                <a:satOff val="-2198"/>
                <a:lumOff val="353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155125"/>
                <a:satOff val="-2198"/>
                <a:lumOff val="353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155125"/>
                <a:satOff val="-2198"/>
                <a:lumOff val="353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155125"/>
              <a:satOff val="-2198"/>
              <a:lumOff val="35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041FC-57B2-4B5E-BD37-E0E595340BF9}">
      <dsp:nvSpPr>
        <dsp:cNvPr id="0" name=""/>
        <dsp:cNvSpPr/>
      </dsp:nvSpPr>
      <dsp:spPr>
        <a:xfrm>
          <a:off x="0" y="1675858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700+ International Students </a:t>
          </a:r>
        </a:p>
      </dsp:txBody>
      <dsp:txXfrm>
        <a:off x="0" y="1675858"/>
        <a:ext cx="6683374" cy="418402"/>
      </dsp:txXfrm>
    </dsp:sp>
    <dsp:sp modelId="{0FF37E63-31F7-4C7E-BC1A-14026857356E}">
      <dsp:nvSpPr>
        <dsp:cNvPr id="0" name=""/>
        <dsp:cNvSpPr/>
      </dsp:nvSpPr>
      <dsp:spPr>
        <a:xfrm>
          <a:off x="0" y="2094261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7693906"/>
                <a:satOff val="-2748"/>
                <a:lumOff val="44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7693906"/>
                <a:satOff val="-2748"/>
                <a:lumOff val="44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7693906"/>
                <a:satOff val="-2748"/>
                <a:lumOff val="44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7693906"/>
              <a:satOff val="-2748"/>
              <a:lumOff val="441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5B24D-5A4F-4F62-A31B-8875E071A6F4}">
      <dsp:nvSpPr>
        <dsp:cNvPr id="0" name=""/>
        <dsp:cNvSpPr/>
      </dsp:nvSpPr>
      <dsp:spPr>
        <a:xfrm>
          <a:off x="0" y="2094261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93 Countries Represented </a:t>
          </a:r>
        </a:p>
      </dsp:txBody>
      <dsp:txXfrm>
        <a:off x="0" y="2094261"/>
        <a:ext cx="6683374" cy="418402"/>
      </dsp:txXfrm>
    </dsp:sp>
    <dsp:sp modelId="{5835BA41-E131-48D9-92FB-3438C8C93461}">
      <dsp:nvSpPr>
        <dsp:cNvPr id="0" name=""/>
        <dsp:cNvSpPr/>
      </dsp:nvSpPr>
      <dsp:spPr>
        <a:xfrm>
          <a:off x="0" y="2512663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9232688"/>
                <a:satOff val="-3298"/>
                <a:lumOff val="529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9232688"/>
                <a:satOff val="-3298"/>
                <a:lumOff val="529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9232688"/>
                <a:satOff val="-3298"/>
                <a:lumOff val="529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9232688"/>
              <a:satOff val="-3298"/>
              <a:lumOff val="529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72B10-CB54-4FB3-8C17-0B2AE05E1340}">
      <dsp:nvSpPr>
        <dsp:cNvPr id="0" name=""/>
        <dsp:cNvSpPr/>
      </dsp:nvSpPr>
      <dsp:spPr>
        <a:xfrm>
          <a:off x="0" y="2512663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230 acres, beautiful campus</a:t>
          </a:r>
        </a:p>
      </dsp:txBody>
      <dsp:txXfrm>
        <a:off x="0" y="2512663"/>
        <a:ext cx="6683374" cy="418402"/>
      </dsp:txXfrm>
    </dsp:sp>
    <dsp:sp modelId="{1EDD6B73-8259-49FB-B0FA-EB9855FA802B}">
      <dsp:nvSpPr>
        <dsp:cNvPr id="0" name=""/>
        <dsp:cNvSpPr/>
      </dsp:nvSpPr>
      <dsp:spPr>
        <a:xfrm>
          <a:off x="0" y="2931066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10771469"/>
                <a:satOff val="-3847"/>
                <a:lumOff val="617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771469"/>
                <a:satOff val="-3847"/>
                <a:lumOff val="617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771469"/>
                <a:satOff val="-3847"/>
                <a:lumOff val="617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0771469"/>
              <a:satOff val="-3847"/>
              <a:lumOff val="61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A4288-6DD3-48B7-9CAE-66D426553202}">
      <dsp:nvSpPr>
        <dsp:cNvPr id="0" name=""/>
        <dsp:cNvSpPr/>
      </dsp:nvSpPr>
      <dsp:spPr>
        <a:xfrm>
          <a:off x="0" y="2931066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250 clubs &amp; organizations</a:t>
          </a:r>
        </a:p>
      </dsp:txBody>
      <dsp:txXfrm>
        <a:off x="0" y="2931066"/>
        <a:ext cx="6683374" cy="418402"/>
      </dsp:txXfrm>
    </dsp:sp>
    <dsp:sp modelId="{95247527-D7B3-4B78-977D-DF65DEFBD2C2}">
      <dsp:nvSpPr>
        <dsp:cNvPr id="0" name=""/>
        <dsp:cNvSpPr/>
      </dsp:nvSpPr>
      <dsp:spPr>
        <a:xfrm>
          <a:off x="0" y="3349468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12310249"/>
                <a:satOff val="-4397"/>
                <a:lumOff val="706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2310249"/>
                <a:satOff val="-4397"/>
                <a:lumOff val="706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2310249"/>
                <a:satOff val="-4397"/>
                <a:lumOff val="706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2310249"/>
              <a:satOff val="-4397"/>
              <a:lumOff val="706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BA46B-0B23-4DF9-8630-EA7AC9371459}">
      <dsp:nvSpPr>
        <dsp:cNvPr id="0" name=""/>
        <dsp:cNvSpPr/>
      </dsp:nvSpPr>
      <dsp:spPr>
        <a:xfrm>
          <a:off x="0" y="3349468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Faculty student ratio:  25:1</a:t>
          </a:r>
          <a:endParaRPr lang="en-US" sz="1900" kern="1200" dirty="0"/>
        </a:p>
      </dsp:txBody>
      <dsp:txXfrm>
        <a:off x="0" y="3349468"/>
        <a:ext cx="6683374" cy="418402"/>
      </dsp:txXfrm>
    </dsp:sp>
    <dsp:sp modelId="{31D44E9A-BE3E-4063-9E0E-E612A3504D58}">
      <dsp:nvSpPr>
        <dsp:cNvPr id="0" name=""/>
        <dsp:cNvSpPr/>
      </dsp:nvSpPr>
      <dsp:spPr>
        <a:xfrm>
          <a:off x="0" y="3767870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13849030"/>
                <a:satOff val="-4946"/>
                <a:lumOff val="7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3849030"/>
                <a:satOff val="-4946"/>
                <a:lumOff val="7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3849030"/>
                <a:satOff val="-4946"/>
                <a:lumOff val="7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3849030"/>
              <a:satOff val="-4946"/>
              <a:lumOff val="794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BD31DB-5392-4356-AF2B-DBCCA36CBEC1}">
      <dsp:nvSpPr>
        <dsp:cNvPr id="0" name=""/>
        <dsp:cNvSpPr/>
      </dsp:nvSpPr>
      <dsp:spPr>
        <a:xfrm>
          <a:off x="0" y="3767870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Annual International Festival (I-Fest), attracting thousands</a:t>
          </a:r>
        </a:p>
      </dsp:txBody>
      <dsp:txXfrm>
        <a:off x="0" y="3767870"/>
        <a:ext cx="6683374" cy="418402"/>
      </dsp:txXfrm>
    </dsp:sp>
    <dsp:sp modelId="{29D3FAFE-22B1-4CE1-A37E-6948DBF5FCF2}">
      <dsp:nvSpPr>
        <dsp:cNvPr id="0" name=""/>
        <dsp:cNvSpPr/>
      </dsp:nvSpPr>
      <dsp:spPr>
        <a:xfrm>
          <a:off x="0" y="4186273"/>
          <a:ext cx="6683374" cy="0"/>
        </a:xfrm>
        <a:prstGeom prst="line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C4ED52-DF95-4F41-B564-0EA12347DD5A}">
      <dsp:nvSpPr>
        <dsp:cNvPr id="0" name=""/>
        <dsp:cNvSpPr/>
      </dsp:nvSpPr>
      <dsp:spPr>
        <a:xfrm>
          <a:off x="0" y="4186273"/>
          <a:ext cx="6683374" cy="41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 of the UNC System; third largest university in UNC</a:t>
          </a:r>
        </a:p>
      </dsp:txBody>
      <dsp:txXfrm>
        <a:off x="0" y="4186273"/>
        <a:ext cx="6683374" cy="41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1EFCA-6166-4DC9-96AB-9EBD0345FFAC}">
      <dsp:nvSpPr>
        <dsp:cNvPr id="0" name=""/>
        <dsp:cNvSpPr/>
      </dsp:nvSpPr>
      <dsp:spPr>
        <a:xfrm>
          <a:off x="0" y="3177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6E366-26FB-498E-850B-5168A99FBE22}">
      <dsp:nvSpPr>
        <dsp:cNvPr id="0" name=""/>
        <dsp:cNvSpPr/>
      </dsp:nvSpPr>
      <dsp:spPr>
        <a:xfrm>
          <a:off x="135876" y="104242"/>
          <a:ext cx="247289" cy="247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ACDF-24C7-48F7-9E00-243710F6E715}">
      <dsp:nvSpPr>
        <dsp:cNvPr id="0" name=""/>
        <dsp:cNvSpPr/>
      </dsp:nvSpPr>
      <dsp:spPr>
        <a:xfrm>
          <a:off x="519042" y="3177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Completed Graduate School Application and graduate application fee</a:t>
          </a:r>
          <a:endParaRPr lang="en-US" sz="1800" kern="1200" dirty="0"/>
        </a:p>
      </dsp:txBody>
      <dsp:txXfrm>
        <a:off x="519042" y="3177"/>
        <a:ext cx="6231999" cy="533399"/>
      </dsp:txXfrm>
    </dsp:sp>
    <dsp:sp modelId="{BDDAE99D-035C-4636-BCF6-76B9C1EBEF2B}">
      <dsp:nvSpPr>
        <dsp:cNvPr id="0" name=""/>
        <dsp:cNvSpPr/>
      </dsp:nvSpPr>
      <dsp:spPr>
        <a:xfrm>
          <a:off x="0" y="669926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EE6E3-1664-431C-B26E-83B552F9EBCC}">
      <dsp:nvSpPr>
        <dsp:cNvPr id="0" name=""/>
        <dsp:cNvSpPr/>
      </dsp:nvSpPr>
      <dsp:spPr>
        <a:xfrm>
          <a:off x="135876" y="770992"/>
          <a:ext cx="247289" cy="247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6A08-253E-41AA-91B5-32BDC80CC414}">
      <dsp:nvSpPr>
        <dsp:cNvPr id="0" name=""/>
        <dsp:cNvSpPr/>
      </dsp:nvSpPr>
      <dsp:spPr>
        <a:xfrm>
          <a:off x="519042" y="669926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Official transcripts in English (to be evaluated by UNCG’s Graduate School)</a:t>
          </a:r>
          <a:endParaRPr lang="en-US" sz="1800" kern="1200" dirty="0"/>
        </a:p>
      </dsp:txBody>
      <dsp:txXfrm>
        <a:off x="519042" y="669926"/>
        <a:ext cx="6231999" cy="533399"/>
      </dsp:txXfrm>
    </dsp:sp>
    <dsp:sp modelId="{232199A1-6C25-4ED9-BF44-31BA17618102}">
      <dsp:nvSpPr>
        <dsp:cNvPr id="0" name=""/>
        <dsp:cNvSpPr/>
      </dsp:nvSpPr>
      <dsp:spPr>
        <a:xfrm>
          <a:off x="0" y="1336676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A3DD-3A64-49D7-B3F0-FF32DFA4FD9A}">
      <dsp:nvSpPr>
        <dsp:cNvPr id="0" name=""/>
        <dsp:cNvSpPr/>
      </dsp:nvSpPr>
      <dsp:spPr>
        <a:xfrm>
          <a:off x="135876" y="1437741"/>
          <a:ext cx="247289" cy="247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51A6F-191C-4A43-8A55-21F599C2B68E}">
      <dsp:nvSpPr>
        <dsp:cNvPr id="0" name=""/>
        <dsp:cNvSpPr/>
      </dsp:nvSpPr>
      <dsp:spPr>
        <a:xfrm>
          <a:off x="519042" y="1336676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Statement of Purpose/Essay</a:t>
          </a:r>
          <a:endParaRPr lang="en-US" sz="1800" kern="1200" dirty="0"/>
        </a:p>
      </dsp:txBody>
      <dsp:txXfrm>
        <a:off x="519042" y="1336676"/>
        <a:ext cx="6231999" cy="533399"/>
      </dsp:txXfrm>
    </dsp:sp>
    <dsp:sp modelId="{51F4B174-F244-4A08-93CE-411670EF3B73}">
      <dsp:nvSpPr>
        <dsp:cNvPr id="0" name=""/>
        <dsp:cNvSpPr/>
      </dsp:nvSpPr>
      <dsp:spPr>
        <a:xfrm>
          <a:off x="0" y="2003425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4F71E-EF59-4DD7-9D90-64795517BCC4}">
      <dsp:nvSpPr>
        <dsp:cNvPr id="0" name=""/>
        <dsp:cNvSpPr/>
      </dsp:nvSpPr>
      <dsp:spPr>
        <a:xfrm>
          <a:off x="135876" y="2104490"/>
          <a:ext cx="247289" cy="247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E1E99-2AFB-49A3-84CC-2FB183715E92}">
      <dsp:nvSpPr>
        <dsp:cNvPr id="0" name=""/>
        <dsp:cNvSpPr/>
      </dsp:nvSpPr>
      <dsp:spPr>
        <a:xfrm>
          <a:off x="519042" y="2003425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Three letters of recommendation, at least two from professors </a:t>
          </a:r>
          <a:endParaRPr lang="en-US" sz="1800" kern="1200" dirty="0"/>
        </a:p>
      </dsp:txBody>
      <dsp:txXfrm>
        <a:off x="519042" y="2003425"/>
        <a:ext cx="6231999" cy="533399"/>
      </dsp:txXfrm>
    </dsp:sp>
    <dsp:sp modelId="{FF2F06D3-BE64-4460-986D-7C63096FF4ED}">
      <dsp:nvSpPr>
        <dsp:cNvPr id="0" name=""/>
        <dsp:cNvSpPr/>
      </dsp:nvSpPr>
      <dsp:spPr>
        <a:xfrm>
          <a:off x="0" y="2670174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C8869-CE59-4E62-BFDE-E6D63F44265D}">
      <dsp:nvSpPr>
        <dsp:cNvPr id="0" name=""/>
        <dsp:cNvSpPr/>
      </dsp:nvSpPr>
      <dsp:spPr>
        <a:xfrm>
          <a:off x="135876" y="2771240"/>
          <a:ext cx="247289" cy="247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2A631-6172-47CB-87E5-F762C7B6238C}">
      <dsp:nvSpPr>
        <dsp:cNvPr id="0" name=""/>
        <dsp:cNvSpPr/>
      </dsp:nvSpPr>
      <dsp:spPr>
        <a:xfrm>
          <a:off x="519042" y="2670174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Resume</a:t>
          </a:r>
          <a:endParaRPr lang="en-US" sz="1800" kern="1200" dirty="0"/>
        </a:p>
      </dsp:txBody>
      <dsp:txXfrm>
        <a:off x="519042" y="2670174"/>
        <a:ext cx="6231999" cy="533399"/>
      </dsp:txXfrm>
    </dsp:sp>
    <dsp:sp modelId="{18CB7EDE-9033-4F8B-849B-58754FC01D60}">
      <dsp:nvSpPr>
        <dsp:cNvPr id="0" name=""/>
        <dsp:cNvSpPr/>
      </dsp:nvSpPr>
      <dsp:spPr>
        <a:xfrm>
          <a:off x="0" y="3336924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F2159-2183-442E-90EF-51F6EE94D873}">
      <dsp:nvSpPr>
        <dsp:cNvPr id="0" name=""/>
        <dsp:cNvSpPr/>
      </dsp:nvSpPr>
      <dsp:spPr>
        <a:xfrm>
          <a:off x="135876" y="3437989"/>
          <a:ext cx="247289" cy="2470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C970A-D791-468B-9813-C0CF12947043}">
      <dsp:nvSpPr>
        <dsp:cNvPr id="0" name=""/>
        <dsp:cNvSpPr/>
      </dsp:nvSpPr>
      <dsp:spPr>
        <a:xfrm>
          <a:off x="519042" y="3336924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Minimum TOEFL (</a:t>
          </a:r>
          <a:r>
            <a:rPr lang="en-NZ" sz="1800" kern="1200" dirty="0" err="1"/>
            <a:t>iBT</a:t>
          </a:r>
          <a:r>
            <a:rPr lang="en-NZ" sz="1800" kern="1200" dirty="0"/>
            <a:t> 79), IELTS (6.5 band score), </a:t>
          </a:r>
          <a:r>
            <a:rPr lang="en-NZ" sz="1800" kern="1200" dirty="0" err="1"/>
            <a:t>iTEP</a:t>
          </a:r>
          <a:r>
            <a:rPr lang="en-NZ" sz="1800" kern="1200" dirty="0"/>
            <a:t>, IELTS 112, taken within the last 2 years from date of application to UNCG</a:t>
          </a:r>
          <a:endParaRPr lang="en-US" sz="1800" kern="1200" dirty="0"/>
        </a:p>
      </dsp:txBody>
      <dsp:txXfrm>
        <a:off x="519042" y="3336924"/>
        <a:ext cx="6231999" cy="533399"/>
      </dsp:txXfrm>
    </dsp:sp>
    <dsp:sp modelId="{8EE53CE9-D7CA-43DD-8A3C-6A2BC8A80134}">
      <dsp:nvSpPr>
        <dsp:cNvPr id="0" name=""/>
        <dsp:cNvSpPr/>
      </dsp:nvSpPr>
      <dsp:spPr>
        <a:xfrm>
          <a:off x="0" y="4003673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F6670-C2A9-41F3-8F82-1D877263D02D}">
      <dsp:nvSpPr>
        <dsp:cNvPr id="0" name=""/>
        <dsp:cNvSpPr/>
      </dsp:nvSpPr>
      <dsp:spPr>
        <a:xfrm>
          <a:off x="135876" y="4104738"/>
          <a:ext cx="247289" cy="24704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46E6F-C8EC-4FE7-A658-E0952A51B16F}">
      <dsp:nvSpPr>
        <dsp:cNvPr id="0" name=""/>
        <dsp:cNvSpPr/>
      </dsp:nvSpPr>
      <dsp:spPr>
        <a:xfrm>
          <a:off x="519042" y="4003673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Deadlines vary – apply early and check graduate degree list</a:t>
          </a:r>
          <a:endParaRPr lang="en-US" sz="1800" b="1" kern="1200" dirty="0"/>
        </a:p>
      </dsp:txBody>
      <dsp:txXfrm>
        <a:off x="519042" y="4003673"/>
        <a:ext cx="6231999" cy="533399"/>
      </dsp:txXfrm>
    </dsp:sp>
    <dsp:sp modelId="{AD67FF29-FF5E-44AE-978B-5E5F6C04BC20}">
      <dsp:nvSpPr>
        <dsp:cNvPr id="0" name=""/>
        <dsp:cNvSpPr/>
      </dsp:nvSpPr>
      <dsp:spPr>
        <a:xfrm>
          <a:off x="0" y="4670423"/>
          <a:ext cx="6797675" cy="44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B8DCB-E54E-47C1-B09F-11AD1935AD10}">
      <dsp:nvSpPr>
        <dsp:cNvPr id="0" name=""/>
        <dsp:cNvSpPr/>
      </dsp:nvSpPr>
      <dsp:spPr>
        <a:xfrm>
          <a:off x="135876" y="4771488"/>
          <a:ext cx="247289" cy="2470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DEE8F-4A75-4513-98BD-6311C4F35295}">
      <dsp:nvSpPr>
        <dsp:cNvPr id="0" name=""/>
        <dsp:cNvSpPr/>
      </dsp:nvSpPr>
      <dsp:spPr>
        <a:xfrm>
          <a:off x="519042" y="4670423"/>
          <a:ext cx="6231999" cy="53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51" tIns="56451" rIns="56451" bIns="5645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How to Apply: 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https://gradapply.uncg.edu/apply/</a:t>
          </a:r>
          <a:endParaRPr lang="en-US" sz="1800" b="1" kern="1200" dirty="0"/>
        </a:p>
      </dsp:txBody>
      <dsp:txXfrm>
        <a:off x="519042" y="4670423"/>
        <a:ext cx="6231999" cy="53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8B48E-B0AC-45AD-B6F4-6AD404E4D35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8D7C-2BC8-4685-80A0-5850A142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8F21-5586-44C3-B88E-0149314FA16A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1C8-01FD-4BE1-A181-EBA78B14D334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2D5E-842E-4CB9-978B-228F3C184624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35F-83DB-43DF-9B01-67C5A30DCF77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67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D8E-64C1-4477-A7E1-B957B93FCCAD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20C-C234-436F-979A-83F0E158DDC9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238D-B6AF-436F-BE79-EA596D7B0C16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B987-451F-4C44-B04B-E11CEA9589C1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997-3573-4F23-901F-AC748B73DFD0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ACBE-257F-404A-BE0E-83256AB512BB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5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EE6C-F3F4-4B83-94AF-3489DA21DD4C}" type="datetime1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3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F0A3-586C-42A9-9244-3334B02D6A81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5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32B-F594-4900-AA95-D4FA13F28A7C}" type="datetime1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820E-D7F4-4AFF-B65A-93868BBFA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9274-78A3-4D52-BCAC-6697412D636D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D445-7B99-4823-A1AD-A25C7E081A9A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644-7D23-4313-B328-D83EC4ACD183}" type="datetime1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7BD-4A33-439A-974B-5A7BAC4443C5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F181-9CA2-4D5E-A213-A5B2388C2071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2668-A4ED-49F0-A552-2871953C8BEE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3DEF-2773-481A-A744-7525584DEFFF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6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588B8E-C7C2-4444-A87B-EB4BEA7580E1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67D723-97AC-40E8-87BC-2AD8EDE8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uncg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tanlink.uncg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eglobalpathway.uncg.ed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grs.uncg.edu/program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AA1A-74B2-40DE-A766-51C385DC8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D0E67-AD53-4BA6-AE22-0935F08C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504" y="4325279"/>
            <a:ext cx="6831673" cy="108623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Study Metro Online College Fair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April 20, 2020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www.uncg.edu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B78CF44-F01E-43C1-A939-355949B1C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1247773"/>
            <a:ext cx="7439025" cy="2562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3021-EDC1-43DF-8B5A-AA1D2391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BD66A-5981-4F14-8884-CFA63247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8921"/>
          </a:xfrm>
        </p:spPr>
        <p:txBody>
          <a:bodyPr>
            <a:normAutofit/>
          </a:bodyPr>
          <a:lstStyle/>
          <a:p>
            <a:r>
              <a:rPr lang="en-US" sz="2800" dirty="0"/>
              <a:t>Graduate Tuition, Fees, Housing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346434-847F-4FED-BF34-C0589FFFB7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 of Attendance at UNCG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2CE39-2B41-4E2C-B862-B43082D65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0748"/>
            <a:ext cx="5181600" cy="520015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Residential Life – Graduate Housing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Example: 2BR/2BA for Fall/Spring: $8,539.00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Optional Unlimited meal plan extra – Example: $1,874.19 per semester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Numerous 1B/1BA apartments in the community to rent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$650 - $900 per month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40847-CE83-471D-9E03-6A7928C4C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3" t="11827" r="31783" b="13507"/>
          <a:stretch/>
        </p:blipFill>
        <p:spPr>
          <a:xfrm>
            <a:off x="6528020" y="1825625"/>
            <a:ext cx="2203604" cy="163305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C205F7-E99F-4E2D-A9DE-11DAE3D48981}"/>
              </a:ext>
            </a:extLst>
          </p:cNvPr>
          <p:cNvGraphicFramePr>
            <a:graphicFrameLocks noGrp="1"/>
          </p:cNvGraphicFramePr>
          <p:nvPr/>
        </p:nvGraphicFramePr>
        <p:xfrm>
          <a:off x="763215" y="2417687"/>
          <a:ext cx="4914017" cy="2671152"/>
        </p:xfrm>
        <a:graphic>
          <a:graphicData uri="http://schemas.openxmlformats.org/drawingml/2006/table">
            <a:tbl>
              <a:tblPr/>
              <a:tblGrid>
                <a:gridCol w="1600657">
                  <a:extLst>
                    <a:ext uri="{9D8B030D-6E8A-4147-A177-3AD203B41FA5}">
                      <a16:colId xmlns:a16="http://schemas.microsoft.com/office/drawing/2014/main" val="2692149983"/>
                    </a:ext>
                  </a:extLst>
                </a:gridCol>
                <a:gridCol w="1744716">
                  <a:extLst>
                    <a:ext uri="{9D8B030D-6E8A-4147-A177-3AD203B41FA5}">
                      <a16:colId xmlns:a16="http://schemas.microsoft.com/office/drawing/2014/main" val="3870701503"/>
                    </a:ext>
                  </a:extLst>
                </a:gridCol>
                <a:gridCol w="1568644">
                  <a:extLst>
                    <a:ext uri="{9D8B030D-6E8A-4147-A177-3AD203B41FA5}">
                      <a16:colId xmlns:a16="http://schemas.microsoft.com/office/drawing/2014/main" val="3762004116"/>
                    </a:ext>
                  </a:extLst>
                </a:gridCol>
              </a:tblGrid>
              <a:tr h="242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Credit Hours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Semester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 USD $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19300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Fall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10,598.67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864766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Spring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10,923.00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884113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083312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Summer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8,632.32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586401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28813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706119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80734"/>
                  </a:ext>
                </a:extLst>
              </a:tr>
              <a:tr h="2428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UNCG Academic Year (Fall/Spring):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21,521.67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65533"/>
                  </a:ext>
                </a:extLst>
              </a:tr>
              <a:tr h="2428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150411"/>
                  </a:ext>
                </a:extLst>
              </a:tr>
              <a:tr h="2428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UNCG Total Tuition &amp; Fees: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30,153.99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34243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54DB-6660-45F9-A85A-5FEE8401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820E-D7F4-4AFF-B65A-93868BBFA1E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0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E60B7-E0E2-4DA5-A9FF-81F9A661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/>
              <a:t>Graduate Assistantships (GA)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426E-A868-4154-BAC4-1D7227BA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66754"/>
            <a:ext cx="7859565" cy="39244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when applying, check on your application that you want to be considered for a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position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tuition waiver for full-time enrollment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$20,000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stipend for 20 hours work per week minimum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funding varies and can be substantially more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graduate expo – showcasing graduate research projects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jobs also posted at: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www.uncg.edu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human resources / jobs search</a:t>
            </a:r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459F1-7CF1-484E-A942-01131379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3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A2549-EF33-4FC0-8ADD-7D61DD81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786525"/>
          </a:xfrm>
        </p:spPr>
        <p:txBody>
          <a:bodyPr>
            <a:normAutofit/>
          </a:bodyPr>
          <a:lstStyle/>
          <a:p>
            <a:r>
              <a:rPr lang="en-US" dirty="0"/>
              <a:t>Student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7CED-1D90-408C-9A08-8B301074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19913"/>
            <a:ext cx="10292490" cy="4212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700" cap="none" dirty="0"/>
              <a:t>Internships for course credit (3-6 credit hours) with major industries in North Carolina &amp; Greensboro area (ex: Volvo, Honda, VF International, </a:t>
            </a:r>
            <a:r>
              <a:rPr lang="en-US" sz="1700" cap="none" dirty="0" err="1"/>
              <a:t>Fedex</a:t>
            </a:r>
            <a:r>
              <a:rPr lang="en-US" sz="1700" cap="none" dirty="0"/>
              <a:t>, Amazon, GE, UNC &amp; Cone Health Systems, Etc.)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Multi-cultural center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Multi-faith quiet rooms for meditation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Career Services Center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Comprehensive tutoring and writing center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Division I Sports and intramural sports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Office of disability services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Writing &amp; Math Centers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Each department has its own advising &amp; career services center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Lloyd International Honors College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Study abroad services (International Programs Center)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Dormitories / Residential Halls (18) including an International Hall</a:t>
            </a:r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CEB6F-62E0-4FFD-9743-7B9E78DC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C3E820E-D7F4-4AFF-B65A-93868BBFA1E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25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2424-7C98-480E-9894-3B610964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66908"/>
            <a:ext cx="10364451" cy="79671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About Greensboro</a:t>
            </a:r>
            <a:br>
              <a:rPr lang="en-US" dirty="0"/>
            </a:b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69E6-B9E5-4804-8B5E-A2244A359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549399"/>
            <a:ext cx="5067300" cy="488725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metro city of about 300,000 population 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Greensboro </a:t>
            </a:r>
            <a:r>
              <a:rPr lang="en-US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Coliseum – attracting major talent around the globe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rPr>
              <a:t>Greensboro symphony orchestra</a:t>
            </a:r>
          </a:p>
          <a:p>
            <a:r>
              <a:rPr lang="en-US" dirty="0">
                <a:solidFill>
                  <a:schemeClr val="tx1"/>
                </a:solidFill>
              </a:rPr>
              <a:t>TANGER AUDITORIUM</a:t>
            </a:r>
          </a:p>
          <a:p>
            <a:r>
              <a:rPr lang="en-US" dirty="0">
                <a:solidFill>
                  <a:schemeClr val="tx1"/>
                </a:solidFill>
              </a:rPr>
              <a:t>Multicultural grocery stores</a:t>
            </a:r>
          </a:p>
          <a:p>
            <a:r>
              <a:rPr lang="en-US" dirty="0">
                <a:solidFill>
                  <a:schemeClr val="tx1"/>
                </a:solidFill>
              </a:rPr>
              <a:t>Arts, culture, diverse food, music, entertainment, festivals  </a:t>
            </a:r>
          </a:p>
          <a:p>
            <a:r>
              <a:rPr lang="en-US" dirty="0">
                <a:solidFill>
                  <a:schemeClr val="tx1"/>
                </a:solidFill>
              </a:rPr>
              <a:t>Foodie culture – Multi-ethnic foods</a:t>
            </a:r>
          </a:p>
          <a:p>
            <a:r>
              <a:rPr lang="en-US" dirty="0">
                <a:solidFill>
                  <a:schemeClr val="tx1"/>
                </a:solidFill>
              </a:rPr>
              <a:t>Progressive bus line/transportation system</a:t>
            </a:r>
          </a:p>
          <a:p>
            <a:r>
              <a:rPr lang="en-US" dirty="0">
                <a:solidFill>
                  <a:schemeClr val="tx1"/>
                </a:solidFill>
              </a:rPr>
              <a:t>Excellent, Large Shopping Centers 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Friendly Shopping Center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Four Seasons Mall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International Markets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TANGER OUTLETS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 MUCH MORE!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C13A7-BCEC-4361-A3DF-D44BEEBED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332" y="2484436"/>
            <a:ext cx="4447786" cy="358140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Multi-faith houses of worship</a:t>
            </a:r>
          </a:p>
          <a:p>
            <a:r>
              <a:rPr lang="en-US" sz="1600" dirty="0">
                <a:solidFill>
                  <a:schemeClr val="tx1"/>
                </a:solidFill>
              </a:rPr>
              <a:t>Science Center/Aquarium Downtown, historic Greensboro</a:t>
            </a:r>
          </a:p>
          <a:p>
            <a:r>
              <a:rPr lang="en-US" sz="1600" dirty="0">
                <a:solidFill>
                  <a:schemeClr val="tx1"/>
                </a:solidFill>
              </a:rPr>
              <a:t>WEATHERSPOON ART MUSEUM</a:t>
            </a:r>
          </a:p>
          <a:p>
            <a:r>
              <a:rPr 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Civil Rights Museum</a:t>
            </a:r>
          </a:p>
          <a:p>
            <a:r>
              <a:rPr 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FARMER’S MARKETS</a:t>
            </a:r>
          </a:p>
          <a:p>
            <a:r>
              <a:rPr 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Foodie culture, great nightlife</a:t>
            </a:r>
          </a:p>
          <a:p>
            <a:r>
              <a:rPr 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Greensboro International Airport (GSO) – 15 minutes from </a:t>
            </a:r>
            <a:r>
              <a:rPr lang="en-US" sz="16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uncg</a:t>
            </a:r>
            <a:endParaRPr lang="en-US" sz="16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E820E-D7F4-4AFF-B65A-93868BBFA1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E6F55-29E4-446A-8792-FD54B9A7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175" y="484345"/>
            <a:ext cx="3615241" cy="19143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102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9FB8-8B27-47BD-8466-39A93BCD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UNCG!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4856-0637-412F-AC54-0BF3088C97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none" dirty="0"/>
              <a:t>Carol L. Mandzik, MBA</a:t>
            </a:r>
            <a:br>
              <a:rPr lang="en-US" cap="none" dirty="0"/>
            </a:br>
            <a:r>
              <a:rPr lang="en-US" cap="none" dirty="0"/>
              <a:t>Director of International Recruitment</a:t>
            </a:r>
            <a:br>
              <a:rPr lang="en-US" cap="none" dirty="0"/>
            </a:br>
            <a:r>
              <a:rPr lang="en-US" cap="none" dirty="0"/>
              <a:t>Carol.Mandzik@uncg.edu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9B09E-F6B5-4BB0-BD72-4622CF63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47E7-BCA6-455A-B534-78EEB618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5129520"/>
            <a:ext cx="4724400" cy="69997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cap="all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3AF7AC-4403-490E-860B-87E535038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199" y="1979629"/>
            <a:ext cx="5422906" cy="4713207"/>
          </a:xfrm>
        </p:spPr>
        <p:txBody>
          <a:bodyPr anchor="t"/>
          <a:lstStyle/>
          <a:p>
            <a:r>
              <a:rPr lang="en-US" b="1" cap="none" dirty="0"/>
              <a:t>The Bryan School of Business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Bachelor’s, Master’s, PhD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cap="none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Accounting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Business Administration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Economics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Consumer Apparel &amp; Retail Studies (Fashion)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International Business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IT &amp; Supply Chain Management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Marketing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Sustainable Tourism &amp; Hospitality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MBA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MS in IT &amp; Management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600" cap="none" dirty="0">
                <a:solidFill>
                  <a:schemeClr val="tx1"/>
                </a:solidFill>
              </a:rPr>
              <a:t>Concentrations in Cybersecurity, Data Analytics, Supply Chain Management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0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000" dirty="0"/>
          </a:p>
        </p:txBody>
      </p:sp>
      <p:pic>
        <p:nvPicPr>
          <p:cNvPr id="14" name="Content Placeholder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BAF3DE-6D62-45C8-B718-63871C361B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8" b="28777"/>
          <a:stretch/>
        </p:blipFill>
        <p:spPr>
          <a:xfrm>
            <a:off x="4454012" y="2474606"/>
            <a:ext cx="1279763" cy="535779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0124F9-3EBA-4F2F-AC20-3FD482880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0173" y="2190149"/>
            <a:ext cx="4987213" cy="3907495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b="1" cap="none" dirty="0"/>
              <a:t>The College of Visual and Performing Arts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/>
              <a:t>School of Music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cap="none" dirty="0">
                <a:solidFill>
                  <a:schemeClr val="tx1"/>
                </a:solidFill>
              </a:rPr>
              <a:t>#1 in North Carolina; nationally, globally recognized 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1600" cap="none" dirty="0"/>
              <a:t>Bachelor’s, Master’s, Doctoral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600" cap="none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cap="none" dirty="0">
                <a:solidFill>
                  <a:schemeClr val="tx1"/>
                </a:solidFill>
              </a:rPr>
              <a:t>School of Art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cap="none" dirty="0">
                <a:solidFill>
                  <a:schemeClr val="tx1"/>
                </a:solidFill>
              </a:rPr>
              <a:t>School of Dance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cap="none" dirty="0">
                <a:solidFill>
                  <a:schemeClr val="tx1"/>
                </a:solidFill>
              </a:rPr>
              <a:t>School of Theatre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48EBE8-D52C-4C9E-B25A-1E7FBA2D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28" y="410700"/>
            <a:ext cx="3549560" cy="12356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C5ADFF-DD67-4692-B41A-DB1B0F882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477" y="384116"/>
            <a:ext cx="2743324" cy="165831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55B5E5-5D6A-4549-8DB9-66456D5E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62" y="4461895"/>
            <a:ext cx="2001898" cy="13352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EBCFEB-D529-4723-AB27-769C28FA4A5E}"/>
              </a:ext>
            </a:extLst>
          </p:cNvPr>
          <p:cNvSpPr txBox="1"/>
          <p:nvPr/>
        </p:nvSpPr>
        <p:spPr>
          <a:xfrm>
            <a:off x="4815840" y="1376543"/>
            <a:ext cx="243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www.uncg.edu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B4932-43E3-4E82-AD66-2490A937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A4DEC-5B6B-4FB3-8309-78AFC60F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About The </a:t>
            </a:r>
            <a:r>
              <a:rPr lang="en-US" sz="2400"/>
              <a:t>Uncg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www.uncg.edu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98AB-F618-4C24-8A4D-A032AF33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67D723-97AC-40E8-87BC-2AD8EDE8E8A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E3179D-9D57-4E5F-A3BE-3AD2705FA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633599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845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9B0F-BF23-406F-953E-C4B3CEAD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359404"/>
          </a:xfrm>
        </p:spPr>
        <p:txBody>
          <a:bodyPr>
            <a:normAutofit/>
          </a:bodyPr>
          <a:lstStyle/>
          <a:p>
            <a:pPr algn="l"/>
            <a:r>
              <a:rPr lang="en-US" sz="3200" cap="none" dirty="0"/>
              <a:t>Beautiful Campus, Friendly Students, Excellent Programs, World Class Faculty, Premier Facilities in a Great State</a:t>
            </a:r>
            <a:br>
              <a:rPr lang="en-US" sz="3600" dirty="0"/>
            </a:br>
            <a:br>
              <a:rPr lang="en-US" sz="1300" dirty="0"/>
            </a:br>
            <a:r>
              <a:rPr lang="en-US" sz="1600" cap="none" dirty="0"/>
              <a:t>Located in the central part of North Carolina, a four-season state – mild summers, moderate winters, beautiful spring, fall</a:t>
            </a:r>
            <a:br>
              <a:rPr lang="en-US" sz="1600" cap="none" dirty="0"/>
            </a:br>
            <a:r>
              <a:rPr lang="en-US" sz="1600" cap="none" dirty="0"/>
              <a:t>Two international airports: Raleigh-Durham (RDU) 1 hr away; Greensboro (GSO) 15 minutes away</a:t>
            </a:r>
            <a:br>
              <a:rPr lang="en-US" sz="1600" cap="none" dirty="0"/>
            </a:br>
            <a:r>
              <a:rPr lang="en-US" sz="1600" cap="none" dirty="0"/>
              <a:t>Low cost of living in NC compared to other states</a:t>
            </a:r>
            <a:br>
              <a:rPr lang="en-US" sz="1600" cap="none" dirty="0"/>
            </a:br>
            <a:r>
              <a:rPr lang="en-US" sz="1600" cap="none" dirty="0"/>
              <a:t>NC experiencing significant job growth, particularly in STEM fields, healthcare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9E94C6-7026-4CB8-B5C9-081FDE6CB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182" y="3060782"/>
            <a:ext cx="4432044" cy="26736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E820E-D7F4-4AFF-B65A-93868BBFA1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616BC-5830-4DEB-8A92-DD342FE7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5" y="3134631"/>
            <a:ext cx="4396527" cy="2599829"/>
          </a:xfrm>
          <a:prstGeom prst="rect">
            <a:avLst/>
          </a:prstGeom>
        </p:spPr>
      </p:pic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871CE52-3073-43B3-B2B2-D943151FF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67" y="4555644"/>
            <a:ext cx="2210893" cy="20521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AB0147-9433-49F7-BC7C-685BE852F8B2}"/>
              </a:ext>
            </a:extLst>
          </p:cNvPr>
          <p:cNvSpPr txBox="1"/>
          <p:nvPr/>
        </p:nvSpPr>
        <p:spPr>
          <a:xfrm>
            <a:off x="7885176" y="5027035"/>
            <a:ext cx="1008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Greensboro, NC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459E4B-ABD1-4388-81DD-776EF2D01780}"/>
              </a:ext>
            </a:extLst>
          </p:cNvPr>
          <p:cNvCxnSpPr>
            <a:cxnSpLocks/>
          </p:cNvCxnSpPr>
          <p:nvPr/>
        </p:nvCxnSpPr>
        <p:spPr>
          <a:xfrm flipH="1">
            <a:off x="6855153" y="5142451"/>
            <a:ext cx="679034" cy="0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FE4008F-1F15-4D10-80A4-3EE5786D3D0F}"/>
              </a:ext>
            </a:extLst>
          </p:cNvPr>
          <p:cNvSpPr/>
          <p:nvPr/>
        </p:nvSpPr>
        <p:spPr>
          <a:xfrm>
            <a:off x="6774874" y="5084743"/>
            <a:ext cx="142616" cy="11541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23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1238-3019-4A37-A2D4-1AA86419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95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Undergraduate Admission Criteria &amp; 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436A-ECA5-4794-877A-D4C0F3E5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433923"/>
            <a:ext cx="5208493" cy="515513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IBT 79 TOEFL </a:t>
            </a:r>
            <a:r>
              <a:rPr lang="en-US" i="1" dirty="0">
                <a:solidFill>
                  <a:schemeClr val="tx1"/>
                </a:solidFill>
              </a:rPr>
              <a:t>or</a:t>
            </a:r>
          </a:p>
          <a:p>
            <a:r>
              <a:rPr lang="en-US" dirty="0">
                <a:solidFill>
                  <a:schemeClr val="tx1"/>
                </a:solidFill>
              </a:rPr>
              <a:t>IELTS 6.5 Band Score </a:t>
            </a:r>
            <a:r>
              <a:rPr lang="en-US" i="1" dirty="0">
                <a:solidFill>
                  <a:schemeClr val="tx1"/>
                </a:solidFill>
              </a:rPr>
              <a:t>or ELS 112 Report or </a:t>
            </a:r>
            <a:r>
              <a:rPr lang="en-US" dirty="0">
                <a:solidFill>
                  <a:schemeClr val="tx1"/>
                </a:solidFill>
              </a:rPr>
              <a:t>PTE Academic 57, etc.</a:t>
            </a:r>
          </a:p>
          <a:p>
            <a:r>
              <a:rPr lang="en-US" dirty="0">
                <a:solidFill>
                  <a:schemeClr val="tx1"/>
                </a:solidFill>
              </a:rPr>
              <a:t>SAT / ACT - optional</a:t>
            </a:r>
          </a:p>
          <a:p>
            <a:r>
              <a:rPr lang="en-US" dirty="0">
                <a:solidFill>
                  <a:schemeClr val="tx1"/>
                </a:solidFill>
              </a:rPr>
              <a:t>Strong Essay/Personal Statement – optional but recommended</a:t>
            </a:r>
          </a:p>
          <a:p>
            <a:r>
              <a:rPr lang="en-US" dirty="0">
                <a:solidFill>
                  <a:schemeClr val="tx1"/>
                </a:solidFill>
              </a:rPr>
              <a:t>GPA 2.5 minimum; Preferred 3.0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programs require higher GPA and/or English language scores</a:t>
            </a:r>
          </a:p>
          <a:p>
            <a:r>
              <a:rPr lang="en-US" dirty="0">
                <a:solidFill>
                  <a:schemeClr val="tx1"/>
                </a:solidFill>
              </a:rPr>
              <a:t>Recommendations – not required</a:t>
            </a:r>
          </a:p>
          <a:p>
            <a:r>
              <a:rPr lang="en-US" u="sng" dirty="0">
                <a:solidFill>
                  <a:schemeClr val="tx1"/>
                </a:solidFill>
              </a:rPr>
              <a:t>Undergraduate Freshmen: Blue &amp; Gold Academic Merit Based Scholarships</a:t>
            </a:r>
          </a:p>
          <a:p>
            <a:pPr>
              <a:lnSpc>
                <a:spcPct val="110000"/>
              </a:lnSpc>
            </a:pPr>
            <a:r>
              <a:rPr lang="en-US" cap="none" dirty="0">
                <a:solidFill>
                  <a:schemeClr val="tx1"/>
                </a:solidFill>
              </a:rPr>
              <a:t>$3,000 USD to $6,000 USD per Year</a:t>
            </a:r>
          </a:p>
          <a:p>
            <a:pPr>
              <a:lnSpc>
                <a:spcPct val="110000"/>
              </a:lnSpc>
            </a:pPr>
            <a:r>
              <a:rPr lang="en-US" cap="none" dirty="0">
                <a:solidFill>
                  <a:schemeClr val="tx1"/>
                </a:solidFill>
              </a:rPr>
              <a:t>GPA 3.5 (A-) minimum</a:t>
            </a:r>
          </a:p>
          <a:p>
            <a:pPr>
              <a:lnSpc>
                <a:spcPct val="110000"/>
              </a:lnSpc>
            </a:pPr>
            <a:r>
              <a:rPr lang="en-US" cap="none" dirty="0">
                <a:solidFill>
                  <a:schemeClr val="tx1"/>
                </a:solidFill>
              </a:rPr>
              <a:t>When admitted to </a:t>
            </a:r>
            <a:r>
              <a:rPr lang="en-US" cap="none" dirty="0" err="1">
                <a:solidFill>
                  <a:schemeClr val="tx1"/>
                </a:solidFill>
              </a:rPr>
              <a:t>uncg</a:t>
            </a:r>
            <a:r>
              <a:rPr lang="en-US" cap="none" dirty="0">
                <a:solidFill>
                  <a:schemeClr val="tx1"/>
                </a:solidFill>
              </a:rPr>
              <a:t>, your name automatically put into scholarship committee for review</a:t>
            </a:r>
          </a:p>
          <a:p>
            <a:pPr>
              <a:lnSpc>
                <a:spcPct val="110000"/>
              </a:lnSpc>
            </a:pPr>
            <a:r>
              <a:rPr lang="en-US" cap="none" dirty="0">
                <a:solidFill>
                  <a:schemeClr val="tx1"/>
                </a:solidFill>
              </a:rPr>
              <a:t>Other scholarships available on campus (department)</a:t>
            </a:r>
          </a:p>
          <a:p>
            <a:pPr>
              <a:lnSpc>
                <a:spcPct val="110000"/>
              </a:lnSpc>
            </a:pPr>
            <a:r>
              <a:rPr lang="en-US" cap="none" dirty="0">
                <a:solidFill>
                  <a:schemeClr val="tx1"/>
                </a:solidFill>
              </a:rPr>
              <a:t>F1 visa holders are eligible for on-campus employment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70E5F-DD6E-45B6-A0C6-A67E0775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3" y="1508820"/>
            <a:ext cx="4447786" cy="43744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Academic Year Costs 2020-2021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Fall (Sept) &amp; Spring (Jan) Combined: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Tuition &amp; Fees	$22,890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Room (Double)	$5,381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Meal Plan	$3,657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Annual Cost	</a:t>
            </a:r>
            <a:r>
              <a:rPr lang="en-US" u="sng" dirty="0">
                <a:solidFill>
                  <a:schemeClr val="tx1"/>
                </a:solidFill>
              </a:rPr>
              <a:t>$31,928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of health insurance, books, supplies, travel, and personal expenses extra. Certain programs may have cost structure.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6AAFB-9A0B-4EC0-A32A-918433B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E820E-D7F4-4AFF-B65A-93868BBFA1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8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3B411-4329-4370-B960-089A90D2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3" y="1419900"/>
            <a:ext cx="3326785" cy="4018201"/>
          </a:xfrm>
        </p:spPr>
        <p:txBody>
          <a:bodyPr>
            <a:normAutofit/>
          </a:bodyPr>
          <a:lstStyle/>
          <a:p>
            <a:pPr algn="l"/>
            <a:r>
              <a:rPr lang="en-US" sz="3400" cap="none" dirty="0"/>
              <a:t>Applying to UNCG: </a:t>
            </a:r>
            <a:br>
              <a:rPr lang="en-US" sz="3400" cap="none" dirty="0"/>
            </a:br>
            <a:r>
              <a:rPr lang="en-US" sz="3400" cap="none" dirty="0"/>
              <a:t>Undergraduate Degrees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B408A44-A6A9-42DE-8EE2-852B0000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Apply through </a:t>
            </a:r>
            <a:r>
              <a:rPr lang="en-US" err="1"/>
              <a:t>SpartanLink</a:t>
            </a:r>
            <a:r>
              <a:rPr lang="en-US"/>
              <a:t>:</a:t>
            </a:r>
          </a:p>
          <a:p>
            <a:pPr marL="530352" lvl="1" indent="0">
              <a:buNone/>
            </a:pPr>
            <a:r>
              <a:rPr lang="en-US" i="0" u="sng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https://spartanlink.uncg.edu/</a:t>
            </a:r>
            <a:endParaRPr lang="en-US" i="0" u="sng"/>
          </a:p>
          <a:p>
            <a:pPr marL="530352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i="1"/>
              <a:t>Or, </a:t>
            </a:r>
            <a:r>
              <a:rPr lang="en-US"/>
              <a:t>The Common Application</a:t>
            </a:r>
          </a:p>
          <a:p>
            <a:endParaRPr lang="en-US" u="sng"/>
          </a:p>
          <a:p>
            <a:pPr marL="0" indent="0">
              <a:buNone/>
            </a:pPr>
            <a:r>
              <a:rPr lang="en-US" u="sng"/>
              <a:t>UNCG Application Deadlines </a:t>
            </a:r>
          </a:p>
          <a:p>
            <a:pPr marL="0" indent="0">
              <a:buNone/>
            </a:pPr>
            <a:r>
              <a:rPr lang="en-US"/>
              <a:t>Fall (August):		March 1 Recommended</a:t>
            </a:r>
          </a:p>
          <a:p>
            <a:pPr marL="0" indent="0">
              <a:buNone/>
            </a:pPr>
            <a:r>
              <a:rPr lang="en-US"/>
              <a:t>                      		July 1 Deadline</a:t>
            </a:r>
          </a:p>
          <a:p>
            <a:pPr marL="0" indent="0">
              <a:buNone/>
            </a:pPr>
            <a:r>
              <a:rPr lang="en-US"/>
              <a:t>Spring (January):	October 1 Deadline</a:t>
            </a:r>
          </a:p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C3E820E-D7F4-4AFF-B65A-93868BBFA1E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01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5502878-783D-4D1A-8292-5048CD564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39" y="3564710"/>
            <a:ext cx="2899176" cy="8600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D05E0-A0BC-434A-BA7A-C4673D06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1945"/>
            <a:ext cx="9601200" cy="926184"/>
          </a:xfrm>
        </p:spPr>
        <p:txBody>
          <a:bodyPr>
            <a:normAutofit/>
          </a:bodyPr>
          <a:lstStyle/>
          <a:p>
            <a:r>
              <a:rPr lang="en-US" sz="2800" dirty="0"/>
              <a:t>Intensive English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0334-A62C-4E06-9F3D-58A84D02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12" y="1398129"/>
            <a:ext cx="9601200" cy="4751109"/>
          </a:xfrm>
        </p:spPr>
        <p:txBody>
          <a:bodyPr>
            <a:normAutofit fontScale="92500" lnSpcReduction="10000"/>
          </a:bodyPr>
          <a:lstStyle/>
          <a:p>
            <a:r>
              <a:rPr lang="en-US" sz="1900" cap="none" dirty="0"/>
              <a:t>UNCG Global Pathways - </a:t>
            </a:r>
            <a:r>
              <a:rPr lang="en-US" sz="1900" b="1" cap="non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https://soeglobalpathway.uncg.edu/</a:t>
            </a:r>
            <a:r>
              <a:rPr lang="en-US" sz="1900" b="1" cap="none" dirty="0"/>
              <a:t> - </a:t>
            </a:r>
            <a:r>
              <a:rPr lang="en-US" sz="1900" cap="none" dirty="0"/>
              <a:t>for Graduate Only:</a:t>
            </a:r>
          </a:p>
          <a:p>
            <a:r>
              <a:rPr lang="en-US" sz="1900" cap="none" dirty="0"/>
              <a:t>3 Levels of Intensive English</a:t>
            </a:r>
          </a:p>
          <a:p>
            <a:r>
              <a:rPr lang="en-US" sz="1900" cap="none" dirty="0"/>
              <a:t>Conditional admission offered for UNCG Grad Programs</a:t>
            </a:r>
          </a:p>
          <a:p>
            <a:r>
              <a:rPr lang="en-US" sz="1900" cap="none" dirty="0"/>
              <a:t>TOEFL/IELTS waived by completing Level 3</a:t>
            </a:r>
          </a:p>
          <a:p>
            <a:endParaRPr lang="en-US" sz="2400" cap="none" dirty="0"/>
          </a:p>
          <a:p>
            <a:pPr marL="0" indent="0">
              <a:buNone/>
            </a:pPr>
            <a:r>
              <a:rPr lang="en-US" sz="1900" i="1" cap="none" dirty="0"/>
              <a:t>Or,</a:t>
            </a:r>
            <a:endParaRPr lang="en-US" sz="1900" cap="none" dirty="0"/>
          </a:p>
          <a:p>
            <a:endParaRPr lang="en-US" sz="1900" cap="none" dirty="0"/>
          </a:p>
          <a:p>
            <a:r>
              <a:rPr lang="en-US" sz="1900" cap="none" dirty="0"/>
              <a:t>If you need a little or a lot of English help</a:t>
            </a:r>
          </a:p>
          <a:p>
            <a:r>
              <a:rPr lang="en-US" sz="1900" cap="none" dirty="0" err="1"/>
              <a:t>Interlink’s</a:t>
            </a:r>
            <a:r>
              <a:rPr lang="en-US" sz="1900" cap="none" dirty="0"/>
              <a:t> Intensive English Program </a:t>
            </a:r>
          </a:p>
          <a:p>
            <a:r>
              <a:rPr lang="en-US" sz="1900" i="1" cap="none" dirty="0"/>
              <a:t>Level 5, the highest, allows you to waive the TOEFL or IELTS</a:t>
            </a:r>
          </a:p>
          <a:p>
            <a:r>
              <a:rPr lang="en-US" sz="1900" i="1" cap="none" dirty="0"/>
              <a:t>Conditional undergraduate admission offered for UNCG</a:t>
            </a:r>
          </a:p>
          <a:p>
            <a:endParaRPr lang="en-US" sz="2400" i="1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E820E-D7F4-4AFF-B65A-93868BBFA1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4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DA1DA-5CEC-421B-804C-E8D8FA1B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2" y="539252"/>
            <a:ext cx="9947515" cy="867383"/>
          </a:xfrm>
        </p:spPr>
        <p:txBody>
          <a:bodyPr>
            <a:normAutofit/>
          </a:bodyPr>
          <a:lstStyle/>
          <a:p>
            <a:r>
              <a:rPr lang="en-US" sz="3200" dirty="0"/>
              <a:t>Graduate students: 79 Master’s Degrees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4B2C-D07F-42E8-9556-5DAD2A8F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485900"/>
            <a:ext cx="8877927" cy="48591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cap="none" dirty="0"/>
              <a:t>MS in Computer Science (GMAT 150 Quantitative minimum)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MS in Informatics &amp; Data Analytics (no GRE or GMAT)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MS in IT &amp; Management (GRE, GMAT flexible with relevant work experience, grades at bachelor’s degree) – (w/Cybersecurity)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MBA (GRE, GMAT required but waiver possible with relevant work experience – must request waiver) – (w/Global Supply Chain Management)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MS in Nanoscience &amp; </a:t>
            </a:r>
            <a:r>
              <a:rPr lang="en-US" sz="1800" cap="none" dirty="0" err="1"/>
              <a:t>NanoEngineering</a:t>
            </a:r>
            <a:r>
              <a:rPr lang="en-US" sz="1800" cap="none" dirty="0"/>
              <a:t> (GRE, GMAT required)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MS in Biology, Biochemistry (GRE required but recommendations more important)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MS in Accounting GRE, GMAT required but waiver possible with relevant work experience – must request waiver)</a:t>
            </a:r>
          </a:p>
          <a:p>
            <a:pPr>
              <a:lnSpc>
                <a:spcPct val="110000"/>
              </a:lnSpc>
            </a:pPr>
            <a:r>
              <a:rPr lang="en-US" sz="1800" cap="none" dirty="0"/>
              <a:t>MA in Mathematics &amp; Statistics</a:t>
            </a:r>
          </a:p>
          <a:p>
            <a:pPr>
              <a:lnSpc>
                <a:spcPct val="110000"/>
              </a:lnSpc>
            </a:pPr>
            <a:r>
              <a:rPr lang="en-US" sz="1800" b="1" i="1" cap="none" dirty="0"/>
              <a:t>So much more!!</a:t>
            </a:r>
          </a:p>
          <a:p>
            <a:pPr>
              <a:lnSpc>
                <a:spcPct val="110000"/>
              </a:lnSpc>
            </a:pPr>
            <a:r>
              <a:rPr lang="en-US" sz="1800" b="1" cap="none" dirty="0"/>
              <a:t>Complete list of Grad/PhD programs at:  </a:t>
            </a:r>
            <a:r>
              <a:rPr lang="en-US" sz="1800" b="1" cap="non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https://grs.uncg.edu/programs/</a:t>
            </a:r>
            <a:endParaRPr lang="en-US" sz="1800" b="1" cap="none" dirty="0"/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009FC-083A-44F7-91E2-B650EEC9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3E820E-D7F4-4AFF-B65A-93868BBFA1E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100" b="1"/>
              <a:t>Graduate Application Requirements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E939A3-0259-41C4-970B-0F2EB2263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73258"/>
              </p:ext>
            </p:extLst>
          </p:nvPr>
        </p:nvGraphicFramePr>
        <p:xfrm>
          <a:off x="4594225" y="889000"/>
          <a:ext cx="6797675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E14B7-A3E9-44D7-9944-81C5EC9B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723-97AC-40E8-87BC-2AD8EDE8E8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3601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1250</Words>
  <Application>Microsoft Office PowerPoint</Application>
  <PresentationFormat>Widescreen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Arial</vt:lpstr>
      <vt:lpstr>Calibri</vt:lpstr>
      <vt:lpstr>Franklin Gothic Book</vt:lpstr>
      <vt:lpstr>Times New Roman</vt:lpstr>
      <vt:lpstr>Tw Cen MT</vt:lpstr>
      <vt:lpstr>Wingdings</vt:lpstr>
      <vt:lpstr>Droplet</vt:lpstr>
      <vt:lpstr>PowerPoint Presentation</vt:lpstr>
      <vt:lpstr>  </vt:lpstr>
      <vt:lpstr>About The Uncg  www.uncg.edu</vt:lpstr>
      <vt:lpstr>Beautiful Campus, Friendly Students, Excellent Programs, World Class Faculty, Premier Facilities in a Great State  Located in the central part of North Carolina, a four-season state – mild summers, moderate winters, beautiful spring, fall Two international airports: Raleigh-Durham (RDU) 1 hr away; Greensboro (GSO) 15 minutes away Low cost of living in NC compared to other states NC experiencing significant job growth, particularly in STEM fields, healthcare</vt:lpstr>
      <vt:lpstr>Undergraduate Admission Criteria &amp; How to Apply</vt:lpstr>
      <vt:lpstr>Applying to UNCG:  Undergraduate Degrees</vt:lpstr>
      <vt:lpstr>Intensive English Programs</vt:lpstr>
      <vt:lpstr>Graduate students: 79 Master’s Degrees</vt:lpstr>
      <vt:lpstr>Graduate Application Requirements</vt:lpstr>
      <vt:lpstr>Graduate Tuition, Fees, Housing Options</vt:lpstr>
      <vt:lpstr>Graduate Assistantships (GA)</vt:lpstr>
      <vt:lpstr>Student Support Services</vt:lpstr>
      <vt:lpstr>About Greensboro </vt:lpstr>
      <vt:lpstr>WELCOME TO UNCG!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Mandzik</dc:creator>
  <cp:lastModifiedBy>Carol Mandzik</cp:lastModifiedBy>
  <cp:revision>5</cp:revision>
  <dcterms:created xsi:type="dcterms:W3CDTF">2020-04-18T20:00:22Z</dcterms:created>
  <dcterms:modified xsi:type="dcterms:W3CDTF">2020-04-18T20:08:37Z</dcterms:modified>
</cp:coreProperties>
</file>