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94" r:id="rId3"/>
    <p:sldId id="258" r:id="rId4"/>
    <p:sldId id="272" r:id="rId5"/>
    <p:sldId id="290" r:id="rId6"/>
    <p:sldId id="256" r:id="rId7"/>
    <p:sldId id="273" r:id="rId8"/>
    <p:sldId id="264" r:id="rId9"/>
    <p:sldId id="274" r:id="rId10"/>
    <p:sldId id="276" r:id="rId11"/>
    <p:sldId id="277" r:id="rId12"/>
    <p:sldId id="278" r:id="rId13"/>
    <p:sldId id="279" r:id="rId14"/>
    <p:sldId id="267" r:id="rId15"/>
    <p:sldId id="261" r:id="rId16"/>
    <p:sldId id="280" r:id="rId17"/>
    <p:sldId id="281" r:id="rId18"/>
    <p:sldId id="282" r:id="rId19"/>
    <p:sldId id="286" r:id="rId20"/>
    <p:sldId id="292" r:id="rId21"/>
    <p:sldId id="283" r:id="rId22"/>
    <p:sldId id="287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7"/>
    <a:srgbClr val="00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1575"/>
  </p:normalViewPr>
  <p:slideViewPr>
    <p:cSldViewPr snapToGrid="0" snapToObjects="1">
      <p:cViewPr varScale="1">
        <p:scale>
          <a:sx n="93" d="100"/>
          <a:sy n="93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C427-CDC7-9A46-A063-116587F43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8D8C9-E400-0243-860E-F37A91A2C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F688-811D-924D-B837-2244A385CD09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757B7-E9BA-284D-AC62-6C95570BBD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681D6-A82A-C144-B170-E2E7A0DF6D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20BC6-B03D-E44D-843E-9262874A0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8D047-DC30-0D4E-B96F-E7CB177CDC67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C8723-B258-E144-A5BD-475C62B5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4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C8723-B258-E144-A5BD-475C62B54D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28AA4E-65C1-ED47-815B-AA6B34199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17" y="1580955"/>
            <a:ext cx="12213118" cy="53038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21115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02778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5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0173FB-E9BD-2B4A-8F66-D8AE8C19F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"/>
          <a:stretch/>
        </p:blipFill>
        <p:spPr>
          <a:xfrm>
            <a:off x="-11018" y="1579031"/>
            <a:ext cx="12221584" cy="527897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12648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11245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7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654-5214-CA40-A293-81E347E2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621A-731C-0540-9DB7-4A86504F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46" y="1705316"/>
            <a:ext cx="9244054" cy="3827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F1B7-1BD0-0D41-9E01-C8D70706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4192-BA80-D442-9BB9-849D448F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AA60-29C1-9A45-8CF9-B460FFB7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A3B7C-B508-754F-B101-8FA5A981D8F3}"/>
              </a:ext>
            </a:extLst>
          </p:cNvPr>
          <p:cNvSpPr/>
          <p:nvPr userDrawn="1"/>
        </p:nvSpPr>
        <p:spPr>
          <a:xfrm>
            <a:off x="9894562" y="5994400"/>
            <a:ext cx="2297438" cy="863600"/>
          </a:xfrm>
          <a:custGeom>
            <a:avLst/>
            <a:gdLst>
              <a:gd name="connsiteX0" fmla="*/ 0 w 1879600"/>
              <a:gd name="connsiteY0" fmla="*/ 0 h 863600"/>
              <a:gd name="connsiteX1" fmla="*/ 1879600 w 1879600"/>
              <a:gd name="connsiteY1" fmla="*/ 0 h 863600"/>
              <a:gd name="connsiteX2" fmla="*/ 1879600 w 1879600"/>
              <a:gd name="connsiteY2" fmla="*/ 863600 h 863600"/>
              <a:gd name="connsiteX3" fmla="*/ 0 w 1879600"/>
              <a:gd name="connsiteY3" fmla="*/ 863600 h 863600"/>
              <a:gd name="connsiteX4" fmla="*/ 0 w 1879600"/>
              <a:gd name="connsiteY4" fmla="*/ 0 h 863600"/>
              <a:gd name="connsiteX0" fmla="*/ 417838 w 2297438"/>
              <a:gd name="connsiteY0" fmla="*/ 0 h 863600"/>
              <a:gd name="connsiteX1" fmla="*/ 2297438 w 2297438"/>
              <a:gd name="connsiteY1" fmla="*/ 0 h 863600"/>
              <a:gd name="connsiteX2" fmla="*/ 2297438 w 2297438"/>
              <a:gd name="connsiteY2" fmla="*/ 863600 h 863600"/>
              <a:gd name="connsiteX3" fmla="*/ 0 w 2297438"/>
              <a:gd name="connsiteY3" fmla="*/ 863600 h 863600"/>
              <a:gd name="connsiteX4" fmla="*/ 417838 w 2297438"/>
              <a:gd name="connsiteY4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438" h="863600">
                <a:moveTo>
                  <a:pt x="417838" y="0"/>
                </a:moveTo>
                <a:lnTo>
                  <a:pt x="2297438" y="0"/>
                </a:lnTo>
                <a:lnTo>
                  <a:pt x="2297438" y="863600"/>
                </a:lnTo>
                <a:lnTo>
                  <a:pt x="0" y="863600"/>
                </a:lnTo>
                <a:lnTo>
                  <a:pt x="417838" y="0"/>
                </a:lnTo>
                <a:close/>
              </a:path>
            </a:pathLst>
          </a:custGeom>
          <a:solidFill>
            <a:srgbClr val="00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F6C7-48A3-E54B-A5A2-C62B47D1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057CB-0F2A-EC4B-B01C-73F4209E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7B51-C3D7-4C4B-A355-51C43F16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8FAAF-E30E-8F4A-8B5F-4F220BA6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2E6AD-0673-ED42-BEC7-A8283275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D97F-B63B-7A44-9472-BDBA85C9B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45D0-090A-9A4F-BF25-D684BDCFF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011"/>
            <a:ext cx="2357063" cy="3188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B603B-A21F-5344-818B-D19B247D84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26440" y="1990011"/>
            <a:ext cx="5181600" cy="3188164"/>
          </a:xfrm>
        </p:spPr>
        <p:txBody>
          <a:bodyPr/>
          <a:lstStyle>
            <a:lvl1pPr marL="0" indent="0">
              <a:buNone/>
              <a:defRPr sz="2400">
                <a:solidFill>
                  <a:srgbClr val="003767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64B36-0631-A34E-8F77-8A2B3473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F9F5-7B9F-8941-98B8-827B6B87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C1FFE-4E1A-3B46-8A4B-C0D619F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11">
            <a:extLst>
              <a:ext uri="{FF2B5EF4-FFF2-40B4-BE49-F238E27FC236}">
                <a16:creationId xmlns:a16="http://schemas.microsoft.com/office/drawing/2014/main" id="{12A2E171-ED35-974E-928D-E0B0475A5676}"/>
              </a:ext>
            </a:extLst>
          </p:cNvPr>
          <p:cNvSpPr/>
          <p:nvPr userDrawn="1"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AA0CBAD-D830-0342-B88A-6E4CBBE06696}"/>
              </a:ext>
            </a:extLst>
          </p:cNvPr>
          <p:cNvSpPr/>
          <p:nvPr userDrawn="1"/>
        </p:nvSpPr>
        <p:spPr>
          <a:xfrm>
            <a:off x="9894562" y="5994400"/>
            <a:ext cx="2297438" cy="863600"/>
          </a:xfrm>
          <a:custGeom>
            <a:avLst/>
            <a:gdLst>
              <a:gd name="connsiteX0" fmla="*/ 0 w 1879600"/>
              <a:gd name="connsiteY0" fmla="*/ 0 h 863600"/>
              <a:gd name="connsiteX1" fmla="*/ 1879600 w 1879600"/>
              <a:gd name="connsiteY1" fmla="*/ 0 h 863600"/>
              <a:gd name="connsiteX2" fmla="*/ 1879600 w 1879600"/>
              <a:gd name="connsiteY2" fmla="*/ 863600 h 863600"/>
              <a:gd name="connsiteX3" fmla="*/ 0 w 1879600"/>
              <a:gd name="connsiteY3" fmla="*/ 863600 h 863600"/>
              <a:gd name="connsiteX4" fmla="*/ 0 w 1879600"/>
              <a:gd name="connsiteY4" fmla="*/ 0 h 863600"/>
              <a:gd name="connsiteX0" fmla="*/ 417838 w 2297438"/>
              <a:gd name="connsiteY0" fmla="*/ 0 h 863600"/>
              <a:gd name="connsiteX1" fmla="*/ 2297438 w 2297438"/>
              <a:gd name="connsiteY1" fmla="*/ 0 h 863600"/>
              <a:gd name="connsiteX2" fmla="*/ 2297438 w 2297438"/>
              <a:gd name="connsiteY2" fmla="*/ 863600 h 863600"/>
              <a:gd name="connsiteX3" fmla="*/ 0 w 2297438"/>
              <a:gd name="connsiteY3" fmla="*/ 863600 h 863600"/>
              <a:gd name="connsiteX4" fmla="*/ 417838 w 2297438"/>
              <a:gd name="connsiteY4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438" h="863600">
                <a:moveTo>
                  <a:pt x="417838" y="0"/>
                </a:moveTo>
                <a:lnTo>
                  <a:pt x="2297438" y="0"/>
                </a:lnTo>
                <a:lnTo>
                  <a:pt x="2297438" y="863600"/>
                </a:lnTo>
                <a:lnTo>
                  <a:pt x="0" y="863600"/>
                </a:lnTo>
                <a:lnTo>
                  <a:pt x="417838" y="0"/>
                </a:lnTo>
                <a:close/>
              </a:path>
            </a:pathLst>
          </a:custGeom>
          <a:solidFill>
            <a:srgbClr val="00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5AA3-0372-1D49-919B-8B39FB38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6C24-329A-2C49-85C2-93504602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323E4-4899-3541-85B4-6E4B9A431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60AD2-B56C-DC45-8909-C19AB7AFC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7E6A9-952A-3748-A7E3-1303E3A5A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9057D-1D07-374D-9497-4FF50FF8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AA7C2-7C20-C046-90D0-0F371793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1619E-9670-B945-ADC6-D56DC7B7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6F2E-8746-3A48-A23B-B64D8C96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2F13E-DA6D-1041-962F-92571829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BA590-E92B-E74C-89C1-30EE9EE3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DE479-D1D1-CC45-8E9A-01A9EE65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C4522-76D6-D841-925F-64900D78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EAA0-24B3-1C46-9F44-917F0458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8D1E8-5332-9F46-8C09-214AB559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93E2-251A-E04B-A91A-5B5749A2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8F055-A06C-1B4C-8F12-CC685DDD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27751-EA19-2544-B338-4CED81DA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55390-C210-FE4E-98FD-77B91D5C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C884-8AB3-A64E-8263-F82CC22F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A9965-66E8-A14F-AB7B-64047D6F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0036E-5876-2148-8C4A-61FD2104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DDBAC-A6FD-FF4E-8A03-DC9082DAE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AF6C7-476C-BA4B-93E3-CFDF76F3A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AFE57-F9A8-F440-B9EC-850117B0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01E5-C81E-3742-8A15-CC617B7A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8FEDC-9A4D-AB42-AB65-3F998988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75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B937-5F00-4D44-90F3-05F62580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D9E48-E286-0E4D-87C0-1AF684FC5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994A4-2D40-1E4B-B9FA-A516CA79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160CB-C746-3241-8BA5-A8FD3003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83A5A-517B-5145-8191-0261A5A3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D04F7D-5984-1644-B68D-3F2C8EB1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/>
          <a:stretch/>
        </p:blipFill>
        <p:spPr>
          <a:xfrm>
            <a:off x="-11575" y="1589102"/>
            <a:ext cx="12213674" cy="526889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arallelogram 6">
            <a:extLst>
              <a:ext uri="{FF2B5EF4-FFF2-40B4-BE49-F238E27FC236}">
                <a16:creationId xmlns:a16="http://schemas.microsoft.com/office/drawing/2014/main" id="{352FB2C6-AE81-1545-88E2-961EBC7E6924}"/>
              </a:ext>
            </a:extLst>
          </p:cNvPr>
          <p:cNvSpPr/>
          <p:nvPr userDrawn="1"/>
        </p:nvSpPr>
        <p:spPr>
          <a:xfrm>
            <a:off x="-11575" y="5912759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  <p:sp>
        <p:nvSpPr>
          <p:cNvPr id="16" name="Snip Same Side Corner Rectangle 9">
            <a:extLst>
              <a:ext uri="{FF2B5EF4-FFF2-40B4-BE49-F238E27FC236}">
                <a16:creationId xmlns:a16="http://schemas.microsoft.com/office/drawing/2014/main" id="{FCABE2AF-953D-5A4E-B165-F8C350B3F73B}"/>
              </a:ext>
            </a:extLst>
          </p:cNvPr>
          <p:cNvSpPr/>
          <p:nvPr userDrawn="1"/>
        </p:nvSpPr>
        <p:spPr>
          <a:xfrm>
            <a:off x="9902778" y="1589102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227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13880-F59E-6E49-8007-EC7B5B3E1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FC585-2DE0-664F-BF92-030AF4A6C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5BAA3-F878-2342-8284-B8AA5348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987583-24C2-6D49-81C1-98F4A57D92E1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2471C-9638-3B40-8EA2-0A8DBAD9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6893" y="6228966"/>
            <a:ext cx="6972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ACE3E-9ECD-FD42-B4A0-8E0E36D3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4556"/>
            <a:ext cx="2743200" cy="365125"/>
          </a:xfrm>
          <a:prstGeom prst="rect">
            <a:avLst/>
          </a:prstGeom>
        </p:spPr>
        <p:txBody>
          <a:bodyPr/>
          <a:lstStyle/>
          <a:p>
            <a:fld id="{B6B0ABC5-91E7-1742-8136-FBC942A75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76FF00-399B-2045-96CC-C11DC08C5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21" y="1580955"/>
            <a:ext cx="12213117" cy="52770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171" y="5411228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21115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02778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81C14-F929-564F-9008-E8A99D035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18" y="1580955"/>
            <a:ext cx="12203018" cy="530382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076" y="5411228"/>
            <a:ext cx="5098095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21115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02778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98021-51D0-0542-B352-3136EE3FCD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" y="1580955"/>
            <a:ext cx="12189860" cy="529074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21115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02778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66220A-142A-3247-AF20-E98A1DCE5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" r="-84"/>
          <a:stretch/>
        </p:blipFill>
        <p:spPr>
          <a:xfrm>
            <a:off x="-15609" y="1580955"/>
            <a:ext cx="12217708" cy="53103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21115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02778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9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968377-7480-8B46-8F90-D928A4C41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18" y="1580954"/>
            <a:ext cx="12213117" cy="52874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21115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02778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6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C17A1-EFC9-8A47-B11E-B8BFBBB59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"/>
          <a:stretch/>
        </p:blipFill>
        <p:spPr>
          <a:xfrm>
            <a:off x="-23719" y="1580955"/>
            <a:ext cx="12213117" cy="527704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12648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11245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BB319D-BB83-C54E-87BF-B501FF9CE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"/>
          <a:stretch/>
        </p:blipFill>
        <p:spPr>
          <a:xfrm>
            <a:off x="0" y="1580955"/>
            <a:ext cx="12205488" cy="52770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B54433-66A2-4D43-BE35-1854E92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9" y="1758753"/>
            <a:ext cx="9144000" cy="374847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05C9D-5CF2-0543-9B54-15C2E5DBEE98}"/>
              </a:ext>
            </a:extLst>
          </p:cNvPr>
          <p:cNvSpPr/>
          <p:nvPr userDrawn="1"/>
        </p:nvSpPr>
        <p:spPr>
          <a:xfrm>
            <a:off x="-11018" y="-11926"/>
            <a:ext cx="12213117" cy="1457841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9E4F-C23B-FB4C-BEE8-88F88435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9" y="406399"/>
            <a:ext cx="11099801" cy="75623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arallelogram 6">
            <a:extLst>
              <a:ext uri="{FF2B5EF4-FFF2-40B4-BE49-F238E27FC236}">
                <a16:creationId xmlns:a16="http://schemas.microsoft.com/office/drawing/2014/main" id="{10DF69CA-DEC5-8041-B325-8668593ADC25}"/>
              </a:ext>
            </a:extLst>
          </p:cNvPr>
          <p:cNvSpPr/>
          <p:nvPr userDrawn="1"/>
        </p:nvSpPr>
        <p:spPr>
          <a:xfrm>
            <a:off x="-11018" y="5912648"/>
            <a:ext cx="10196189" cy="970203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nip Same Side Corner Rectangle 9">
            <a:extLst>
              <a:ext uri="{FF2B5EF4-FFF2-40B4-BE49-F238E27FC236}">
                <a16:creationId xmlns:a16="http://schemas.microsoft.com/office/drawing/2014/main" id="{06B14E95-08CC-4545-BCA1-7A884BF3906A}"/>
              </a:ext>
            </a:extLst>
          </p:cNvPr>
          <p:cNvSpPr/>
          <p:nvPr userDrawn="1"/>
        </p:nvSpPr>
        <p:spPr>
          <a:xfrm>
            <a:off x="9911245" y="1580955"/>
            <a:ext cx="2299321" cy="5287470"/>
          </a:xfrm>
          <a:custGeom>
            <a:avLst/>
            <a:gdLst>
              <a:gd name="connsiteX0" fmla="*/ 373816 w 2242851"/>
              <a:gd name="connsiteY0" fmla="*/ 0 h 3216925"/>
              <a:gd name="connsiteX1" fmla="*/ 1869035 w 2242851"/>
              <a:gd name="connsiteY1" fmla="*/ 0 h 3216925"/>
              <a:gd name="connsiteX2" fmla="*/ 2242851 w 2242851"/>
              <a:gd name="connsiteY2" fmla="*/ 373816 h 3216925"/>
              <a:gd name="connsiteX3" fmla="*/ 2242851 w 2242851"/>
              <a:gd name="connsiteY3" fmla="*/ 3216925 h 3216925"/>
              <a:gd name="connsiteX4" fmla="*/ 2242851 w 2242851"/>
              <a:gd name="connsiteY4" fmla="*/ 3216925 h 3216925"/>
              <a:gd name="connsiteX5" fmla="*/ 0 w 2242851"/>
              <a:gd name="connsiteY5" fmla="*/ 3216925 h 3216925"/>
              <a:gd name="connsiteX6" fmla="*/ 0 w 2242851"/>
              <a:gd name="connsiteY6" fmla="*/ 3216925 h 3216925"/>
              <a:gd name="connsiteX7" fmla="*/ 0 w 2242851"/>
              <a:gd name="connsiteY7" fmla="*/ 373816 h 3216925"/>
              <a:gd name="connsiteX8" fmla="*/ 373816 w 2242851"/>
              <a:gd name="connsiteY8" fmla="*/ 0 h 3216925"/>
              <a:gd name="connsiteX0" fmla="*/ 373816 w 3080133"/>
              <a:gd name="connsiteY0" fmla="*/ 1466001 h 4682926"/>
              <a:gd name="connsiteX1" fmla="*/ 1869035 w 3080133"/>
              <a:gd name="connsiteY1" fmla="*/ 1466001 h 4682926"/>
              <a:gd name="connsiteX2" fmla="*/ 3080133 w 3080133"/>
              <a:gd name="connsiteY2" fmla="*/ 0 h 4682926"/>
              <a:gd name="connsiteX3" fmla="*/ 2242851 w 3080133"/>
              <a:gd name="connsiteY3" fmla="*/ 4682926 h 4682926"/>
              <a:gd name="connsiteX4" fmla="*/ 2242851 w 3080133"/>
              <a:gd name="connsiteY4" fmla="*/ 4682926 h 4682926"/>
              <a:gd name="connsiteX5" fmla="*/ 0 w 3080133"/>
              <a:gd name="connsiteY5" fmla="*/ 4682926 h 4682926"/>
              <a:gd name="connsiteX6" fmla="*/ 0 w 3080133"/>
              <a:gd name="connsiteY6" fmla="*/ 4682926 h 4682926"/>
              <a:gd name="connsiteX7" fmla="*/ 0 w 3080133"/>
              <a:gd name="connsiteY7" fmla="*/ 1839817 h 4682926"/>
              <a:gd name="connsiteX8" fmla="*/ 373816 w 3080133"/>
              <a:gd name="connsiteY8" fmla="*/ 1466001 h 4682926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2242851 w 3091150"/>
              <a:gd name="connsiteY3" fmla="*/ 4682926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0 w 3091150"/>
              <a:gd name="connsiteY6" fmla="*/ 4682926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0 w 3091150"/>
              <a:gd name="connsiteY5" fmla="*/ 4682926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2"/>
              <a:gd name="connsiteX1" fmla="*/ 1869035 w 3091150"/>
              <a:gd name="connsiteY1" fmla="*/ 1466001 h 6875282"/>
              <a:gd name="connsiteX2" fmla="*/ 3080133 w 3091150"/>
              <a:gd name="connsiteY2" fmla="*/ 0 h 6875282"/>
              <a:gd name="connsiteX3" fmla="*/ 3080133 w 3091150"/>
              <a:gd name="connsiteY3" fmla="*/ 3812594 h 6875282"/>
              <a:gd name="connsiteX4" fmla="*/ 3091150 w 3091150"/>
              <a:gd name="connsiteY4" fmla="*/ 6875282 h 6875282"/>
              <a:gd name="connsiteX5" fmla="*/ 1641513 w 3091150"/>
              <a:gd name="connsiteY5" fmla="*/ 6875282 h 6875282"/>
              <a:gd name="connsiteX6" fmla="*/ 385591 w 3091150"/>
              <a:gd name="connsiteY6" fmla="*/ 6853249 h 6875282"/>
              <a:gd name="connsiteX7" fmla="*/ 0 w 3091150"/>
              <a:gd name="connsiteY7" fmla="*/ 1839817 h 6875282"/>
              <a:gd name="connsiteX8" fmla="*/ 373816 w 3091150"/>
              <a:gd name="connsiteY8" fmla="*/ 1466001 h 6875282"/>
              <a:gd name="connsiteX0" fmla="*/ 373816 w 3091150"/>
              <a:gd name="connsiteY0" fmla="*/ 1466001 h 6875283"/>
              <a:gd name="connsiteX1" fmla="*/ 1869035 w 3091150"/>
              <a:gd name="connsiteY1" fmla="*/ 1466001 h 6875283"/>
              <a:gd name="connsiteX2" fmla="*/ 3080133 w 3091150"/>
              <a:gd name="connsiteY2" fmla="*/ 0 h 6875283"/>
              <a:gd name="connsiteX3" fmla="*/ 3080133 w 3091150"/>
              <a:gd name="connsiteY3" fmla="*/ 3812594 h 6875283"/>
              <a:gd name="connsiteX4" fmla="*/ 3091150 w 3091150"/>
              <a:gd name="connsiteY4" fmla="*/ 6875282 h 6875283"/>
              <a:gd name="connsiteX5" fmla="*/ 1641513 w 3091150"/>
              <a:gd name="connsiteY5" fmla="*/ 6875282 h 6875283"/>
              <a:gd name="connsiteX6" fmla="*/ 220338 w 3091150"/>
              <a:gd name="connsiteY6" fmla="*/ 6875283 h 6875283"/>
              <a:gd name="connsiteX7" fmla="*/ 0 w 3091150"/>
              <a:gd name="connsiteY7" fmla="*/ 1839817 h 6875283"/>
              <a:gd name="connsiteX8" fmla="*/ 373816 w 3091150"/>
              <a:gd name="connsiteY8" fmla="*/ 1466001 h 6875283"/>
              <a:gd name="connsiteX0" fmla="*/ 153478 w 2870812"/>
              <a:gd name="connsiteY0" fmla="*/ 1466001 h 6875283"/>
              <a:gd name="connsiteX1" fmla="*/ 1648697 w 2870812"/>
              <a:gd name="connsiteY1" fmla="*/ 1466001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1751682 w 2870812"/>
              <a:gd name="connsiteY7" fmla="*/ 3745735 h 6875283"/>
              <a:gd name="connsiteX8" fmla="*/ 153478 w 2870812"/>
              <a:gd name="connsiteY8" fmla="*/ 1466001 h 6875283"/>
              <a:gd name="connsiteX0" fmla="*/ 190361 w 2907695"/>
              <a:gd name="connsiteY0" fmla="*/ 146600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190361 w 2907695"/>
              <a:gd name="connsiteY8" fmla="*/ 146600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788565 w 2907695"/>
              <a:gd name="connsiteY7" fmla="*/ 3745735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43649 w 2907695"/>
              <a:gd name="connsiteY7" fmla="*/ 3591499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1810598 w 2907695"/>
              <a:gd name="connsiteY7" fmla="*/ 3426246 h 6875283"/>
              <a:gd name="connsiteX8" fmla="*/ 3074 w 2907695"/>
              <a:gd name="connsiteY8" fmla="*/ 22791 h 6875283"/>
              <a:gd name="connsiteX0" fmla="*/ 3074 w 2907695"/>
              <a:gd name="connsiteY0" fmla="*/ 22791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3074 w 2907695"/>
              <a:gd name="connsiteY8" fmla="*/ 22791 h 6875283"/>
              <a:gd name="connsiteX0" fmla="*/ 277394 w 2907695"/>
              <a:gd name="connsiteY0" fmla="*/ 4503 h 6875283"/>
              <a:gd name="connsiteX1" fmla="*/ 0 w 2907695"/>
              <a:gd name="connsiteY1" fmla="*/ 11775 h 6875283"/>
              <a:gd name="connsiteX2" fmla="*/ 2896678 w 2907695"/>
              <a:gd name="connsiteY2" fmla="*/ 0 h 6875283"/>
              <a:gd name="connsiteX3" fmla="*/ 2896678 w 2907695"/>
              <a:gd name="connsiteY3" fmla="*/ 3812594 h 6875283"/>
              <a:gd name="connsiteX4" fmla="*/ 2907695 w 2907695"/>
              <a:gd name="connsiteY4" fmla="*/ 6875282 h 6875283"/>
              <a:gd name="connsiteX5" fmla="*/ 1458058 w 2907695"/>
              <a:gd name="connsiteY5" fmla="*/ 6875282 h 6875283"/>
              <a:gd name="connsiteX6" fmla="*/ 36883 w 2907695"/>
              <a:gd name="connsiteY6" fmla="*/ 6875283 h 6875283"/>
              <a:gd name="connsiteX7" fmla="*/ 2174155 w 2907695"/>
              <a:gd name="connsiteY7" fmla="*/ 3437263 h 6875283"/>
              <a:gd name="connsiteX8" fmla="*/ 277394 w 2907695"/>
              <a:gd name="connsiteY8" fmla="*/ 4503 h 6875283"/>
              <a:gd name="connsiteX0" fmla="*/ 240511 w 2870812"/>
              <a:gd name="connsiteY0" fmla="*/ 4503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4503 h 6875283"/>
              <a:gd name="connsiteX0" fmla="*/ 213079 w 2870812"/>
              <a:gd name="connsiteY0" fmla="*/ 0 h 6879924"/>
              <a:gd name="connsiteX1" fmla="*/ 264869 w 2870812"/>
              <a:gd name="connsiteY1" fmla="*/ 34704 h 6879924"/>
              <a:gd name="connsiteX2" fmla="*/ 2859795 w 2870812"/>
              <a:gd name="connsiteY2" fmla="*/ 4641 h 6879924"/>
              <a:gd name="connsiteX3" fmla="*/ 2859795 w 2870812"/>
              <a:gd name="connsiteY3" fmla="*/ 3817235 h 6879924"/>
              <a:gd name="connsiteX4" fmla="*/ 2870812 w 2870812"/>
              <a:gd name="connsiteY4" fmla="*/ 6879923 h 6879924"/>
              <a:gd name="connsiteX5" fmla="*/ 1421175 w 2870812"/>
              <a:gd name="connsiteY5" fmla="*/ 6879923 h 6879924"/>
              <a:gd name="connsiteX6" fmla="*/ 0 w 2870812"/>
              <a:gd name="connsiteY6" fmla="*/ 6879924 h 6879924"/>
              <a:gd name="connsiteX7" fmla="*/ 2137272 w 2870812"/>
              <a:gd name="connsiteY7" fmla="*/ 3441904 h 6879924"/>
              <a:gd name="connsiteX8" fmla="*/ 213079 w 2870812"/>
              <a:gd name="connsiteY8" fmla="*/ 0 h 6879924"/>
              <a:gd name="connsiteX0" fmla="*/ 57631 w 2870812"/>
              <a:gd name="connsiteY0" fmla="*/ 41079 h 6875283"/>
              <a:gd name="connsiteX1" fmla="*/ 264869 w 2870812"/>
              <a:gd name="connsiteY1" fmla="*/ 30063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57631 w 2870812"/>
              <a:gd name="connsiteY0" fmla="*/ 41079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57631 w 2870812"/>
              <a:gd name="connsiteY8" fmla="*/ 41079 h 6875283"/>
              <a:gd name="connsiteX0" fmla="*/ 240511 w 2870812"/>
              <a:gd name="connsiteY0" fmla="*/ 22791 h 6875283"/>
              <a:gd name="connsiteX1" fmla="*/ 246581 w 2870812"/>
              <a:gd name="connsiteY1" fmla="*/ 20919 h 6875283"/>
              <a:gd name="connsiteX2" fmla="*/ 2859795 w 2870812"/>
              <a:gd name="connsiteY2" fmla="*/ 0 h 6875283"/>
              <a:gd name="connsiteX3" fmla="*/ 2859795 w 2870812"/>
              <a:gd name="connsiteY3" fmla="*/ 3812594 h 6875283"/>
              <a:gd name="connsiteX4" fmla="*/ 2870812 w 2870812"/>
              <a:gd name="connsiteY4" fmla="*/ 6875282 h 6875283"/>
              <a:gd name="connsiteX5" fmla="*/ 1421175 w 2870812"/>
              <a:gd name="connsiteY5" fmla="*/ 6875282 h 6875283"/>
              <a:gd name="connsiteX6" fmla="*/ 0 w 2870812"/>
              <a:gd name="connsiteY6" fmla="*/ 6875283 h 6875283"/>
              <a:gd name="connsiteX7" fmla="*/ 2137272 w 2870812"/>
              <a:gd name="connsiteY7" fmla="*/ 3437263 h 6875283"/>
              <a:gd name="connsiteX8" fmla="*/ 240511 w 2870812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917353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22791 h 6875283"/>
              <a:gd name="connsiteX1" fmla="*/ 26662 w 2650893"/>
              <a:gd name="connsiteY1" fmla="*/ 20919 h 6875283"/>
              <a:gd name="connsiteX2" fmla="*/ 2639876 w 2650893"/>
              <a:gd name="connsiteY2" fmla="*/ 0 h 6875283"/>
              <a:gd name="connsiteX3" fmla="*/ 2639876 w 2650893"/>
              <a:gd name="connsiteY3" fmla="*/ 3812594 h 6875283"/>
              <a:gd name="connsiteX4" fmla="*/ 2650893 w 2650893"/>
              <a:gd name="connsiteY4" fmla="*/ 6875282 h 6875283"/>
              <a:gd name="connsiteX5" fmla="*/ 1201256 w 2650893"/>
              <a:gd name="connsiteY5" fmla="*/ 6875282 h 6875283"/>
              <a:gd name="connsiteX6" fmla="*/ 0 w 2650893"/>
              <a:gd name="connsiteY6" fmla="*/ 6875283 h 6875283"/>
              <a:gd name="connsiteX7" fmla="*/ 1813181 w 2650893"/>
              <a:gd name="connsiteY7" fmla="*/ 3437263 h 6875283"/>
              <a:gd name="connsiteX8" fmla="*/ 20592 w 2650893"/>
              <a:gd name="connsiteY8" fmla="*/ 22791 h 6875283"/>
              <a:gd name="connsiteX0" fmla="*/ 20592 w 2650893"/>
              <a:gd name="connsiteY0" fmla="*/ 1872 h 6854364"/>
              <a:gd name="connsiteX1" fmla="*/ 26662 w 2650893"/>
              <a:gd name="connsiteY1" fmla="*/ 0 h 6854364"/>
              <a:gd name="connsiteX2" fmla="*/ 2618610 w 2650893"/>
              <a:gd name="connsiteY2" fmla="*/ 71230 h 6854364"/>
              <a:gd name="connsiteX3" fmla="*/ 2639876 w 2650893"/>
              <a:gd name="connsiteY3" fmla="*/ 3791675 h 6854364"/>
              <a:gd name="connsiteX4" fmla="*/ 2650893 w 2650893"/>
              <a:gd name="connsiteY4" fmla="*/ 6854363 h 6854364"/>
              <a:gd name="connsiteX5" fmla="*/ 1201256 w 2650893"/>
              <a:gd name="connsiteY5" fmla="*/ 6854363 h 6854364"/>
              <a:gd name="connsiteX6" fmla="*/ 0 w 2650893"/>
              <a:gd name="connsiteY6" fmla="*/ 6854364 h 6854364"/>
              <a:gd name="connsiteX7" fmla="*/ 1813181 w 2650893"/>
              <a:gd name="connsiteY7" fmla="*/ 3416344 h 6854364"/>
              <a:gd name="connsiteX8" fmla="*/ 20592 w 2650893"/>
              <a:gd name="connsiteY8" fmla="*/ 1872 h 6854364"/>
              <a:gd name="connsiteX0" fmla="*/ 20592 w 2650893"/>
              <a:gd name="connsiteY0" fmla="*/ 8614 h 6861106"/>
              <a:gd name="connsiteX1" fmla="*/ 26662 w 2650893"/>
              <a:gd name="connsiteY1" fmla="*/ 6742 h 6861106"/>
              <a:gd name="connsiteX2" fmla="*/ 2639876 w 2650893"/>
              <a:gd name="connsiteY2" fmla="*/ 0 h 6861106"/>
              <a:gd name="connsiteX3" fmla="*/ 2639876 w 2650893"/>
              <a:gd name="connsiteY3" fmla="*/ 3798417 h 6861106"/>
              <a:gd name="connsiteX4" fmla="*/ 2650893 w 2650893"/>
              <a:gd name="connsiteY4" fmla="*/ 6861105 h 6861106"/>
              <a:gd name="connsiteX5" fmla="*/ 1201256 w 2650893"/>
              <a:gd name="connsiteY5" fmla="*/ 6861105 h 6861106"/>
              <a:gd name="connsiteX6" fmla="*/ 0 w 2650893"/>
              <a:gd name="connsiteY6" fmla="*/ 6861106 h 6861106"/>
              <a:gd name="connsiteX7" fmla="*/ 1813181 w 2650893"/>
              <a:gd name="connsiteY7" fmla="*/ 3423086 h 6861106"/>
              <a:gd name="connsiteX8" fmla="*/ 20592 w 2650893"/>
              <a:gd name="connsiteY8" fmla="*/ 8614 h 6861106"/>
              <a:gd name="connsiteX0" fmla="*/ 0 w 2715362"/>
              <a:gd name="connsiteY0" fmla="*/ 0 h 7015525"/>
              <a:gd name="connsiteX1" fmla="*/ 91131 w 2715362"/>
              <a:gd name="connsiteY1" fmla="*/ 161161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0 w 2715362"/>
              <a:gd name="connsiteY0" fmla="*/ 0 h 7015525"/>
              <a:gd name="connsiteX1" fmla="*/ 98220 w 2715362"/>
              <a:gd name="connsiteY1" fmla="*/ 146985 h 7015525"/>
              <a:gd name="connsiteX2" fmla="*/ 2704345 w 2715362"/>
              <a:gd name="connsiteY2" fmla="*/ 154419 h 7015525"/>
              <a:gd name="connsiteX3" fmla="*/ 2704345 w 2715362"/>
              <a:gd name="connsiteY3" fmla="*/ 3952836 h 7015525"/>
              <a:gd name="connsiteX4" fmla="*/ 2715362 w 2715362"/>
              <a:gd name="connsiteY4" fmla="*/ 7015524 h 7015525"/>
              <a:gd name="connsiteX5" fmla="*/ 1265725 w 2715362"/>
              <a:gd name="connsiteY5" fmla="*/ 7015524 h 7015525"/>
              <a:gd name="connsiteX6" fmla="*/ 64469 w 2715362"/>
              <a:gd name="connsiteY6" fmla="*/ 7015525 h 7015525"/>
              <a:gd name="connsiteX7" fmla="*/ 1877650 w 2715362"/>
              <a:gd name="connsiteY7" fmla="*/ 3577505 h 7015525"/>
              <a:gd name="connsiteX8" fmla="*/ 0 w 2715362"/>
              <a:gd name="connsiteY8" fmla="*/ 0 h 7015525"/>
              <a:gd name="connsiteX0" fmla="*/ 34769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34769 w 2650893"/>
              <a:gd name="connsiteY8" fmla="*/ 23136 h 6868540"/>
              <a:gd name="connsiteX0" fmla="*/ 27681 w 2650893"/>
              <a:gd name="connsiteY0" fmla="*/ 23136 h 6868540"/>
              <a:gd name="connsiteX1" fmla="*/ 33751 w 2650893"/>
              <a:gd name="connsiteY1" fmla="*/ 0 h 6868540"/>
              <a:gd name="connsiteX2" fmla="*/ 2639876 w 2650893"/>
              <a:gd name="connsiteY2" fmla="*/ 7434 h 6868540"/>
              <a:gd name="connsiteX3" fmla="*/ 2639876 w 2650893"/>
              <a:gd name="connsiteY3" fmla="*/ 3805851 h 6868540"/>
              <a:gd name="connsiteX4" fmla="*/ 2650893 w 2650893"/>
              <a:gd name="connsiteY4" fmla="*/ 6868539 h 6868540"/>
              <a:gd name="connsiteX5" fmla="*/ 1201256 w 2650893"/>
              <a:gd name="connsiteY5" fmla="*/ 6868539 h 6868540"/>
              <a:gd name="connsiteX6" fmla="*/ 0 w 2650893"/>
              <a:gd name="connsiteY6" fmla="*/ 6868540 h 6868540"/>
              <a:gd name="connsiteX7" fmla="*/ 1813181 w 2650893"/>
              <a:gd name="connsiteY7" fmla="*/ 3430520 h 6868540"/>
              <a:gd name="connsiteX8" fmla="*/ 27681 w 2650893"/>
              <a:gd name="connsiteY8" fmla="*/ 23136 h 6868540"/>
              <a:gd name="connsiteX0" fmla="*/ 403364 w 2650893"/>
              <a:gd name="connsiteY0" fmla="*/ 2466 h 6869135"/>
              <a:gd name="connsiteX1" fmla="*/ 33751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6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46965 w 2650893"/>
              <a:gd name="connsiteY2" fmla="*/ 15117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403364 w 2650893"/>
              <a:gd name="connsiteY0" fmla="*/ 2466 h 6869135"/>
              <a:gd name="connsiteX1" fmla="*/ 402347 w 2650893"/>
              <a:gd name="connsiteY1" fmla="*/ 595 h 6869135"/>
              <a:gd name="connsiteX2" fmla="*/ 2639877 w 2650893"/>
              <a:gd name="connsiteY2" fmla="*/ 8029 h 6869135"/>
              <a:gd name="connsiteX3" fmla="*/ 2639876 w 2650893"/>
              <a:gd name="connsiteY3" fmla="*/ 3806446 h 6869135"/>
              <a:gd name="connsiteX4" fmla="*/ 2650893 w 2650893"/>
              <a:gd name="connsiteY4" fmla="*/ 6869134 h 6869135"/>
              <a:gd name="connsiteX5" fmla="*/ 1201256 w 2650893"/>
              <a:gd name="connsiteY5" fmla="*/ 6869134 h 6869135"/>
              <a:gd name="connsiteX6" fmla="*/ 0 w 2650893"/>
              <a:gd name="connsiteY6" fmla="*/ 6869135 h 6869135"/>
              <a:gd name="connsiteX7" fmla="*/ 1813181 w 2650893"/>
              <a:gd name="connsiteY7" fmla="*/ 3431115 h 6869135"/>
              <a:gd name="connsiteX8" fmla="*/ 403364 w 2650893"/>
              <a:gd name="connsiteY8" fmla="*/ 2466 h 6869135"/>
              <a:gd name="connsiteX0" fmla="*/ 297038 w 2544567"/>
              <a:gd name="connsiteY0" fmla="*/ 2466 h 6869135"/>
              <a:gd name="connsiteX1" fmla="*/ 296021 w 2544567"/>
              <a:gd name="connsiteY1" fmla="*/ 595 h 6869135"/>
              <a:gd name="connsiteX2" fmla="*/ 2533551 w 2544567"/>
              <a:gd name="connsiteY2" fmla="*/ 8029 h 6869135"/>
              <a:gd name="connsiteX3" fmla="*/ 2533550 w 2544567"/>
              <a:gd name="connsiteY3" fmla="*/ 3806446 h 6869135"/>
              <a:gd name="connsiteX4" fmla="*/ 2544567 w 2544567"/>
              <a:gd name="connsiteY4" fmla="*/ 6869134 h 6869135"/>
              <a:gd name="connsiteX5" fmla="*/ 1094930 w 2544567"/>
              <a:gd name="connsiteY5" fmla="*/ 6869134 h 6869135"/>
              <a:gd name="connsiteX6" fmla="*/ 0 w 2544567"/>
              <a:gd name="connsiteY6" fmla="*/ 6869135 h 6869135"/>
              <a:gd name="connsiteX7" fmla="*/ 1706855 w 2544567"/>
              <a:gd name="connsiteY7" fmla="*/ 3431115 h 6869135"/>
              <a:gd name="connsiteX8" fmla="*/ 297038 w 2544567"/>
              <a:gd name="connsiteY8" fmla="*/ 2466 h 6869135"/>
              <a:gd name="connsiteX0" fmla="*/ 180080 w 2427609"/>
              <a:gd name="connsiteY0" fmla="*/ 2466 h 6869135"/>
              <a:gd name="connsiteX1" fmla="*/ 179063 w 2427609"/>
              <a:gd name="connsiteY1" fmla="*/ 595 h 6869135"/>
              <a:gd name="connsiteX2" fmla="*/ 2416593 w 2427609"/>
              <a:gd name="connsiteY2" fmla="*/ 8029 h 6869135"/>
              <a:gd name="connsiteX3" fmla="*/ 2416592 w 2427609"/>
              <a:gd name="connsiteY3" fmla="*/ 3806446 h 6869135"/>
              <a:gd name="connsiteX4" fmla="*/ 2427609 w 2427609"/>
              <a:gd name="connsiteY4" fmla="*/ 6869134 h 6869135"/>
              <a:gd name="connsiteX5" fmla="*/ 977972 w 2427609"/>
              <a:gd name="connsiteY5" fmla="*/ 6869134 h 6869135"/>
              <a:gd name="connsiteX6" fmla="*/ 0 w 2427609"/>
              <a:gd name="connsiteY6" fmla="*/ 6869135 h 6869135"/>
              <a:gd name="connsiteX7" fmla="*/ 1589897 w 2427609"/>
              <a:gd name="connsiteY7" fmla="*/ 3431115 h 6869135"/>
              <a:gd name="connsiteX8" fmla="*/ 180080 w 2427609"/>
              <a:gd name="connsiteY8" fmla="*/ 2466 h 6869135"/>
              <a:gd name="connsiteX0" fmla="*/ 105652 w 2353181"/>
              <a:gd name="connsiteY0" fmla="*/ 2466 h 6879767"/>
              <a:gd name="connsiteX1" fmla="*/ 104635 w 2353181"/>
              <a:gd name="connsiteY1" fmla="*/ 595 h 6879767"/>
              <a:gd name="connsiteX2" fmla="*/ 2342165 w 2353181"/>
              <a:gd name="connsiteY2" fmla="*/ 8029 h 6879767"/>
              <a:gd name="connsiteX3" fmla="*/ 2342164 w 2353181"/>
              <a:gd name="connsiteY3" fmla="*/ 3806446 h 6879767"/>
              <a:gd name="connsiteX4" fmla="*/ 2353181 w 2353181"/>
              <a:gd name="connsiteY4" fmla="*/ 6869134 h 6879767"/>
              <a:gd name="connsiteX5" fmla="*/ 903544 w 2353181"/>
              <a:gd name="connsiteY5" fmla="*/ 6869134 h 6879767"/>
              <a:gd name="connsiteX6" fmla="*/ 0 w 2353181"/>
              <a:gd name="connsiteY6" fmla="*/ 6879767 h 6879767"/>
              <a:gd name="connsiteX7" fmla="*/ 1515469 w 2353181"/>
              <a:gd name="connsiteY7" fmla="*/ 3431115 h 6879767"/>
              <a:gd name="connsiteX8" fmla="*/ 105652 w 2353181"/>
              <a:gd name="connsiteY8" fmla="*/ 2466 h 6879767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431115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410834 w 2248546"/>
              <a:gd name="connsiteY7" fmla="*/ 3771356 h 6890400"/>
              <a:gd name="connsiteX8" fmla="*/ 1017 w 2248546"/>
              <a:gd name="connsiteY8" fmla="*/ 2466 h 6890400"/>
              <a:gd name="connsiteX0" fmla="*/ 1017 w 2248546"/>
              <a:gd name="connsiteY0" fmla="*/ 2466 h 6890400"/>
              <a:gd name="connsiteX1" fmla="*/ 0 w 2248546"/>
              <a:gd name="connsiteY1" fmla="*/ 595 h 6890400"/>
              <a:gd name="connsiteX2" fmla="*/ 2237530 w 2248546"/>
              <a:gd name="connsiteY2" fmla="*/ 8029 h 6890400"/>
              <a:gd name="connsiteX3" fmla="*/ 2237529 w 2248546"/>
              <a:gd name="connsiteY3" fmla="*/ 3806446 h 6890400"/>
              <a:gd name="connsiteX4" fmla="*/ 2248546 w 2248546"/>
              <a:gd name="connsiteY4" fmla="*/ 6869134 h 6890400"/>
              <a:gd name="connsiteX5" fmla="*/ 798909 w 2248546"/>
              <a:gd name="connsiteY5" fmla="*/ 6869134 h 6890400"/>
              <a:gd name="connsiteX6" fmla="*/ 1690 w 2248546"/>
              <a:gd name="connsiteY6" fmla="*/ 6890400 h 6890400"/>
              <a:gd name="connsiteX7" fmla="*/ 1258434 w 2248546"/>
              <a:gd name="connsiteY7" fmla="*/ 3292292 h 6890400"/>
              <a:gd name="connsiteX8" fmla="*/ 1017 w 2248546"/>
              <a:gd name="connsiteY8" fmla="*/ 2466 h 6890400"/>
              <a:gd name="connsiteX0" fmla="*/ 1017 w 2248546"/>
              <a:gd name="connsiteY0" fmla="*/ 2466 h 6869134"/>
              <a:gd name="connsiteX1" fmla="*/ 0 w 2248546"/>
              <a:gd name="connsiteY1" fmla="*/ 595 h 6869134"/>
              <a:gd name="connsiteX2" fmla="*/ 2237530 w 2248546"/>
              <a:gd name="connsiteY2" fmla="*/ 8029 h 6869134"/>
              <a:gd name="connsiteX3" fmla="*/ 2237529 w 2248546"/>
              <a:gd name="connsiteY3" fmla="*/ 3806446 h 6869134"/>
              <a:gd name="connsiteX4" fmla="*/ 2248546 w 2248546"/>
              <a:gd name="connsiteY4" fmla="*/ 6869134 h 6869134"/>
              <a:gd name="connsiteX5" fmla="*/ 798909 w 2248546"/>
              <a:gd name="connsiteY5" fmla="*/ 6869134 h 6869134"/>
              <a:gd name="connsiteX6" fmla="*/ 16680 w 2248546"/>
              <a:gd name="connsiteY6" fmla="*/ 6675918 h 6869134"/>
              <a:gd name="connsiteX7" fmla="*/ 1258434 w 2248546"/>
              <a:gd name="connsiteY7" fmla="*/ 3292292 h 6869134"/>
              <a:gd name="connsiteX8" fmla="*/ 1017 w 2248546"/>
              <a:gd name="connsiteY8" fmla="*/ 2466 h 6869134"/>
              <a:gd name="connsiteX0" fmla="*/ 14317 w 2261846"/>
              <a:gd name="connsiteY0" fmla="*/ 2466 h 6869134"/>
              <a:gd name="connsiteX1" fmla="*/ 13300 w 2261846"/>
              <a:gd name="connsiteY1" fmla="*/ 595 h 6869134"/>
              <a:gd name="connsiteX2" fmla="*/ 2250830 w 2261846"/>
              <a:gd name="connsiteY2" fmla="*/ 8029 h 6869134"/>
              <a:gd name="connsiteX3" fmla="*/ 2250829 w 2261846"/>
              <a:gd name="connsiteY3" fmla="*/ 3806446 h 6869134"/>
              <a:gd name="connsiteX4" fmla="*/ 2261846 w 2261846"/>
              <a:gd name="connsiteY4" fmla="*/ 6869134 h 6869134"/>
              <a:gd name="connsiteX5" fmla="*/ 812209 w 2261846"/>
              <a:gd name="connsiteY5" fmla="*/ 6869134 h 6869134"/>
              <a:gd name="connsiteX6" fmla="*/ 0 w 2261846"/>
              <a:gd name="connsiteY6" fmla="*/ 6851405 h 6869134"/>
              <a:gd name="connsiteX7" fmla="*/ 1271734 w 2261846"/>
              <a:gd name="connsiteY7" fmla="*/ 3292292 h 6869134"/>
              <a:gd name="connsiteX8" fmla="*/ 14317 w 2261846"/>
              <a:gd name="connsiteY8" fmla="*/ 2466 h 6869134"/>
              <a:gd name="connsiteX0" fmla="*/ 51793 w 2299322"/>
              <a:gd name="connsiteY0" fmla="*/ 2466 h 6869134"/>
              <a:gd name="connsiteX1" fmla="*/ 50776 w 2299322"/>
              <a:gd name="connsiteY1" fmla="*/ 595 h 6869134"/>
              <a:gd name="connsiteX2" fmla="*/ 2288306 w 2299322"/>
              <a:gd name="connsiteY2" fmla="*/ 8029 h 6869134"/>
              <a:gd name="connsiteX3" fmla="*/ 2288305 w 2299322"/>
              <a:gd name="connsiteY3" fmla="*/ 3806446 h 6869134"/>
              <a:gd name="connsiteX4" fmla="*/ 2299322 w 2299322"/>
              <a:gd name="connsiteY4" fmla="*/ 6869134 h 6869134"/>
              <a:gd name="connsiteX5" fmla="*/ 849685 w 2299322"/>
              <a:gd name="connsiteY5" fmla="*/ 6869134 h 6869134"/>
              <a:gd name="connsiteX6" fmla="*/ 0 w 2299322"/>
              <a:gd name="connsiteY6" fmla="*/ 6861154 h 6869134"/>
              <a:gd name="connsiteX7" fmla="*/ 1309210 w 2299322"/>
              <a:gd name="connsiteY7" fmla="*/ 3292292 h 6869134"/>
              <a:gd name="connsiteX8" fmla="*/ 51793 w 2299322"/>
              <a:gd name="connsiteY8" fmla="*/ 2466 h 686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322" h="6869134">
                <a:moveTo>
                  <a:pt x="51793" y="2466"/>
                </a:moveTo>
                <a:cubicBezTo>
                  <a:pt x="51454" y="-5246"/>
                  <a:pt x="51115" y="8307"/>
                  <a:pt x="50776" y="595"/>
                </a:cubicBezTo>
                <a:lnTo>
                  <a:pt x="2288306" y="8029"/>
                </a:lnTo>
                <a:cubicBezTo>
                  <a:pt x="2288306" y="1274168"/>
                  <a:pt x="2288305" y="2540307"/>
                  <a:pt x="2288305" y="3806446"/>
                </a:cubicBezTo>
                <a:cubicBezTo>
                  <a:pt x="2291977" y="4827342"/>
                  <a:pt x="2295650" y="5848238"/>
                  <a:pt x="2299322" y="6869134"/>
                </a:cubicBezTo>
                <a:lnTo>
                  <a:pt x="849685" y="6869134"/>
                </a:lnTo>
                <a:lnTo>
                  <a:pt x="0" y="6861154"/>
                </a:lnTo>
                <a:lnTo>
                  <a:pt x="1309210" y="3292292"/>
                </a:lnTo>
                <a:lnTo>
                  <a:pt x="51793" y="2466"/>
                </a:lnTo>
                <a:close/>
              </a:path>
            </a:pathLst>
          </a:custGeom>
          <a:solidFill>
            <a:srgbClr val="00875C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B2362B3-EAF7-7745-80C6-6C4B13C6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7D7C25-05A9-B24B-8C1F-3FFA0FE676E9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19D526-ABCF-0C4A-B25C-B07B3DBF2E24}"/>
              </a:ext>
            </a:extLst>
          </p:cNvPr>
          <p:cNvSpPr/>
          <p:nvPr userDrawn="1"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37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C15279A-2623-BD49-A32C-DB9817E5D3D2}"/>
              </a:ext>
            </a:extLst>
          </p:cNvPr>
          <p:cNvSpPr/>
          <p:nvPr userDrawn="1"/>
        </p:nvSpPr>
        <p:spPr>
          <a:xfrm>
            <a:off x="-23718" y="5939774"/>
            <a:ext cx="10196189" cy="941942"/>
          </a:xfrm>
          <a:custGeom>
            <a:avLst/>
            <a:gdLst>
              <a:gd name="connsiteX0" fmla="*/ 0 w 10223653"/>
              <a:gd name="connsiteY0" fmla="*/ 1327533 h 1327533"/>
              <a:gd name="connsiteX1" fmla="*/ 331883 w 10223653"/>
              <a:gd name="connsiteY1" fmla="*/ 0 h 1327533"/>
              <a:gd name="connsiteX2" fmla="*/ 10223653 w 10223653"/>
              <a:gd name="connsiteY2" fmla="*/ 0 h 1327533"/>
              <a:gd name="connsiteX3" fmla="*/ 9891770 w 10223653"/>
              <a:gd name="connsiteY3" fmla="*/ 1327533 h 1327533"/>
              <a:gd name="connsiteX4" fmla="*/ 0 w 10223653"/>
              <a:gd name="connsiteY4" fmla="*/ 1327533 h 1327533"/>
              <a:gd name="connsiteX0" fmla="*/ 340145 w 10563798"/>
              <a:gd name="connsiteY0" fmla="*/ 1338550 h 1338550"/>
              <a:gd name="connsiteX1" fmla="*/ 0 w 10563798"/>
              <a:gd name="connsiteY1" fmla="*/ 0 h 1338550"/>
              <a:gd name="connsiteX2" fmla="*/ 10563798 w 10563798"/>
              <a:gd name="connsiteY2" fmla="*/ 11017 h 1338550"/>
              <a:gd name="connsiteX3" fmla="*/ 10231915 w 10563798"/>
              <a:gd name="connsiteY3" fmla="*/ 1338550 h 1338550"/>
              <a:gd name="connsiteX4" fmla="*/ 340145 w 10563798"/>
              <a:gd name="connsiteY4" fmla="*/ 1338550 h 1338550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231915 w 10563798"/>
              <a:gd name="connsiteY3" fmla="*/ 1338550 h 1349566"/>
              <a:gd name="connsiteX4" fmla="*/ 9639 w 10563798"/>
              <a:gd name="connsiteY4" fmla="*/ 1349566 h 1349566"/>
              <a:gd name="connsiteX0" fmla="*/ 9639 w 10563798"/>
              <a:gd name="connsiteY0" fmla="*/ 1349566 h 1349566"/>
              <a:gd name="connsiteX1" fmla="*/ 0 w 10563798"/>
              <a:gd name="connsiteY1" fmla="*/ 0 h 1349566"/>
              <a:gd name="connsiteX2" fmla="*/ 10563798 w 10563798"/>
              <a:gd name="connsiteY2" fmla="*/ 11017 h 1349566"/>
              <a:gd name="connsiteX3" fmla="*/ 10044629 w 10563798"/>
              <a:gd name="connsiteY3" fmla="*/ 1338550 h 1349566"/>
              <a:gd name="connsiteX4" fmla="*/ 9639 w 10563798"/>
              <a:gd name="connsiteY4" fmla="*/ 1349566 h 1349566"/>
              <a:gd name="connsiteX0" fmla="*/ 9639 w 10398545"/>
              <a:gd name="connsiteY0" fmla="*/ 1349566 h 1349566"/>
              <a:gd name="connsiteX1" fmla="*/ 0 w 10398545"/>
              <a:gd name="connsiteY1" fmla="*/ 0 h 1349566"/>
              <a:gd name="connsiteX2" fmla="*/ 10398545 w 10398545"/>
              <a:gd name="connsiteY2" fmla="*/ 418642 h 1349566"/>
              <a:gd name="connsiteX3" fmla="*/ 10044629 w 10398545"/>
              <a:gd name="connsiteY3" fmla="*/ 1338550 h 1349566"/>
              <a:gd name="connsiteX4" fmla="*/ 9639 w 10398545"/>
              <a:gd name="connsiteY4" fmla="*/ 1349566 h 1349566"/>
              <a:gd name="connsiteX0" fmla="*/ 0 w 10388906"/>
              <a:gd name="connsiteY0" fmla="*/ 941942 h 941942"/>
              <a:gd name="connsiteX1" fmla="*/ 12395 w 10388906"/>
              <a:gd name="connsiteY1" fmla="*/ 0 h 941942"/>
              <a:gd name="connsiteX2" fmla="*/ 10388906 w 10388906"/>
              <a:gd name="connsiteY2" fmla="*/ 11018 h 941942"/>
              <a:gd name="connsiteX3" fmla="*/ 10034990 w 10388906"/>
              <a:gd name="connsiteY3" fmla="*/ 930926 h 941942"/>
              <a:gd name="connsiteX4" fmla="*/ 0 w 10388906"/>
              <a:gd name="connsiteY4" fmla="*/ 941942 h 941942"/>
              <a:gd name="connsiteX0" fmla="*/ 0 w 10829532"/>
              <a:gd name="connsiteY0" fmla="*/ 941942 h 941942"/>
              <a:gd name="connsiteX1" fmla="*/ 12395 w 10829532"/>
              <a:gd name="connsiteY1" fmla="*/ 0 h 941942"/>
              <a:gd name="connsiteX2" fmla="*/ 10829532 w 10829532"/>
              <a:gd name="connsiteY2" fmla="*/ 11018 h 941942"/>
              <a:gd name="connsiteX3" fmla="*/ 10034990 w 10829532"/>
              <a:gd name="connsiteY3" fmla="*/ 930926 h 941942"/>
              <a:gd name="connsiteX4" fmla="*/ 0 w 10829532"/>
              <a:gd name="connsiteY4" fmla="*/ 941942 h 941942"/>
              <a:gd name="connsiteX0" fmla="*/ 0 w 10829532"/>
              <a:gd name="connsiteY0" fmla="*/ 941942 h 942500"/>
              <a:gd name="connsiteX1" fmla="*/ 12395 w 10829532"/>
              <a:gd name="connsiteY1" fmla="*/ 0 h 942500"/>
              <a:gd name="connsiteX2" fmla="*/ 10829532 w 10829532"/>
              <a:gd name="connsiteY2" fmla="*/ 11018 h 942500"/>
              <a:gd name="connsiteX3" fmla="*/ 10274187 w 10829532"/>
              <a:gd name="connsiteY3" fmla="*/ 942500 h 942500"/>
              <a:gd name="connsiteX4" fmla="*/ 0 w 10829532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274187 w 11106278"/>
              <a:gd name="connsiteY3" fmla="*/ 942500 h 942500"/>
              <a:gd name="connsiteX4" fmla="*/ 0 w 11106278"/>
              <a:gd name="connsiteY4" fmla="*/ 941942 h 942500"/>
              <a:gd name="connsiteX0" fmla="*/ 0 w 11106278"/>
              <a:gd name="connsiteY0" fmla="*/ 941942 h 942500"/>
              <a:gd name="connsiteX1" fmla="*/ 12395 w 11106278"/>
              <a:gd name="connsiteY1" fmla="*/ 0 h 942500"/>
              <a:gd name="connsiteX2" fmla="*/ 11106278 w 11106278"/>
              <a:gd name="connsiteY2" fmla="*/ 18969 h 942500"/>
              <a:gd name="connsiteX3" fmla="*/ 10646064 w 11106278"/>
              <a:gd name="connsiteY3" fmla="*/ 942500 h 942500"/>
              <a:gd name="connsiteX4" fmla="*/ 0 w 11106278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46064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727585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2500"/>
              <a:gd name="connsiteX1" fmla="*/ 12395 w 11171494"/>
              <a:gd name="connsiteY1" fmla="*/ 0 h 942500"/>
              <a:gd name="connsiteX2" fmla="*/ 11171494 w 11171494"/>
              <a:gd name="connsiteY2" fmla="*/ 26464 h 942500"/>
              <a:gd name="connsiteX3" fmla="*/ 10694976 w 11171494"/>
              <a:gd name="connsiteY3" fmla="*/ 942500 h 942500"/>
              <a:gd name="connsiteX4" fmla="*/ 0 w 11171494"/>
              <a:gd name="connsiteY4" fmla="*/ 941942 h 942500"/>
              <a:gd name="connsiteX0" fmla="*/ 0 w 11171494"/>
              <a:gd name="connsiteY0" fmla="*/ 941942 h 941942"/>
              <a:gd name="connsiteX1" fmla="*/ 12395 w 11171494"/>
              <a:gd name="connsiteY1" fmla="*/ 0 h 941942"/>
              <a:gd name="connsiteX2" fmla="*/ 11171494 w 11171494"/>
              <a:gd name="connsiteY2" fmla="*/ 26464 h 941942"/>
              <a:gd name="connsiteX3" fmla="*/ 10686824 w 11171494"/>
              <a:gd name="connsiteY3" fmla="*/ 920015 h 941942"/>
              <a:gd name="connsiteX4" fmla="*/ 0 w 11171494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86824 w 11089973"/>
              <a:gd name="connsiteY3" fmla="*/ 920015 h 941942"/>
              <a:gd name="connsiteX4" fmla="*/ 0 w 11089973"/>
              <a:gd name="connsiteY4" fmla="*/ 941942 h 941942"/>
              <a:gd name="connsiteX0" fmla="*/ 0 w 11089973"/>
              <a:gd name="connsiteY0" fmla="*/ 941942 h 941942"/>
              <a:gd name="connsiteX1" fmla="*/ 12395 w 11089973"/>
              <a:gd name="connsiteY1" fmla="*/ 0 h 941942"/>
              <a:gd name="connsiteX2" fmla="*/ 11089973 w 11089973"/>
              <a:gd name="connsiteY2" fmla="*/ 33959 h 941942"/>
              <a:gd name="connsiteX3" fmla="*/ 10629760 w 11089973"/>
              <a:gd name="connsiteY3" fmla="*/ 920015 h 941942"/>
              <a:gd name="connsiteX4" fmla="*/ 0 w 11089973"/>
              <a:gd name="connsiteY4" fmla="*/ 941942 h 94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9973" h="941942">
                <a:moveTo>
                  <a:pt x="0" y="941942"/>
                </a:moveTo>
                <a:lnTo>
                  <a:pt x="12395" y="0"/>
                </a:lnTo>
                <a:lnTo>
                  <a:pt x="11089973" y="33959"/>
                </a:lnTo>
                <a:lnTo>
                  <a:pt x="10629760" y="920015"/>
                </a:lnTo>
                <a:lnTo>
                  <a:pt x="0" y="941942"/>
                </a:lnTo>
                <a:close/>
              </a:path>
            </a:pathLst>
          </a:cu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F55A1-229D-A042-83E4-57000506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46" y="186593"/>
            <a:ext cx="9244054" cy="1074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6DBD-F935-4141-B65F-53A7BF21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546" y="1664419"/>
            <a:ext cx="9244054" cy="3827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EFA5E1-F825-3445-92DE-E218A16D230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16" y="6095067"/>
            <a:ext cx="2248546" cy="632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D20668-4657-234C-A23C-F47DEBB0DDAE}"/>
              </a:ext>
            </a:extLst>
          </p:cNvPr>
          <p:cNvSpPr txBox="1"/>
          <p:nvPr userDrawn="1"/>
        </p:nvSpPr>
        <p:spPr>
          <a:xfrm>
            <a:off x="3125506" y="6300000"/>
            <a:ext cx="61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solidFill>
                  <a:schemeClr val="bg1"/>
                </a:solidFill>
              </a:rPr>
              <a:t>csumb.edu</a:t>
            </a:r>
            <a:r>
              <a:rPr lang="en-US" sz="1400" dirty="0">
                <a:solidFill>
                  <a:schemeClr val="bg1"/>
                </a:solidFill>
              </a:rPr>
              <a:t>/international    |    </a:t>
            </a:r>
            <a:r>
              <a:rPr lang="en-US" sz="1400" dirty="0" err="1">
                <a:solidFill>
                  <a:schemeClr val="bg1"/>
                </a:solidFill>
              </a:rPr>
              <a:t>international@csumb.edu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b="1" dirty="0">
                <a:solidFill>
                  <a:schemeClr val="bg1"/>
                </a:solidFill>
              </a:rPr>
              <a:t>|</a:t>
            </a:r>
            <a:r>
              <a:rPr lang="en-US" sz="1400" dirty="0">
                <a:solidFill>
                  <a:schemeClr val="bg1"/>
                </a:solidFill>
              </a:rPr>
              <a:t>    +1 831.582.4778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5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5" r:id="rId8"/>
    <p:sldLayoutId id="2147483668" r:id="rId9"/>
    <p:sldLayoutId id="2147483667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sumb.edu/academic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0B64F9-F673-964C-B49E-543632EBB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 State Monterey Bay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CC4AB0-F519-C24E-AAD3-0F240BB6E750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A3D3-F959-F943-AF2F-8B84D721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Majors &amp;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8093-D1C7-F44A-886D-DEA42192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41" y="1720305"/>
            <a:ext cx="2345605" cy="17236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3767"/>
                </a:solidFill>
              </a:rPr>
              <a:t>Arts, Humanities &amp;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3767"/>
                </a:solidFill>
              </a:rPr>
              <a:t>Social Sciences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D58EC-6A0A-0941-9FD1-35C609B23C67}"/>
              </a:ext>
            </a:extLst>
          </p:cNvPr>
          <p:cNvSpPr txBox="1"/>
          <p:nvPr/>
        </p:nvSpPr>
        <p:spPr>
          <a:xfrm>
            <a:off x="3939557" y="1858779"/>
            <a:ext cx="7662830" cy="3844707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Cinematic Arts &amp; Technology B.A.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Global Studies B.A.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Humanities &amp; Communication B.A.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Communication Studies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Creative Writing &amp; Social Action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Education (English)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English Studies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Ethnic &amp; Gender Studies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Historical Studies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Journalism &amp; Media Studies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Legal Studies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Philosophy &amp; Applied Ethics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Japanese Language &amp; Culture B.A.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Music B.A.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Psychology B.A.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Social &amp; Behavioral Sciences B.A.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Anthropology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Archaeology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Geographic Information Systems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Native American Studies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Political Economy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Social History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Sociology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Spanish Language &amp; Hispanic Cultures B.A.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Visual &amp; Public Art B.A.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F582CB-5F21-9343-AD90-1254D6E7FE77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A3D3-F959-F943-AF2F-8B84D721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Majors &amp;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8093-D1C7-F44A-886D-DEA42192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41" y="1720305"/>
            <a:ext cx="2345605" cy="558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3767"/>
                </a:solidFill>
              </a:rPr>
              <a:t>Business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D58EC-6A0A-0941-9FD1-35C609B23C67}"/>
              </a:ext>
            </a:extLst>
          </p:cNvPr>
          <p:cNvSpPr txBox="1"/>
          <p:nvPr/>
        </p:nvSpPr>
        <p:spPr>
          <a:xfrm>
            <a:off x="3939557" y="1858779"/>
            <a:ext cx="7662830" cy="2985433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Administration B.S.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Agribusiness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Entrepreneurship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Hospitality Management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Hotel/Resort Management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Information Systems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Management &amp; International Business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Marketing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Sustainable Hospitality Management B.S.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Sustainable Ecotourism Management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Sustainable Hotel, Resort &amp; Event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0DAB2-A603-3F40-BCA4-D4E9A4C3B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70" y="1600200"/>
            <a:ext cx="2819430" cy="4241800"/>
          </a:xfrm>
          <a:prstGeom prst="rect">
            <a:avLst/>
          </a:prstGeom>
        </p:spPr>
      </p:pic>
      <p:sp>
        <p:nvSpPr>
          <p:cNvPr id="8" name="Right Triangle 11">
            <a:extLst>
              <a:ext uri="{FF2B5EF4-FFF2-40B4-BE49-F238E27FC236}">
                <a16:creationId xmlns:a16="http://schemas.microsoft.com/office/drawing/2014/main" id="{E6082E78-C616-7C4A-9F9E-E2439691B769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277896-39B6-4945-989F-B7F405F6D6B5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A3D3-F959-F943-AF2F-8B84D721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Majors &amp;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8093-D1C7-F44A-886D-DEA42192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41" y="1720305"/>
            <a:ext cx="2345605" cy="4982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3767"/>
                </a:solidFill>
              </a:rPr>
              <a:t>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D58EC-6A0A-0941-9FD1-35C609B23C67}"/>
              </a:ext>
            </a:extLst>
          </p:cNvPr>
          <p:cNvSpPr txBox="1"/>
          <p:nvPr/>
        </p:nvSpPr>
        <p:spPr>
          <a:xfrm>
            <a:off x="3939557" y="1858779"/>
            <a:ext cx="7662830" cy="677108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Liberal Studies B.A.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Human Development &amp; Family Science B.S.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9164B4-E5A0-6647-9001-64416F909E48}"/>
              </a:ext>
            </a:extLst>
          </p:cNvPr>
          <p:cNvSpPr txBox="1">
            <a:spLocks/>
          </p:cNvSpPr>
          <p:nvPr/>
        </p:nvSpPr>
        <p:spPr>
          <a:xfrm>
            <a:off x="937241" y="3044970"/>
            <a:ext cx="2645408" cy="1242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Health Sciences &amp; Human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F3245-123D-0B41-92C5-B77DDC41E133}"/>
              </a:ext>
            </a:extLst>
          </p:cNvPr>
          <p:cNvSpPr txBox="1"/>
          <p:nvPr/>
        </p:nvSpPr>
        <p:spPr>
          <a:xfrm>
            <a:off x="3939557" y="3269157"/>
            <a:ext cx="7662830" cy="2123658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Health &amp; Human Services B.A.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Community Health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Social Work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Public Administration &amp; Nonprofit Management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Kinesiology B.S.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Exercise Science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Wellness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Nursing Degree Completion B.S.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19E6EA-87EE-364C-A6B6-FF7244B65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"/>
          <a:stretch/>
        </p:blipFill>
        <p:spPr>
          <a:xfrm>
            <a:off x="9372570" y="1600199"/>
            <a:ext cx="2819430" cy="4241801"/>
          </a:xfrm>
          <a:prstGeom prst="rect">
            <a:avLst/>
          </a:prstGeom>
        </p:spPr>
      </p:pic>
      <p:sp>
        <p:nvSpPr>
          <p:cNvPr id="10" name="Right Triangle 11">
            <a:extLst>
              <a:ext uri="{FF2B5EF4-FFF2-40B4-BE49-F238E27FC236}">
                <a16:creationId xmlns:a16="http://schemas.microsoft.com/office/drawing/2014/main" id="{6774BAEB-6249-494E-AD9D-6BDC96ABFCEC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24038-400A-4249-B587-7129DF57D5F6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A3D3-F959-F943-AF2F-8B84D721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Majors &amp;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8093-D1C7-F44A-886D-DEA42192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41" y="1720305"/>
            <a:ext cx="2345605" cy="558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2400" b="1" dirty="0">
                <a:solidFill>
                  <a:srgbClr val="003767"/>
                </a:solidFill>
              </a:rPr>
              <a:t>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D58EC-6A0A-0941-9FD1-35C609B23C67}"/>
              </a:ext>
            </a:extLst>
          </p:cNvPr>
          <p:cNvSpPr txBox="1"/>
          <p:nvPr/>
        </p:nvSpPr>
        <p:spPr>
          <a:xfrm>
            <a:off x="3427036" y="1873770"/>
            <a:ext cx="3828203" cy="400109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Agricultural Plant and Soil Sciences B.S.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Biology B.S.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Ecology, Evolution, &amp; Organismal Biology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Education (Biology)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Molecular Biology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Design B.S.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Game Design &amp; Interactive Media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Visual Design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Web Design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Computer Science B.S.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Data Science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Game Development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Network &amp; Security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Software Engineering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AB34B-CA45-D242-8D4C-672B1A43F633}"/>
              </a:ext>
            </a:extLst>
          </p:cNvPr>
          <p:cNvSpPr/>
          <p:nvPr/>
        </p:nvSpPr>
        <p:spPr>
          <a:xfrm>
            <a:off x="7255238" y="1873770"/>
            <a:ext cx="44071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Science, Technology &amp; Policy B.S.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Applied Ecology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Watershed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Studies B.A.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Education (Environmental)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Science for Sustainable Communities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Marine Science B.S.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Mathematics B.S.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Education (Math)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Mathematics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Statistics B.S.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E0B06-ABFF-D846-8FD3-026154D7A46F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B62FA7C-A70F-304F-B610-6B0363E30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16803-E530-234B-B0FF-A2CFE57DF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BC36F-E21C-E747-BC94-57A9F71BCCF1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On-Campus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BD81-2236-0F40-BCD6-A89F8403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44891" cy="1815646"/>
          </a:xfrm>
        </p:spPr>
        <p:txBody>
          <a:bodyPr>
            <a:noAutofit/>
          </a:bodyPr>
          <a:lstStyle/>
          <a:p>
            <a:r>
              <a:rPr lang="en-US" sz="2400" dirty="0"/>
              <a:t>On-campus housing is guaranteed for international students</a:t>
            </a:r>
          </a:p>
          <a:p>
            <a:r>
              <a:rPr lang="en-US" sz="2400" dirty="0"/>
              <a:t>Residential halls, suites, and apartment style housing</a:t>
            </a:r>
          </a:p>
          <a:p>
            <a:r>
              <a:rPr lang="en-US" sz="2400" dirty="0"/>
              <a:t>Homestays (ALCP program)</a:t>
            </a:r>
          </a:p>
          <a:p>
            <a:r>
              <a:rPr lang="en-US" sz="2400" dirty="0"/>
              <a:t>$3,105 - $6,686 per semester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600A2-9B06-0444-BC64-A812422B5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73413"/>
            <a:ext cx="3102881" cy="2068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E9F8E-68CE-C042-B95F-567779196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411" y="3773413"/>
            <a:ext cx="3168900" cy="2068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0D6E3-71C0-BE44-AF18-01C8F8C9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73412"/>
            <a:ext cx="2579722" cy="2068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23CB0B-64B2-994A-AE45-32EE39828C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70" y="1600199"/>
            <a:ext cx="2819430" cy="4241801"/>
          </a:xfrm>
          <a:prstGeom prst="rect">
            <a:avLst/>
          </a:prstGeom>
        </p:spPr>
      </p:pic>
      <p:sp>
        <p:nvSpPr>
          <p:cNvPr id="14" name="Right Triangle 11">
            <a:extLst>
              <a:ext uri="{FF2B5EF4-FFF2-40B4-BE49-F238E27FC236}">
                <a16:creationId xmlns:a16="http://schemas.microsoft.com/office/drawing/2014/main" id="{F1155B52-FF1E-E047-A9A6-1EE7E0B3B64C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915C85-0968-E441-A192-150A5844CF84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2AC81E9-E1A7-6648-AB2B-ED2116286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3CC53-FB8A-8E4B-B953-73A5C5430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CB2AF-59C4-CC4D-A769-48071E1FC0E6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6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DE9FD7-4219-0E40-B8E0-F162EECD4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68" y="1596476"/>
            <a:ext cx="2819431" cy="424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BD81-2236-0F40-BCD6-A89F8403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177010" cy="3827752"/>
          </a:xfrm>
        </p:spPr>
        <p:txBody>
          <a:bodyPr>
            <a:noAutofit/>
          </a:bodyPr>
          <a:lstStyle/>
          <a:p>
            <a:r>
              <a:rPr lang="en-US" sz="2400" dirty="0"/>
              <a:t>Degree-Seeking</a:t>
            </a:r>
          </a:p>
          <a:p>
            <a:pPr lvl="1"/>
            <a:r>
              <a:rPr lang="en-US" sz="2000" dirty="0"/>
              <a:t>Undergraduate Degree</a:t>
            </a:r>
          </a:p>
          <a:p>
            <a:pPr lvl="1"/>
            <a:r>
              <a:rPr lang="en-US" sz="2000" dirty="0"/>
              <a:t>Graduate Degree</a:t>
            </a:r>
          </a:p>
          <a:p>
            <a:r>
              <a:rPr lang="en-US" sz="2400" dirty="0" err="1"/>
              <a:t>Semester@CSUMB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9B016D48-C05C-F444-9492-B8E0066DA5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11">
            <a:extLst>
              <a:ext uri="{FF2B5EF4-FFF2-40B4-BE49-F238E27FC236}">
                <a16:creationId xmlns:a16="http://schemas.microsoft.com/office/drawing/2014/main" id="{21F26BC7-AD80-4149-B8E3-6F074839A82A}"/>
              </a:ext>
            </a:extLst>
          </p:cNvPr>
          <p:cNvSpPr/>
          <p:nvPr/>
        </p:nvSpPr>
        <p:spPr>
          <a:xfrm flipH="1">
            <a:off x="10380731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2BE15-88B6-A64B-B567-0D6B818F6515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Undergraduate Degree-Seeking</a:t>
            </a: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9B016D48-C05C-F444-9492-B8E0066DA5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2670A6C-1636-A845-AE34-865CF4557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485137"/>
              </p:ext>
            </p:extLst>
          </p:nvPr>
        </p:nvGraphicFramePr>
        <p:xfrm>
          <a:off x="601864" y="2499000"/>
          <a:ext cx="6043636" cy="2714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909">
                  <a:extLst>
                    <a:ext uri="{9D8B030D-6E8A-4147-A177-3AD203B41FA5}">
                      <a16:colId xmlns:a16="http://schemas.microsoft.com/office/drawing/2014/main" val="2954069054"/>
                    </a:ext>
                  </a:extLst>
                </a:gridCol>
                <a:gridCol w="1510909">
                  <a:extLst>
                    <a:ext uri="{9D8B030D-6E8A-4147-A177-3AD203B41FA5}">
                      <a16:colId xmlns:a16="http://schemas.microsoft.com/office/drawing/2014/main" val="3433366946"/>
                    </a:ext>
                  </a:extLst>
                </a:gridCol>
                <a:gridCol w="1510909">
                  <a:extLst>
                    <a:ext uri="{9D8B030D-6E8A-4147-A177-3AD203B41FA5}">
                      <a16:colId xmlns:a16="http://schemas.microsoft.com/office/drawing/2014/main" val="2333238737"/>
                    </a:ext>
                  </a:extLst>
                </a:gridCol>
                <a:gridCol w="1510909">
                  <a:extLst>
                    <a:ext uri="{9D8B030D-6E8A-4147-A177-3AD203B41FA5}">
                      <a16:colId xmlns:a16="http://schemas.microsoft.com/office/drawing/2014/main" val="2272659207"/>
                    </a:ext>
                  </a:extLst>
                </a:gridCol>
              </a:tblGrid>
              <a:tr h="2934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First Time Freshmen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Lower Division Transfer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Upper Division Transfer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386453"/>
                  </a:ext>
                </a:extLst>
              </a:tr>
              <a:tr h="5203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College Units 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– 59 Credits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60+ Credits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416822"/>
                  </a:ext>
                </a:extLst>
              </a:tr>
              <a:tr h="5203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High School GPA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194671"/>
                  </a:ext>
                </a:extLst>
              </a:tr>
              <a:tr h="5203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College GPA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150289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BBC5D7-5125-C745-BBE0-0F57B1CE67CC}"/>
              </a:ext>
            </a:extLst>
          </p:cNvPr>
          <p:cNvSpPr txBox="1">
            <a:spLocks/>
          </p:cNvSpPr>
          <p:nvPr/>
        </p:nvSpPr>
        <p:spPr>
          <a:xfrm>
            <a:off x="601864" y="1808774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ADMISSION REQUIREMENTS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1D059A-64D3-564B-ACA6-543B359506FC}"/>
              </a:ext>
            </a:extLst>
          </p:cNvPr>
          <p:cNvSpPr txBox="1">
            <a:spLocks/>
          </p:cNvSpPr>
          <p:nvPr/>
        </p:nvSpPr>
        <p:spPr>
          <a:xfrm>
            <a:off x="6758190" y="4212125"/>
            <a:ext cx="3859313" cy="1104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3767"/>
                </a:solidFill>
              </a:rPr>
              <a:t>Estimated cost per year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rgbClr val="003767"/>
                </a:solidFill>
              </a:rPr>
              <a:t>(Tuition, housing, meals, personal expenses)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3767"/>
                </a:solidFill>
              </a:rPr>
              <a:t>$29,857 - $39,143*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37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FC101-D216-D04E-B4DB-7DF7AC761C48}"/>
              </a:ext>
            </a:extLst>
          </p:cNvPr>
          <p:cNvSpPr txBox="1"/>
          <p:nvPr/>
        </p:nvSpPr>
        <p:spPr>
          <a:xfrm>
            <a:off x="8763770" y="5507167"/>
            <a:ext cx="150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*cost may vary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01F92C-6527-CA46-AA1B-B26CEBAFBC3D}"/>
              </a:ext>
            </a:extLst>
          </p:cNvPr>
          <p:cNvSpPr txBox="1">
            <a:spLocks/>
          </p:cNvSpPr>
          <p:nvPr/>
        </p:nvSpPr>
        <p:spPr>
          <a:xfrm>
            <a:off x="6858306" y="3423912"/>
            <a:ext cx="3312174" cy="42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800" i="1" dirty="0" err="1">
                <a:solidFill>
                  <a:srgbClr val="003767"/>
                </a:solidFill>
              </a:rPr>
              <a:t>csumb.edu</a:t>
            </a:r>
            <a:r>
              <a:rPr lang="en-US" sz="1800" i="1" dirty="0">
                <a:solidFill>
                  <a:srgbClr val="003767"/>
                </a:solidFill>
              </a:rPr>
              <a:t>/international/apply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D8514F-C5DA-E84A-99BD-AB85BA32A036}"/>
              </a:ext>
            </a:extLst>
          </p:cNvPr>
          <p:cNvSpPr txBox="1">
            <a:spLocks/>
          </p:cNvSpPr>
          <p:nvPr/>
        </p:nvSpPr>
        <p:spPr>
          <a:xfrm>
            <a:off x="6870879" y="2586271"/>
            <a:ext cx="4436458" cy="852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/>
              <a:t>Fall Application: April 1 – July 1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/>
              <a:t>Spring Application: Oct 1 – 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5E0401-73A7-1D4D-91BD-B4549E3C88B9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0C22F82-1313-8C4E-B435-F93BB18A77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68" y="1591886"/>
            <a:ext cx="2819431" cy="4250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Requirement</a:t>
            </a: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9B016D48-C05C-F444-9492-B8E0066DA5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EC701B-685C-9648-8175-DE972DABDFDD}"/>
              </a:ext>
            </a:extLst>
          </p:cNvPr>
          <p:cNvSpPr txBox="1">
            <a:spLocks/>
          </p:cNvSpPr>
          <p:nvPr/>
        </p:nvSpPr>
        <p:spPr>
          <a:xfrm>
            <a:off x="601864" y="1808774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UNDERGRADUATE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CEED6-445F-104F-BC71-23EFA06CE54B}"/>
              </a:ext>
            </a:extLst>
          </p:cNvPr>
          <p:cNvSpPr txBox="1"/>
          <p:nvPr/>
        </p:nvSpPr>
        <p:spPr>
          <a:xfrm>
            <a:off x="702526" y="2366974"/>
            <a:ext cx="5096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TOEFL: 61(</a:t>
            </a:r>
            <a:r>
              <a:rPr lang="en-US" dirty="0" err="1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</a:t>
            </a: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IELTS: 6.0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PTE: 45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full-time where English was the primary language of instruction for at least 3 years immediately preceding admission to CSUMB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highest level of CSUMB’s ALCP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Transferring with college credit that meets the CSUMB General Education Written Communication (Area A2) requirement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D74CC0-E63F-8143-BE8E-97A6C9C718B7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6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3A24-8EB7-9B47-9DAD-48AAEDD5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AC7F7A-C19A-AD47-B86F-3721AD5107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858" y="2004507"/>
            <a:ext cx="2914849" cy="284898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1E05B-B429-0949-86CD-FCB2F6C37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205" y="2848447"/>
            <a:ext cx="3443189" cy="1689360"/>
          </a:xfrm>
        </p:spPr>
        <p:txBody>
          <a:bodyPr/>
          <a:lstStyle/>
          <a:p>
            <a:r>
              <a:rPr lang="en-US" sz="2800" b="1" dirty="0"/>
              <a:t>Brian Childs</a:t>
            </a:r>
          </a:p>
          <a:p>
            <a:r>
              <a:rPr lang="en-US" sz="2000" dirty="0"/>
              <a:t>Director of International Student &amp; Scholar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20689-CB1F-D544-9CFE-1917C621F7F6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0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Degree-Seeking</a:t>
            </a: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9B016D48-C05C-F444-9492-B8E0066DA5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A6631-AD10-1B47-B65B-4EAA39FC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27" y="2611648"/>
            <a:ext cx="4025026" cy="230832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solidFill>
                  <a:srgbClr val="001F3D"/>
                </a:solidFill>
              </a:rPr>
              <a:t>Environmental Science, M.S.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solidFill>
                  <a:srgbClr val="001F3D"/>
                </a:solidFill>
              </a:rPr>
              <a:t>Education, M.A.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solidFill>
                  <a:srgbClr val="001F3D"/>
                </a:solidFill>
              </a:rPr>
              <a:t>Marine Science, M.S.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solidFill>
                  <a:srgbClr val="001F3D"/>
                </a:solidFill>
              </a:rPr>
              <a:t>Master of Social Work, M.S.W.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1800" dirty="0">
                <a:solidFill>
                  <a:srgbClr val="001F3D"/>
                </a:solidFill>
              </a:rPr>
              <a:t>Physician Assistant, M.S.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52075-5AC8-AB41-81A9-F6F5A8B86840}"/>
              </a:ext>
            </a:extLst>
          </p:cNvPr>
          <p:cNvSpPr txBox="1"/>
          <p:nvPr/>
        </p:nvSpPr>
        <p:spPr>
          <a:xfrm>
            <a:off x="5509437" y="2389942"/>
            <a:ext cx="4904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TOEFL: 80 (</a:t>
            </a:r>
            <a:r>
              <a:rPr lang="en-US" dirty="0" err="1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</a:t>
            </a: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IELTS: 6.5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PTE: 65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a school full-time where English was the primary language of instruction for at least 3 years immediately preceding admission to CSUMB</a:t>
            </a:r>
          </a:p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F96A23-8345-8C4B-BA97-77E3093C39DA}"/>
              </a:ext>
            </a:extLst>
          </p:cNvPr>
          <p:cNvSpPr txBox="1">
            <a:spLocks/>
          </p:cNvSpPr>
          <p:nvPr/>
        </p:nvSpPr>
        <p:spPr>
          <a:xfrm>
            <a:off x="5136176" y="1831742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Language Requirement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CD6B5EF-3F98-6944-8819-82516704F65F}"/>
              </a:ext>
            </a:extLst>
          </p:cNvPr>
          <p:cNvSpPr txBox="1">
            <a:spLocks/>
          </p:cNvSpPr>
          <p:nvPr/>
        </p:nvSpPr>
        <p:spPr>
          <a:xfrm>
            <a:off x="472546" y="1704619"/>
            <a:ext cx="2903785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Minimum: 2.5 GPA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E370A55-6525-E04D-BB02-D91F097D163A}"/>
              </a:ext>
            </a:extLst>
          </p:cNvPr>
          <p:cNvSpPr txBox="1">
            <a:spLocks/>
          </p:cNvSpPr>
          <p:nvPr/>
        </p:nvSpPr>
        <p:spPr>
          <a:xfrm>
            <a:off x="472546" y="5268802"/>
            <a:ext cx="6924170" cy="38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1F3D"/>
                </a:solidFill>
              </a:rPr>
              <a:t>View each Graduate Program for specific admission requirement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1E04B-AF0E-FC45-8510-5C952873386B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4D5F596-E279-3248-9D7A-DB5CF4F12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68" y="1596476"/>
            <a:ext cx="2819431" cy="424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Semester@</a:t>
            </a: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9B016D48-C05C-F444-9492-B8E0066DA5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BBC5D7-5125-C745-BBE0-0F57B1CE67CC}"/>
              </a:ext>
            </a:extLst>
          </p:cNvPr>
          <p:cNvSpPr txBox="1">
            <a:spLocks/>
          </p:cNvSpPr>
          <p:nvPr/>
        </p:nvSpPr>
        <p:spPr>
          <a:xfrm>
            <a:off x="601864" y="1808774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ADMISSION REQUIREMENTS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1D059A-64D3-564B-ACA6-543B359506FC}"/>
              </a:ext>
            </a:extLst>
          </p:cNvPr>
          <p:cNvSpPr txBox="1">
            <a:spLocks/>
          </p:cNvSpPr>
          <p:nvPr/>
        </p:nvSpPr>
        <p:spPr>
          <a:xfrm>
            <a:off x="6260867" y="2903917"/>
            <a:ext cx="2737958" cy="163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3767"/>
                </a:solidFill>
              </a:rPr>
              <a:t>Estimated cost per semester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400" dirty="0">
                <a:solidFill>
                  <a:srgbClr val="003767"/>
                </a:solidFill>
              </a:rPr>
              <a:t>(Tuition, housing, meals, personal expenses)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3767"/>
                </a:solidFill>
              </a:rPr>
              <a:t>$14,850*</a:t>
            </a: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3767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8D434-40E2-B64B-95F3-7A5C3C6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449" y="2366974"/>
            <a:ext cx="4622027" cy="1834993"/>
          </a:xfrm>
        </p:spPr>
        <p:txBody>
          <a:bodyPr>
            <a:normAutofit/>
          </a:bodyPr>
          <a:lstStyle/>
          <a:p>
            <a:r>
              <a:rPr lang="en-US" sz="2000" dirty="0"/>
              <a:t>Good standing at current university</a:t>
            </a:r>
          </a:p>
          <a:p>
            <a:r>
              <a:rPr lang="en-US" sz="2000" dirty="0"/>
              <a:t>Copy of transcripts in English </a:t>
            </a:r>
          </a:p>
          <a:p>
            <a:r>
              <a:rPr lang="en-US" sz="2000" dirty="0"/>
              <a:t>No minimum GPA</a:t>
            </a:r>
          </a:p>
          <a:p>
            <a:r>
              <a:rPr lang="en-US" sz="2000" dirty="0"/>
              <a:t>No test scores required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4AED92-8E55-3D44-884D-8705994C240D}"/>
              </a:ext>
            </a:extLst>
          </p:cNvPr>
          <p:cNvSpPr txBox="1">
            <a:spLocks/>
          </p:cNvSpPr>
          <p:nvPr/>
        </p:nvSpPr>
        <p:spPr>
          <a:xfrm>
            <a:off x="668895" y="4354648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Optional Degree Pathway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60E70FB-0F77-FE48-BA3C-6D55953DC418}"/>
              </a:ext>
            </a:extLst>
          </p:cNvPr>
          <p:cNvSpPr txBox="1">
            <a:spLocks/>
          </p:cNvSpPr>
          <p:nvPr/>
        </p:nvSpPr>
        <p:spPr>
          <a:xfrm>
            <a:off x="909448" y="4951485"/>
            <a:ext cx="7217121" cy="183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7EB5B9-1A0C-BD41-8E74-7264E3F216F9}"/>
              </a:ext>
            </a:extLst>
          </p:cNvPr>
          <p:cNvSpPr txBox="1"/>
          <p:nvPr/>
        </p:nvSpPr>
        <p:spPr>
          <a:xfrm>
            <a:off x="909448" y="4902812"/>
            <a:ext cx="491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apply to our Bachelor’s program and transfer 24 earn credit towards degree.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D2807-BF80-434F-986F-7D263DC93B11}"/>
              </a:ext>
            </a:extLst>
          </p:cNvPr>
          <p:cNvSpPr txBox="1"/>
          <p:nvPr/>
        </p:nvSpPr>
        <p:spPr>
          <a:xfrm>
            <a:off x="7711660" y="5534222"/>
            <a:ext cx="150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*cost may vary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A95B6-E1E9-6E45-A3A7-F61FC3AEE306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4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84400-AF73-DD46-8F1F-70CF1055D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"/>
          <a:stretch/>
        </p:blipFill>
        <p:spPr>
          <a:xfrm>
            <a:off x="9372568" y="1582341"/>
            <a:ext cx="2819432" cy="4245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Requirement</a:t>
            </a: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9B016D48-C05C-F444-9492-B8E0066DA5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EC701B-685C-9648-8175-DE972DABDFDD}"/>
              </a:ext>
            </a:extLst>
          </p:cNvPr>
          <p:cNvSpPr txBox="1">
            <a:spLocks/>
          </p:cNvSpPr>
          <p:nvPr/>
        </p:nvSpPr>
        <p:spPr>
          <a:xfrm>
            <a:off x="601864" y="1808774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SEMESTER@ &amp; EXCHANGE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CEED6-445F-104F-BC71-23EFA06CE54B}"/>
              </a:ext>
            </a:extLst>
          </p:cNvPr>
          <p:cNvSpPr txBox="1"/>
          <p:nvPr/>
        </p:nvSpPr>
        <p:spPr>
          <a:xfrm>
            <a:off x="702526" y="2366974"/>
            <a:ext cx="7718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TOEFL:  61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iBT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IELTS:  6.0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PTE: 45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Attending a school taught in English for 3 years immediately preceding admission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Currently pursuing a degree at another U.S. 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62573-915C-9840-B9C3-62369CC08720}"/>
              </a:ext>
            </a:extLst>
          </p:cNvPr>
          <p:cNvSpPr txBox="1"/>
          <p:nvPr/>
        </p:nvSpPr>
        <p:spPr>
          <a:xfrm>
            <a:off x="687765" y="5545639"/>
            <a:ext cx="88136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1F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other ways to meet the requirement. Please consult your advisor/campus coordinator.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42CD1E-4515-3341-BB6B-20A566422462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7590C5-9FE2-FD4A-9EE6-D8BD7D07A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85D98-F1EB-0A43-96A2-3082E3EB45AB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6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CE9A9DC-22CA-6844-BF8D-D742BA025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Beautiful central coast of California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FABF69-4486-D347-B61E-9832780A4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Monterey, 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4A977-E210-CB4C-B5AC-3ED6C49B7885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D810-6310-AD4F-903B-882CA717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201C-023E-4D4D-8BB2-9F86D5300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Located on the Central Coast of California </a:t>
            </a:r>
          </a:p>
          <a:p>
            <a:pPr lvl="1"/>
            <a:r>
              <a:rPr lang="en-US" sz="2000" dirty="0"/>
              <a:t>Closest CSU to the ocean</a:t>
            </a:r>
          </a:p>
          <a:p>
            <a:r>
              <a:rPr lang="en-US" sz="2400" dirty="0"/>
              <a:t>Climate typically 16-22</a:t>
            </a:r>
            <a:r>
              <a:rPr lang="en-IE" sz="2400" dirty="0">
                <a:solidFill>
                  <a:srgbClr val="001F3D"/>
                </a:solidFill>
              </a:rPr>
              <a:t>° </a:t>
            </a:r>
            <a:r>
              <a:rPr lang="en-US" sz="2400" dirty="0"/>
              <a:t>C year-round</a:t>
            </a:r>
          </a:p>
          <a:p>
            <a:pPr lvl="1"/>
            <a:r>
              <a:rPr lang="en-US" sz="2000" dirty="0"/>
              <a:t>Minimal humidity, rain, and no snow</a:t>
            </a:r>
          </a:p>
          <a:p>
            <a:r>
              <a:rPr lang="en-US" sz="2400" dirty="0"/>
              <a:t>Natural Environmental Beauty</a:t>
            </a:r>
          </a:p>
          <a:p>
            <a:pPr lvl="1"/>
            <a:r>
              <a:rPr lang="en-US" sz="2000" dirty="0"/>
              <a:t>Surrounded by ocean, mountains, redwood forests, white sand beaches</a:t>
            </a:r>
          </a:p>
          <a:p>
            <a:pPr lvl="1"/>
            <a:r>
              <a:rPr lang="en-US" sz="2000" dirty="0"/>
              <a:t>Outdoor activities – hiking, whale watching, scuba diving, kayaking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B8EC9-574A-794F-A773-B484942F09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918" y="1644845"/>
            <a:ext cx="3491079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A3BFD-CFB5-C54A-84FE-CA363FDC43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187" y="3854645"/>
            <a:ext cx="1948810" cy="2340483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AFF8C38D-29BD-D44F-9EC3-D5C141597665}"/>
              </a:ext>
            </a:extLst>
          </p:cNvPr>
          <p:cNvSpPr/>
          <p:nvPr/>
        </p:nvSpPr>
        <p:spPr>
          <a:xfrm>
            <a:off x="10096429" y="5024886"/>
            <a:ext cx="305900" cy="268577"/>
          </a:xfrm>
          <a:prstGeom prst="star5">
            <a:avLst/>
          </a:prstGeom>
          <a:solidFill>
            <a:srgbClr val="00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8FC8B-78CD-C447-9A65-B0730E2E3CAA}"/>
              </a:ext>
            </a:extLst>
          </p:cNvPr>
          <p:cNvSpPr txBox="1"/>
          <p:nvPr/>
        </p:nvSpPr>
        <p:spPr>
          <a:xfrm>
            <a:off x="9109577" y="5108373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Monterey</a:t>
            </a:r>
          </a:p>
        </p:txBody>
      </p:sp>
      <p:sp>
        <p:nvSpPr>
          <p:cNvPr id="8" name="Right Triangle 11">
            <a:extLst>
              <a:ext uri="{FF2B5EF4-FFF2-40B4-BE49-F238E27FC236}">
                <a16:creationId xmlns:a16="http://schemas.microsoft.com/office/drawing/2014/main" id="{4D3EA2EF-CF9D-BD42-B9D1-A3206CE3D3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25C2ED-5FC8-CE41-9597-4125B8902AB3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C6071-52DC-7445-B2CD-D1896D6CA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70" y="1591059"/>
            <a:ext cx="2819430" cy="424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D810-6310-AD4F-903B-882CA717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Influence on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201C-023E-4D4D-8BB2-9F86D530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60" y="2171031"/>
            <a:ext cx="9244054" cy="3827752"/>
          </a:xfrm>
        </p:spPr>
        <p:txBody>
          <a:bodyPr>
            <a:normAutofit/>
          </a:bodyPr>
          <a:lstStyle/>
          <a:p>
            <a:r>
              <a:rPr lang="en-US" sz="2000" b="1" dirty="0"/>
              <a:t>Marine Science</a:t>
            </a:r>
          </a:p>
          <a:p>
            <a:pPr lvl="1"/>
            <a:r>
              <a:rPr lang="en-US" sz="1800" dirty="0"/>
              <a:t>Monterey Bay Aquarium </a:t>
            </a:r>
          </a:p>
          <a:p>
            <a:pPr lvl="1"/>
            <a:r>
              <a:rPr lang="en-US" sz="1800" dirty="0"/>
              <a:t>Diverse marine life – sea otters, sea lions, harbor seals, whales &amp; dolphins</a:t>
            </a:r>
          </a:p>
          <a:p>
            <a:r>
              <a:rPr lang="en-US" sz="2000" b="1" dirty="0"/>
              <a:t>Sustainable Hospitality Management</a:t>
            </a:r>
          </a:p>
          <a:p>
            <a:pPr lvl="1"/>
            <a:r>
              <a:rPr lang="en-US" sz="1800" dirty="0"/>
              <a:t>Portal Hotel &amp; Spa – LEED Certified</a:t>
            </a:r>
          </a:p>
          <a:p>
            <a:pPr lvl="1"/>
            <a:r>
              <a:rPr lang="en-US" sz="1800" dirty="0"/>
              <a:t>Internship Programs – Pebble Beach Golf &amp; Resort; InterContinental Hotel</a:t>
            </a:r>
          </a:p>
          <a:p>
            <a:r>
              <a:rPr lang="en-US" sz="2000" b="1" dirty="0"/>
              <a:t>Agricultural Plant and Soil Science &amp; Agribusiness</a:t>
            </a:r>
          </a:p>
          <a:p>
            <a:pPr lvl="1"/>
            <a:r>
              <a:rPr lang="en-US" sz="1800" dirty="0"/>
              <a:t>Salinas Valley – “Salad Bowl of the World”</a:t>
            </a:r>
          </a:p>
          <a:p>
            <a:r>
              <a:rPr lang="en-US" sz="2000" b="1" dirty="0"/>
              <a:t>Computer Science</a:t>
            </a:r>
          </a:p>
          <a:p>
            <a:pPr lvl="1"/>
            <a:r>
              <a:rPr lang="en-US" sz="1800" dirty="0"/>
              <a:t>Silicon Valley – 105km away</a:t>
            </a:r>
          </a:p>
        </p:txBody>
      </p:sp>
      <p:sp>
        <p:nvSpPr>
          <p:cNvPr id="8" name="Right Triangle 11">
            <a:extLst>
              <a:ext uri="{FF2B5EF4-FFF2-40B4-BE49-F238E27FC236}">
                <a16:creationId xmlns:a16="http://schemas.microsoft.com/office/drawing/2014/main" id="{4D3EA2EF-CF9D-BD42-B9D1-A3206CE3D386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E09778-E1CA-AF44-A86D-44D086FE6276}"/>
              </a:ext>
            </a:extLst>
          </p:cNvPr>
          <p:cNvSpPr txBox="1">
            <a:spLocks/>
          </p:cNvSpPr>
          <p:nvPr/>
        </p:nvSpPr>
        <p:spPr>
          <a:xfrm>
            <a:off x="472546" y="1612831"/>
            <a:ext cx="4704232" cy="55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3767"/>
                </a:solidFill>
              </a:rPr>
              <a:t>HANDS ON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468600-89BC-CE40-80D6-ECE0DB04C69D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1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01A6-25C4-9B40-A8E3-EBF72EE29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Cal State Monterey Bay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09B8-7479-D343-A415-792167F4C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Campus, Housing, Academic,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AED2B-A8EE-FD43-8A6F-B895CEC4ED6C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D810-6310-AD4F-903B-882CA717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201C-023E-4D4D-8BB2-9F86D530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46" y="1705316"/>
            <a:ext cx="8235519" cy="4136684"/>
          </a:xfrm>
        </p:spPr>
        <p:txBody>
          <a:bodyPr>
            <a:noAutofit/>
          </a:bodyPr>
          <a:lstStyle/>
          <a:p>
            <a:r>
              <a:rPr lang="en-US" sz="2400" dirty="0"/>
              <a:t>California State University (CSU) System – 23 campuses</a:t>
            </a:r>
          </a:p>
          <a:p>
            <a:pPr lvl="1"/>
            <a:r>
              <a:rPr lang="en-US" sz="1800" dirty="0"/>
              <a:t>Largest 4-year public university system in U.S.</a:t>
            </a:r>
          </a:p>
          <a:p>
            <a:pPr lvl="1"/>
            <a:r>
              <a:rPr lang="en-US" sz="1800" dirty="0"/>
              <a:t>Most diverse student body in U.S. ethnically, economically, academically</a:t>
            </a:r>
          </a:p>
          <a:p>
            <a:r>
              <a:rPr lang="en-US" sz="2400" dirty="0"/>
              <a:t>Closest CSU to the beach; 2.5 km away</a:t>
            </a:r>
          </a:p>
          <a:p>
            <a:r>
              <a:rPr lang="en-US" sz="2400" dirty="0"/>
              <a:t>“Walking campus”</a:t>
            </a:r>
          </a:p>
          <a:p>
            <a:pPr lvl="1"/>
            <a:r>
              <a:rPr lang="en-US" sz="1800" dirty="0"/>
              <a:t>On-campus dining and housing options, student center, sports center, swimming pool, recreation field, stadium, and theater</a:t>
            </a:r>
          </a:p>
          <a:p>
            <a:r>
              <a:rPr lang="en-US" sz="2400" dirty="0"/>
              <a:t>Student population: 7,500+ </a:t>
            </a:r>
          </a:p>
          <a:p>
            <a:pPr lvl="1"/>
            <a:r>
              <a:rPr lang="en-US" sz="1800" dirty="0"/>
              <a:t>Avg class size: 20-30 students</a:t>
            </a:r>
          </a:p>
          <a:p>
            <a:pPr lvl="1"/>
            <a:r>
              <a:rPr lang="en-US" sz="1800" dirty="0"/>
              <a:t>International Students: ~450/semester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7D9CD-E1CA-BB43-8A85-FB1906F759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570" y="1600200"/>
            <a:ext cx="2819430" cy="4241800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2A7248F-DF2B-0846-99A7-F201C1ABA7F5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EA6A1D-7FF6-FD42-A359-FC6C28CAF383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7484-B2B6-B645-A896-B553A54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Learning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BD81-2236-0F40-BCD6-A89F8403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95167" cy="3827752"/>
          </a:xfrm>
        </p:spPr>
        <p:txBody>
          <a:bodyPr>
            <a:noAutofit/>
          </a:bodyPr>
          <a:lstStyle/>
          <a:p>
            <a:r>
              <a:rPr lang="en-US" sz="2000" dirty="0"/>
              <a:t>Nationally recognized service learning and civic engagement program</a:t>
            </a:r>
          </a:p>
          <a:p>
            <a:r>
              <a:rPr lang="en-US" sz="2000" dirty="0"/>
              <a:t>Building authentic partnerships that demonstrate shared leadership, collaboration and reciprocity</a:t>
            </a:r>
          </a:p>
          <a:p>
            <a:r>
              <a:rPr lang="en-US" sz="2000" dirty="0"/>
              <a:t>Acting with compassion, demonstrating honesty and authenticity</a:t>
            </a:r>
          </a:p>
          <a:p>
            <a:r>
              <a:rPr lang="en-US" sz="2000" dirty="0"/>
              <a:t>Working towards social justice: continual movement toward an equitable society</a:t>
            </a:r>
          </a:p>
          <a:p>
            <a:r>
              <a:rPr lang="en-US" sz="2000" dirty="0"/>
              <a:t>Developing multicultural understanding and respect for differences</a:t>
            </a:r>
          </a:p>
          <a:p>
            <a:r>
              <a:rPr lang="en-US" sz="2000" dirty="0"/>
              <a:t>Cultivating awareness of self in relation to social inequities through reflection and active service with the community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ABA82-EFC3-E441-9E42-91DB773817D0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5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D810-6310-AD4F-903B-882CA717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201C-023E-4D4D-8BB2-9F86D5300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645" y="2287342"/>
            <a:ext cx="3620600" cy="3256614"/>
          </a:xfrm>
        </p:spPr>
        <p:txBody>
          <a:bodyPr>
            <a:noAutofit/>
          </a:bodyPr>
          <a:lstStyle/>
          <a:p>
            <a:r>
              <a:rPr lang="en-US" sz="2000" dirty="0"/>
              <a:t>24 Undergraduate Degrees</a:t>
            </a:r>
          </a:p>
          <a:p>
            <a:r>
              <a:rPr lang="en-US" sz="2000" dirty="0"/>
              <a:t>38 Academic Minors</a:t>
            </a:r>
          </a:p>
          <a:p>
            <a:r>
              <a:rPr lang="en-US" sz="2000" dirty="0"/>
              <a:t>4 Graduate Programs</a:t>
            </a:r>
          </a:p>
          <a:p>
            <a:r>
              <a:rPr lang="en-US" sz="2000" dirty="0"/>
              <a:t>Teaching Credentials &amp; Certificate Programs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hlinkClick r:id="rId2"/>
              </a:rPr>
              <a:t>csumb.edu</a:t>
            </a:r>
            <a:r>
              <a:rPr lang="en-US" sz="2000" dirty="0">
                <a:hlinkClick r:id="rId2"/>
              </a:rPr>
              <a:t>/academics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35095-BB0A-AD49-AE03-5D414BA69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546" y="1813810"/>
            <a:ext cx="4916774" cy="3730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63721-1E7D-2644-8AFD-6F77531BE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570" y="1600200"/>
            <a:ext cx="2819430" cy="4241800"/>
          </a:xfrm>
          <a:prstGeom prst="rect">
            <a:avLst/>
          </a:prstGeom>
        </p:spPr>
      </p:pic>
      <p:sp>
        <p:nvSpPr>
          <p:cNvPr id="9" name="Right Triangle 11">
            <a:extLst>
              <a:ext uri="{FF2B5EF4-FFF2-40B4-BE49-F238E27FC236}">
                <a16:creationId xmlns:a16="http://schemas.microsoft.com/office/drawing/2014/main" id="{BDC470B3-FE77-7849-9153-AD85D0A3A1C7}"/>
              </a:ext>
            </a:extLst>
          </p:cNvPr>
          <p:cNvSpPr/>
          <p:nvPr/>
        </p:nvSpPr>
        <p:spPr>
          <a:xfrm flipH="1">
            <a:off x="10383288" y="2087874"/>
            <a:ext cx="1811268" cy="3757847"/>
          </a:xfrm>
          <a:custGeom>
            <a:avLst/>
            <a:gdLst>
              <a:gd name="connsiteX0" fmla="*/ 0 w 1551008"/>
              <a:gd name="connsiteY0" fmla="*/ 1651965 h 1651965"/>
              <a:gd name="connsiteX1" fmla="*/ 0 w 1551008"/>
              <a:gd name="connsiteY1" fmla="*/ 0 h 1651965"/>
              <a:gd name="connsiteX2" fmla="*/ 1551008 w 1551008"/>
              <a:gd name="connsiteY2" fmla="*/ 1651965 h 1651965"/>
              <a:gd name="connsiteX3" fmla="*/ 0 w 1551008"/>
              <a:gd name="connsiteY3" fmla="*/ 1651965 h 1651965"/>
              <a:gd name="connsiteX0" fmla="*/ 0 w 1759352"/>
              <a:gd name="connsiteY0" fmla="*/ 1651965 h 1663540"/>
              <a:gd name="connsiteX1" fmla="*/ 0 w 1759352"/>
              <a:gd name="connsiteY1" fmla="*/ 0 h 1663540"/>
              <a:gd name="connsiteX2" fmla="*/ 1759352 w 1759352"/>
              <a:gd name="connsiteY2" fmla="*/ 1663540 h 1663540"/>
              <a:gd name="connsiteX3" fmla="*/ 0 w 1759352"/>
              <a:gd name="connsiteY3" fmla="*/ 1651965 h 1663540"/>
              <a:gd name="connsiteX0" fmla="*/ 0 w 1765702"/>
              <a:gd name="connsiteY0" fmla="*/ 1651965 h 1651965"/>
              <a:gd name="connsiteX1" fmla="*/ 0 w 1765702"/>
              <a:gd name="connsiteY1" fmla="*/ 0 h 1651965"/>
              <a:gd name="connsiteX2" fmla="*/ 1765702 w 1765702"/>
              <a:gd name="connsiteY2" fmla="*/ 1638140 h 1651965"/>
              <a:gd name="connsiteX3" fmla="*/ 0 w 1765702"/>
              <a:gd name="connsiteY3" fmla="*/ 1651965 h 1651965"/>
              <a:gd name="connsiteX0" fmla="*/ 0 w 1746652"/>
              <a:gd name="connsiteY0" fmla="*/ 1651965 h 1651965"/>
              <a:gd name="connsiteX1" fmla="*/ 0 w 1746652"/>
              <a:gd name="connsiteY1" fmla="*/ 0 h 1651965"/>
              <a:gd name="connsiteX2" fmla="*/ 1746652 w 1746652"/>
              <a:gd name="connsiteY2" fmla="*/ 1650840 h 1651965"/>
              <a:gd name="connsiteX3" fmla="*/ 0 w 1746652"/>
              <a:gd name="connsiteY3" fmla="*/ 1651965 h 1651965"/>
              <a:gd name="connsiteX0" fmla="*/ 0 w 1746652"/>
              <a:gd name="connsiteY0" fmla="*/ 2648915 h 2648915"/>
              <a:gd name="connsiteX1" fmla="*/ 6350 w 1746652"/>
              <a:gd name="connsiteY1" fmla="*/ 0 h 2648915"/>
              <a:gd name="connsiteX2" fmla="*/ 1746652 w 1746652"/>
              <a:gd name="connsiteY2" fmla="*/ 2647790 h 2648915"/>
              <a:gd name="connsiteX3" fmla="*/ 0 w 1746652"/>
              <a:gd name="connsiteY3" fmla="*/ 2648915 h 2648915"/>
              <a:gd name="connsiteX0" fmla="*/ 611 w 1747263"/>
              <a:gd name="connsiteY0" fmla="*/ 2902915 h 2902915"/>
              <a:gd name="connsiteX1" fmla="*/ 611 w 1747263"/>
              <a:gd name="connsiteY1" fmla="*/ 0 h 2902915"/>
              <a:gd name="connsiteX2" fmla="*/ 1747263 w 1747263"/>
              <a:gd name="connsiteY2" fmla="*/ 2901790 h 2902915"/>
              <a:gd name="connsiteX3" fmla="*/ 611 w 1747263"/>
              <a:gd name="connsiteY3" fmla="*/ 2902915 h 2902915"/>
              <a:gd name="connsiteX0" fmla="*/ 611 w 1799350"/>
              <a:gd name="connsiteY0" fmla="*/ 2902915 h 2902915"/>
              <a:gd name="connsiteX1" fmla="*/ 611 w 1799350"/>
              <a:gd name="connsiteY1" fmla="*/ 0 h 2902915"/>
              <a:gd name="connsiteX2" fmla="*/ 1799350 w 1799350"/>
              <a:gd name="connsiteY2" fmla="*/ 2896003 h 2902915"/>
              <a:gd name="connsiteX3" fmla="*/ 611 w 1799350"/>
              <a:gd name="connsiteY3" fmla="*/ 2902915 h 2902915"/>
              <a:gd name="connsiteX0" fmla="*/ 6082 w 1804821"/>
              <a:gd name="connsiteY0" fmla="*/ 3487437 h 3487437"/>
              <a:gd name="connsiteX1" fmla="*/ 295 w 1804821"/>
              <a:gd name="connsiteY1" fmla="*/ 0 h 3487437"/>
              <a:gd name="connsiteX2" fmla="*/ 1804821 w 1804821"/>
              <a:gd name="connsiteY2" fmla="*/ 3480525 h 3487437"/>
              <a:gd name="connsiteX3" fmla="*/ 6082 w 1804821"/>
              <a:gd name="connsiteY3" fmla="*/ 3487437 h 3487437"/>
              <a:gd name="connsiteX0" fmla="*/ 17508 w 1816247"/>
              <a:gd name="connsiteY0" fmla="*/ 3759442 h 3759442"/>
              <a:gd name="connsiteX1" fmla="*/ 146 w 1816247"/>
              <a:gd name="connsiteY1" fmla="*/ 0 h 3759442"/>
              <a:gd name="connsiteX2" fmla="*/ 1816247 w 1816247"/>
              <a:gd name="connsiteY2" fmla="*/ 3752530 h 3759442"/>
              <a:gd name="connsiteX3" fmla="*/ 17508 w 1816247"/>
              <a:gd name="connsiteY3" fmla="*/ 3759442 h 3759442"/>
              <a:gd name="connsiteX0" fmla="*/ 17508 w 1816247"/>
              <a:gd name="connsiteY0" fmla="*/ 3759442 h 3763163"/>
              <a:gd name="connsiteX1" fmla="*/ 146 w 1816247"/>
              <a:gd name="connsiteY1" fmla="*/ 0 h 3763163"/>
              <a:gd name="connsiteX2" fmla="*/ 1816247 w 1816247"/>
              <a:gd name="connsiteY2" fmla="*/ 3763163 h 3763163"/>
              <a:gd name="connsiteX3" fmla="*/ 17508 w 1816247"/>
              <a:gd name="connsiteY3" fmla="*/ 3759442 h 3763163"/>
              <a:gd name="connsiteX0" fmla="*/ 17508 w 1826880"/>
              <a:gd name="connsiteY0" fmla="*/ 3759442 h 3763163"/>
              <a:gd name="connsiteX1" fmla="*/ 146 w 1826880"/>
              <a:gd name="connsiteY1" fmla="*/ 0 h 3763163"/>
              <a:gd name="connsiteX2" fmla="*/ 1826880 w 1826880"/>
              <a:gd name="connsiteY2" fmla="*/ 3763163 h 3763163"/>
              <a:gd name="connsiteX3" fmla="*/ 17508 w 1826880"/>
              <a:gd name="connsiteY3" fmla="*/ 3759442 h 3763163"/>
              <a:gd name="connsiteX0" fmla="*/ 0 w 1809372"/>
              <a:gd name="connsiteY0" fmla="*/ 3759442 h 3763163"/>
              <a:gd name="connsiteX1" fmla="*/ 9219 w 1809372"/>
              <a:gd name="connsiteY1" fmla="*/ 0 h 3763163"/>
              <a:gd name="connsiteX2" fmla="*/ 1809372 w 1809372"/>
              <a:gd name="connsiteY2" fmla="*/ 3763163 h 3763163"/>
              <a:gd name="connsiteX3" fmla="*/ 0 w 1809372"/>
              <a:gd name="connsiteY3" fmla="*/ 3759442 h 3763163"/>
              <a:gd name="connsiteX0" fmla="*/ 1896 w 1811268"/>
              <a:gd name="connsiteY0" fmla="*/ 3754126 h 3757847"/>
              <a:gd name="connsiteX1" fmla="*/ 483 w 1811268"/>
              <a:gd name="connsiteY1" fmla="*/ 0 h 3757847"/>
              <a:gd name="connsiteX2" fmla="*/ 1811268 w 1811268"/>
              <a:gd name="connsiteY2" fmla="*/ 3757847 h 3757847"/>
              <a:gd name="connsiteX3" fmla="*/ 1896 w 1811268"/>
              <a:gd name="connsiteY3" fmla="*/ 3754126 h 37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268" h="3757847">
                <a:moveTo>
                  <a:pt x="1896" y="3754126"/>
                </a:moveTo>
                <a:cubicBezTo>
                  <a:pt x="4013" y="2871154"/>
                  <a:pt x="-1634" y="882972"/>
                  <a:pt x="483" y="0"/>
                </a:cubicBezTo>
                <a:lnTo>
                  <a:pt x="1811268" y="3757847"/>
                </a:lnTo>
                <a:lnTo>
                  <a:pt x="1896" y="3754126"/>
                </a:lnTo>
                <a:close/>
              </a:path>
            </a:pathLst>
          </a:custGeom>
          <a:solidFill>
            <a:srgbClr val="00875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21660-108C-2F49-B68B-230059804906}"/>
              </a:ext>
            </a:extLst>
          </p:cNvPr>
          <p:cNvSpPr/>
          <p:nvPr/>
        </p:nvSpPr>
        <p:spPr>
          <a:xfrm>
            <a:off x="3186545" y="6373091"/>
            <a:ext cx="5805055" cy="207818"/>
          </a:xfrm>
          <a:prstGeom prst="rect">
            <a:avLst/>
          </a:prstGeom>
          <a:solidFill>
            <a:srgbClr val="003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13297</TotalTime>
  <Words>1120</Words>
  <Application>Microsoft Macintosh PowerPoint</Application>
  <PresentationFormat>Widescreen</PresentationFormat>
  <Paragraphs>216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Office Theme</vt:lpstr>
      <vt:lpstr>Cal State Monterey Bay</vt:lpstr>
      <vt:lpstr>Presenter</vt:lpstr>
      <vt:lpstr>About Monterey, CA</vt:lpstr>
      <vt:lpstr>Location</vt:lpstr>
      <vt:lpstr>Location Influence on Academics</vt:lpstr>
      <vt:lpstr>About Cal State Monterey Bay</vt:lpstr>
      <vt:lpstr>Campus</vt:lpstr>
      <vt:lpstr>Service Learning Institute</vt:lpstr>
      <vt:lpstr>Academics</vt:lpstr>
      <vt:lpstr>Majors &amp; Concentrations</vt:lpstr>
      <vt:lpstr>Majors &amp; Concentrations</vt:lpstr>
      <vt:lpstr>Majors &amp; Concentrations</vt:lpstr>
      <vt:lpstr>Majors &amp; Concentrations</vt:lpstr>
      <vt:lpstr>Housing</vt:lpstr>
      <vt:lpstr>On-Campus Housing</vt:lpstr>
      <vt:lpstr>Program Types</vt:lpstr>
      <vt:lpstr>Program Overview</vt:lpstr>
      <vt:lpstr>Undergraduate Degree-Seeking</vt:lpstr>
      <vt:lpstr>Language Requirement</vt:lpstr>
      <vt:lpstr>Graduate Degree-Seeking</vt:lpstr>
      <vt:lpstr>Semester@</vt:lpstr>
      <vt:lpstr>Language Requirement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Brian Childs</cp:lastModifiedBy>
  <cp:revision>58</cp:revision>
  <dcterms:created xsi:type="dcterms:W3CDTF">2020-04-07T18:59:06Z</dcterms:created>
  <dcterms:modified xsi:type="dcterms:W3CDTF">2020-04-18T05:34:41Z</dcterms:modified>
</cp:coreProperties>
</file>