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2" r:id="rId3"/>
    <p:sldId id="279" r:id="rId4"/>
    <p:sldId id="286" r:id="rId5"/>
    <p:sldId id="294" r:id="rId6"/>
    <p:sldId id="287" r:id="rId7"/>
    <p:sldId id="288" r:id="rId8"/>
    <p:sldId id="280" r:id="rId9"/>
    <p:sldId id="268" r:id="rId10"/>
    <p:sldId id="258" r:id="rId11"/>
    <p:sldId id="277" r:id="rId12"/>
    <p:sldId id="292" r:id="rId13"/>
    <p:sldId id="281" r:id="rId14"/>
    <p:sldId id="261" r:id="rId15"/>
    <p:sldId id="269" r:id="rId16"/>
    <p:sldId id="293" r:id="rId17"/>
    <p:sldId id="271" r:id="rId18"/>
    <p:sldId id="274" r:id="rId19"/>
    <p:sldId id="289" r:id="rId20"/>
    <p:sldId id="291" r:id="rId21"/>
    <p:sldId id="263" r:id="rId22"/>
    <p:sldId id="284" r:id="rId23"/>
    <p:sldId id="290" r:id="rId24"/>
    <p:sldId id="285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616"/>
    <a:srgbClr val="FDB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51"/>
  </p:normalViewPr>
  <p:slideViewPr>
    <p:cSldViewPr snapToGrid="0">
      <p:cViewPr varScale="1">
        <p:scale>
          <a:sx n="97" d="100"/>
          <a:sy n="9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77C87-C137-42E4-8164-22F7E0E5606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BFDB9-C8E4-401E-8099-63FA63F4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FDC90-F4D6-424F-B241-5C56C8E151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FDC90-F4D6-424F-B241-5C56C8E151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6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BFDB9-C8E4-401E-8099-63FA63F403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8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82B0-F149-426E-BF02-14015CC37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9A44-222C-449A-87DD-581BE28EA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DFA36-643E-481E-8FB9-9ADDE2EE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28059-B870-4D7B-93C6-14B48E9E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3184C-AA2D-4773-8F84-92A52692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BFB6-43E9-4861-AF6B-6E0E206D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6CE34-1514-428B-817B-A182B2147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924A-1621-4E82-BAE6-05AEB561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708B-7546-4445-AAD0-360C2178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1C5FB-518B-4C9F-BF37-D72B2333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7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EC902-F1D1-43FC-A4FD-B532CF29D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A5320-CA48-4431-A112-F4F442161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F3F99-2CCC-4481-81AC-B21CEDA2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04B96-7EAA-41C6-AF62-8CA131F2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DC5F2-CDFC-4ED4-AA31-8F78AFF3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5DEF-8F24-4B44-8152-C294EC96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A312-A773-46AC-A080-0F82C09EE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90C1D-3EFD-4AA2-B535-2D6957F2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44-0973-4F08-98BB-4719F6AB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D412-4000-44BD-9664-8D1EC751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8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6047-6D4D-4C3B-8CB1-2FC4A6F7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BFCB8-F506-418A-BFA7-18B219047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06370-6175-42D7-9C66-EBE0D4A6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DB00-7C12-4EEC-BB5D-7A05D26C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0A57B-22FD-4385-B309-1006E702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4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01B8-8A11-4CA4-A9CF-CA6C410C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305F-63E2-4B08-B6D1-A6CCDCCA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210D7-D7AD-4E4F-B669-D39C9B544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E85EC-1BF1-4BC0-A87F-A6C89CE7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E3FF0-626B-4A46-9D9A-BF06BFF6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47AC6-146F-48CD-9C7D-052F211E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3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8B28-7F3B-4249-9B00-B507A6F2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04F66-3B44-4D22-86DA-C8B92537C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523B8-478E-4EF4-8D0B-A05DA5C4A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DB4E4-1434-4E3E-943E-95CC83339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53A9F-821E-4B83-BC80-FBDD8AA0E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81318-F24F-4286-8805-8C130432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8F5FF-11C0-459E-987B-E497D333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708EF-A34C-4A82-A56D-8CD412F2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B72B-CD28-46DE-AD61-9DBF3F59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DF2B1-83A8-4370-BF71-76F373FF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745E0-3C4A-4112-960E-9F518ABA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5DD6A-C348-4BC6-8871-C5E9B4C9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FF996-F787-4C67-96D6-055A141A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D5C23-D728-4C66-A20C-8E1333FB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37A0E-48C4-43B3-AD5C-8967C904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A396-4163-443A-BA5B-5875CC0C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AED2-D80F-43EC-A273-65574E51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A2E4B-66B3-4592-8699-7C2E5E2B4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873A5-9754-4BF0-98E8-2BC308F4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318CB-3B8A-4C01-93CF-B562C0D8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ECDA7-9FE2-4FFF-A3EB-5C683723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AEB0-C013-445F-B97C-C7D31D7F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FA637-F8FC-46AD-BA45-F93F90964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CAE3E-04D5-4CD3-9776-99D89BC91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3EA4F-E82E-4401-A3E0-FFA8479E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C9315-D4C5-4992-B6C4-0B1B6E01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BD5D1-3EC7-4D2E-959E-4CA28114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5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F17B7-32DB-4CF5-9761-D785AC99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56E77-ECE8-459C-924A-19F4384F3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5D912-C1C1-45DD-91E3-F9080CDC3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9CD02-C5F9-4784-A457-AE57CC5EA4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FCDDC-4B66-402F-9D40-666EF4BD6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5FD29-8628-4DAB-BF0A-AC6C7CDED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F322E-C79A-43BF-8C5E-4BD72CF7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youtu.be/DR0wjhYLFjc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3PvRmrg0QnU" TargetMode="External"/><Relationship Id="rId5" Type="http://schemas.openxmlformats.org/officeDocument/2006/relationships/hyperlink" Target="https://youtu.be/-IHOfkz_xNw" TargetMode="External"/><Relationship Id="rId4" Type="http://schemas.openxmlformats.org/officeDocument/2006/relationships/hyperlink" Target="https://youtu.be/9EerwUURkvQ" TargetMode="External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3449E-E8AC-3F48-8FB3-A69AAF87F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6447" y="2611679"/>
            <a:ext cx="8197049" cy="23876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  <a:t/>
            </a:r>
            <a:b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</a:br>
            <a: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  <a:t/>
            </a:r>
            <a:b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</a:br>
            <a: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  <a:t/>
            </a:r>
            <a:b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</a:br>
            <a: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  <a:t/>
            </a:r>
            <a:b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</a:br>
            <a: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  <a:t/>
            </a:r>
            <a:br>
              <a:rPr lang="en-US" sz="8000" b="1" dirty="0">
                <a:solidFill>
                  <a:schemeClr val="bg1"/>
                </a:solidFill>
                <a:latin typeface="Komet" charset="0"/>
                <a:ea typeface="Komet" charset="0"/>
                <a:cs typeface="Komet" charset="0"/>
              </a:rPr>
            </a:br>
            <a:r>
              <a:rPr lang="en-US" sz="8000" b="1" dirty="0">
                <a:solidFill>
                  <a:schemeClr val="bg1"/>
                </a:solidFill>
                <a:latin typeface="Komet Medium"/>
                <a:ea typeface="Komet" charset="0"/>
                <a:cs typeface="Aparajita" panose="020B0604020202020204" pitchFamily="34" charset="0"/>
              </a:rPr>
              <a:t>INDIANA INSTITUTE OF TECHNOLOGY (INDIANA TECH)</a:t>
            </a:r>
          </a:p>
        </p:txBody>
      </p:sp>
    </p:spTree>
    <p:extLst>
      <p:ext uri="{BB962C8B-B14F-4D97-AF65-F5344CB8AC3E}">
        <p14:creationId xmlns:p14="http://schemas.microsoft.com/office/powerpoint/2010/main" val="168477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3E50DF-7ADB-6E4E-8140-D61CA8E0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27" y="22485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A4616"/>
                </a:solidFill>
                <a:latin typeface="Komet Medium" charset="0"/>
                <a:ea typeface="Komet Medium" charset="0"/>
                <a:cs typeface="Komet Medium" charset="0"/>
              </a:rPr>
              <a:t>The Steps:</a:t>
            </a:r>
            <a:endParaRPr lang="en-US" dirty="0">
              <a:solidFill>
                <a:srgbClr val="FA4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03" y="1550417"/>
            <a:ext cx="10981048" cy="4351338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A4616"/>
                </a:solidFill>
              </a:rPr>
              <a:t>Apply to Indiana </a:t>
            </a:r>
            <a:r>
              <a:rPr lang="en-US" sz="3200" b="1" dirty="0" smtClean="0">
                <a:solidFill>
                  <a:srgbClr val="FA4616"/>
                </a:solidFill>
              </a:rPr>
              <a:t>Tech (Study Metro team can help you apply to Indiana Tech and will provide you the link for free online application).</a:t>
            </a:r>
            <a:endParaRPr lang="en-US" sz="2800" b="1" dirty="0">
              <a:solidFill>
                <a:srgbClr val="FA4616"/>
              </a:solidFill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rgbClr val="FA4616"/>
                </a:solidFill>
              </a:rPr>
              <a:t>Receive </a:t>
            </a:r>
            <a:r>
              <a:rPr lang="en-US" sz="3200" b="1" dirty="0">
                <a:solidFill>
                  <a:srgbClr val="FA4616"/>
                </a:solidFill>
              </a:rPr>
              <a:t>your Admissions Decision in as little as three days!*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rgbClr val="FA4616"/>
                </a:solidFill>
              </a:rPr>
              <a:t>Obtain </a:t>
            </a:r>
            <a:r>
              <a:rPr lang="en-US" sz="3200" b="1" dirty="0">
                <a:solidFill>
                  <a:srgbClr val="FA4616"/>
                </a:solidFill>
              </a:rPr>
              <a:t>your I-20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i="1" dirty="0"/>
              <a:t>Email your counselor for the necessary documents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A4616"/>
                </a:solidFill>
              </a:rPr>
              <a:t>Obtain your F-1 visa*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i="1" dirty="0"/>
              <a:t>Schedule an appointment at your nearest US embassy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A4616"/>
                </a:solidFill>
              </a:rPr>
              <a:t>Make your travel arrangements to Fort Wayne, Indiana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A4616"/>
                </a:solidFill>
              </a:rPr>
              <a:t>Move into your dorm/apartment!</a:t>
            </a:r>
          </a:p>
        </p:txBody>
      </p:sp>
    </p:spTree>
    <p:extLst>
      <p:ext uri="{BB962C8B-B14F-4D97-AF65-F5344CB8AC3E}">
        <p14:creationId xmlns:p14="http://schemas.microsoft.com/office/powerpoint/2010/main" val="192914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5" y="386811"/>
            <a:ext cx="1124726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A4616"/>
                </a:solidFill>
                <a:latin typeface="Komet Medium" charset="0"/>
                <a:ea typeface="Komet Medium" charset="0"/>
                <a:cs typeface="Komet Medium" charset="0"/>
              </a:rPr>
              <a:t>Documents Required for 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09" y="1712374"/>
            <a:ext cx="8507819" cy="435133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Undergraduate Students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Application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Official High school transcripts in English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College transcript (for transfer students)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ACT/SAT scores (optional)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English Proficiency Scores; IELTS (6.0),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TOEFL (70), Duolingo English Test (95), PTE (48)</a:t>
            </a:r>
          </a:p>
        </p:txBody>
      </p:sp>
    </p:spTree>
    <p:extLst>
      <p:ext uri="{BB962C8B-B14F-4D97-AF65-F5344CB8AC3E}">
        <p14:creationId xmlns:p14="http://schemas.microsoft.com/office/powerpoint/2010/main" val="333530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5" y="386811"/>
            <a:ext cx="1124726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A4616"/>
                </a:solidFill>
                <a:latin typeface="Komet Medium" charset="0"/>
                <a:ea typeface="Komet Medium" charset="0"/>
                <a:cs typeface="Komet Medium" charset="0"/>
              </a:rPr>
              <a:t>Documents Required for 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09" y="1712374"/>
            <a:ext cx="8507819" cy="435133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Graduate Students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Application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Official High school transcripts in English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Undergraduate Transcripts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Two Letters of Recommendation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English Proficiency Scores; IELTS (6.0),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TOEFL (70), Duolingo English Test (95), PTE (48)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DA6CC-1365-DF45-BA6F-4B3873CCDD8A}"/>
              </a:ext>
            </a:extLst>
          </p:cNvPr>
          <p:cNvSpPr txBox="1"/>
          <p:nvPr/>
        </p:nvSpPr>
        <p:spPr>
          <a:xfrm>
            <a:off x="1648047" y="5602047"/>
            <a:ext cx="401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</a:t>
            </a:r>
            <a:r>
              <a:rPr lang="en-US" sz="2400" dirty="0" smtClean="0">
                <a:solidFill>
                  <a:schemeClr val="bg1"/>
                </a:solidFill>
              </a:rPr>
              <a:t>GRE or GMAT </a:t>
            </a:r>
            <a:r>
              <a:rPr lang="en-US" sz="2400" dirty="0">
                <a:solidFill>
                  <a:schemeClr val="bg1"/>
                </a:solidFill>
              </a:rPr>
              <a:t>is not required!</a:t>
            </a:r>
          </a:p>
        </p:txBody>
      </p:sp>
    </p:spTree>
    <p:extLst>
      <p:ext uri="{BB962C8B-B14F-4D97-AF65-F5344CB8AC3E}">
        <p14:creationId xmlns:p14="http://schemas.microsoft.com/office/powerpoint/2010/main" val="202552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16" y="533029"/>
            <a:ext cx="112472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A4616"/>
                </a:solidFill>
                <a:latin typeface="Komet Medium" charset="0"/>
                <a:ea typeface="Komet Medium" charset="0"/>
                <a:cs typeface="Komet Medium" charset="0"/>
              </a:rPr>
              <a:t>Requirements for Immigration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16" y="2182627"/>
            <a:ext cx="10515600" cy="4351338"/>
          </a:xfrm>
        </p:spPr>
        <p:txBody>
          <a:bodyPr>
            <a:norm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Proof of Financial Support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*Document showing proof of funds for one year (i.e. bank statement, savings account, proof of salary, etc.)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Indiana Tech Sponsor’s Affidavit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Copy of Passport</a:t>
            </a:r>
          </a:p>
        </p:txBody>
      </p:sp>
    </p:spTree>
    <p:extLst>
      <p:ext uri="{BB962C8B-B14F-4D97-AF65-F5344CB8AC3E}">
        <p14:creationId xmlns:p14="http://schemas.microsoft.com/office/powerpoint/2010/main" val="76626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3449E-E8AC-3F48-8FB3-A69AAF87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A12DA-1B53-3C45-802B-FFB22D13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A4616"/>
                </a:solidFill>
                <a:latin typeface="Komet" charset="0"/>
                <a:ea typeface="Komet" charset="0"/>
                <a:cs typeface="Komet" charset="0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82082"/>
            <a:ext cx="10058400" cy="165576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Komet Medium" charset="0"/>
                <a:ea typeface="Komet Medium" charset="0"/>
                <a:cs typeface="Komet Medium" charset="0"/>
              </a:rPr>
              <a:t>Tuition and Fees</a:t>
            </a:r>
            <a:endParaRPr lang="en-US" sz="8800" dirty="0">
              <a:solidFill>
                <a:schemeClr val="bg1"/>
              </a:solidFill>
              <a:latin typeface="Rival Light" charset="0"/>
              <a:ea typeface="Rival Light" charset="0"/>
              <a:cs typeface="Rival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4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85" y="1689954"/>
            <a:ext cx="10515600" cy="46519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Tuition - $26,990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endParaRPr lang="en-US" sz="2800" i="1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Student Services Fee: $450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International Student Processing Fee - $250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Program Fees - $640 - $1,730</a:t>
            </a:r>
          </a:p>
          <a:p>
            <a:pPr marL="457200" lvl="1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	*program specific</a:t>
            </a:r>
          </a:p>
          <a:p>
            <a:pPr lvl="1"/>
            <a:endParaRPr lang="en-US" sz="2800" i="1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Housing $10,252</a:t>
            </a:r>
          </a:p>
          <a:p>
            <a:pPr marL="457200" lvl="1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	*Housing Deposit - $350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5714D0-91B7-1B48-953D-2094B015F492}"/>
              </a:ext>
            </a:extLst>
          </p:cNvPr>
          <p:cNvSpPr txBox="1"/>
          <p:nvPr/>
        </p:nvSpPr>
        <p:spPr>
          <a:xfrm>
            <a:off x="1506859" y="516146"/>
            <a:ext cx="936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Undergraduate Tuition and Fees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AAFA4-7E42-DF47-8C5C-148EA8FCB1D1}"/>
              </a:ext>
            </a:extLst>
          </p:cNvPr>
          <p:cNvSpPr txBox="1"/>
          <p:nvPr/>
        </p:nvSpPr>
        <p:spPr>
          <a:xfrm>
            <a:off x="7921255" y="1538423"/>
            <a:ext cx="36495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A4616"/>
                </a:solidFill>
              </a:rPr>
              <a:t>View our Cost Sheet:</a:t>
            </a:r>
          </a:p>
          <a:p>
            <a:endParaRPr lang="en-US" sz="3200" dirty="0">
              <a:solidFill>
                <a:srgbClr val="FA461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A4D9A-DF81-904F-8395-91DB5FAFD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76" y="2202986"/>
            <a:ext cx="2452027" cy="24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5" y="1930998"/>
            <a:ext cx="6746343" cy="46519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Tuition and Fees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Business (MBA, MSM) </a:t>
            </a:r>
            <a:r>
              <a:rPr lang="en-US" sz="3600" dirty="0">
                <a:solidFill>
                  <a:schemeClr val="bg1"/>
                </a:solidFill>
              </a:rPr>
              <a:t>- $10,815 per year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Engineering (MSE, MSEIS) </a:t>
            </a:r>
            <a:r>
              <a:rPr lang="en-US" sz="3600" dirty="0">
                <a:solidFill>
                  <a:schemeClr val="bg1"/>
                </a:solidFill>
              </a:rPr>
              <a:t>- $11,697 per year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i="1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Cost of Living - $10,000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5714D0-91B7-1B48-953D-2094B015F492}"/>
              </a:ext>
            </a:extLst>
          </p:cNvPr>
          <p:cNvSpPr txBox="1"/>
          <p:nvPr/>
        </p:nvSpPr>
        <p:spPr>
          <a:xfrm>
            <a:off x="1506859" y="516146"/>
            <a:ext cx="7695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Graduate Tuition and Fees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AAFA4-7E42-DF47-8C5C-148EA8FCB1D1}"/>
              </a:ext>
            </a:extLst>
          </p:cNvPr>
          <p:cNvSpPr txBox="1"/>
          <p:nvPr/>
        </p:nvSpPr>
        <p:spPr>
          <a:xfrm>
            <a:off x="7648528" y="1523835"/>
            <a:ext cx="4192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A4616"/>
                </a:solidFill>
              </a:rPr>
              <a:t>View More Information:</a:t>
            </a:r>
          </a:p>
          <a:p>
            <a:endParaRPr lang="en-US" sz="3200" dirty="0">
              <a:solidFill>
                <a:srgbClr val="FA461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E49786-27BB-9742-99AD-A1B575784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52" y="2232389"/>
            <a:ext cx="2683313" cy="26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3449E-E8AC-3F48-8FB3-A69AAF87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A12DA-1B53-3C45-802B-FFB22D13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A4616"/>
                </a:solidFill>
                <a:latin typeface="Komet" charset="0"/>
                <a:ea typeface="Komet" charset="0"/>
                <a:cs typeface="Komet" charset="0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59196"/>
            <a:ext cx="10058400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Komet Medium" charset="0"/>
                <a:ea typeface="Rival Light" charset="0"/>
                <a:cs typeface="Rival Light" charset="0"/>
              </a:rPr>
              <a:t>Scholarships and Aid</a:t>
            </a:r>
            <a:endParaRPr lang="en-US" sz="8800" dirty="0">
              <a:solidFill>
                <a:schemeClr val="bg1"/>
              </a:solidFill>
              <a:latin typeface="Rival Light" charset="0"/>
              <a:ea typeface="Rival Light" charset="0"/>
              <a:cs typeface="Rival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6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76"/>
            <a:ext cx="10515600" cy="4651900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</a:pPr>
            <a:endParaRPr lang="en-US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Premier Scholarship: Up to $15,000/year based on GPA and test scores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Presidential Scholarship and Vietnamese Scholarship for Excellence: Full Tuition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Athletic &amp; Esports Scholarships*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**Merit Scholarships don’t apply to government sponsored students</a:t>
            </a:r>
          </a:p>
          <a:p>
            <a:pPr lvl="1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5C9BB-B78B-184D-BF49-1F5920D61A7B}"/>
              </a:ext>
            </a:extLst>
          </p:cNvPr>
          <p:cNvSpPr txBox="1"/>
          <p:nvPr/>
        </p:nvSpPr>
        <p:spPr>
          <a:xfrm>
            <a:off x="962578" y="309526"/>
            <a:ext cx="10266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A4616"/>
                </a:solidFill>
              </a:rPr>
              <a:t>95% </a:t>
            </a:r>
            <a:r>
              <a:rPr lang="en-US" sz="4800" b="1" i="1" dirty="0">
                <a:solidFill>
                  <a:schemeClr val="bg1"/>
                </a:solidFill>
              </a:rPr>
              <a:t>of international </a:t>
            </a:r>
            <a:r>
              <a:rPr lang="en-US" sz="4800" b="1" i="1" dirty="0" smtClean="0">
                <a:solidFill>
                  <a:schemeClr val="bg1"/>
                </a:solidFill>
              </a:rPr>
              <a:t>undergraduate students </a:t>
            </a:r>
            <a:r>
              <a:rPr lang="en-US" sz="4800" b="1" i="1" dirty="0">
                <a:solidFill>
                  <a:schemeClr val="bg1"/>
                </a:solidFill>
              </a:rPr>
              <a:t>receive scholarships!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BD5B4-2AA0-3646-9A0B-448E154E4087}"/>
              </a:ext>
            </a:extLst>
          </p:cNvPr>
          <p:cNvSpPr txBox="1"/>
          <p:nvPr/>
        </p:nvSpPr>
        <p:spPr>
          <a:xfrm>
            <a:off x="924070" y="6053524"/>
            <a:ext cx="462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*Athletic scholarships determined by the coach</a:t>
            </a:r>
          </a:p>
        </p:txBody>
      </p:sp>
    </p:spTree>
    <p:extLst>
      <p:ext uri="{BB962C8B-B14F-4D97-AF65-F5344CB8AC3E}">
        <p14:creationId xmlns:p14="http://schemas.microsoft.com/office/powerpoint/2010/main" val="108166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3449E-E8AC-3F48-8FB3-A69AAF87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A12DA-1B53-3C45-802B-FFB22D13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209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A4616"/>
                </a:solidFill>
                <a:latin typeface="Komet" charset="0"/>
                <a:ea typeface="Komet" charset="0"/>
                <a:cs typeface="Komet" charset="0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699" y="2310582"/>
            <a:ext cx="10058400" cy="1580102"/>
          </a:xfrm>
        </p:spPr>
        <p:txBody>
          <a:bodyPr>
            <a:normAutofit/>
          </a:bodyPr>
          <a:lstStyle/>
          <a:p>
            <a:r>
              <a:rPr lang="en-US" sz="8500" b="1" dirty="0">
                <a:solidFill>
                  <a:schemeClr val="bg1"/>
                </a:solidFill>
                <a:latin typeface="Komet Medium" charset="0"/>
                <a:ea typeface="Rival Light" charset="0"/>
                <a:cs typeface="Rival Light" charset="0"/>
              </a:rPr>
              <a:t>Life in Fort Wayne</a:t>
            </a:r>
            <a:endParaRPr lang="en-US" sz="8500" dirty="0">
              <a:solidFill>
                <a:schemeClr val="bg1"/>
              </a:solidFill>
              <a:latin typeface="Rival Light" charset="0"/>
              <a:ea typeface="Rival Light" charset="0"/>
              <a:cs typeface="Rival Ligh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BD977-B2C4-8E43-AD03-177AC9765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2096" y="4436600"/>
            <a:ext cx="4348492" cy="2421400"/>
          </a:xfrm>
          <a:prstGeom prst="rect">
            <a:avLst/>
          </a:prstGeom>
        </p:spPr>
      </p:pic>
      <p:pic>
        <p:nvPicPr>
          <p:cNvPr id="1028" name="Picture 4" descr="Riverfront Fort Wayne's Promenade Park | Visit Indi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96" y="4436600"/>
            <a:ext cx="4679208" cy="24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1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459C95-B066-7F42-8EE4-C9D41C4A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5D92E-7510-9245-A3E0-E366BD264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1A3B7-3630-3F42-A250-5C8FACB54B98}"/>
              </a:ext>
            </a:extLst>
          </p:cNvPr>
          <p:cNvSpPr txBox="1"/>
          <p:nvPr/>
        </p:nvSpPr>
        <p:spPr>
          <a:xfrm>
            <a:off x="536896" y="1006341"/>
            <a:ext cx="44030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A4616"/>
                </a:solidFill>
              </a:rPr>
              <a:t>Second largest city in Indiana</a:t>
            </a:r>
            <a:r>
              <a:rPr lang="en-US" sz="2800" dirty="0"/>
              <a:t> with a population near 300,000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Lowest cost of living in the region, </a:t>
            </a:r>
            <a:r>
              <a:rPr lang="en-US" sz="2800" i="1" dirty="0">
                <a:solidFill>
                  <a:srgbClr val="FA4616"/>
                </a:solidFill>
              </a:rPr>
              <a:t>Niche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A461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A4616"/>
                </a:solidFill>
              </a:rPr>
              <a:t>5th safest city </a:t>
            </a:r>
            <a:r>
              <a:rPr lang="en-US" sz="2800" dirty="0"/>
              <a:t>to live in the U.S. 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27639" y="421566"/>
            <a:ext cx="624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ARE WE LOCATED?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10" y="1882033"/>
            <a:ext cx="7226503" cy="4100275"/>
          </a:xfrm>
        </p:spPr>
      </p:pic>
    </p:spTree>
    <p:extLst>
      <p:ext uri="{BB962C8B-B14F-4D97-AF65-F5344CB8AC3E}">
        <p14:creationId xmlns:p14="http://schemas.microsoft.com/office/powerpoint/2010/main" val="329473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122DC6-5B36-6242-9419-68DC85E1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1CBBD2-638A-6D43-9210-6C0E74E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n-lt"/>
              </a:rPr>
              <a:t>Big City Feel, Small Town Prices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36468-B633-DC41-93A3-5C0E1C94A099}"/>
              </a:ext>
            </a:extLst>
          </p:cNvPr>
          <p:cNvSpPr txBox="1"/>
          <p:nvPr/>
        </p:nvSpPr>
        <p:spPr>
          <a:xfrm>
            <a:off x="458811" y="1872770"/>
            <a:ext cx="88361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In Fort Wayne, you can find all the opportunities of a large city, but with a much lower cost of living.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We have two major shopping centers, professional sports teams, an expanding downtown, and much more!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We are also driving distance from major cities like Chicago, Detroit, and Indianapolis.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ndiana 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3908259"/>
            <a:ext cx="2352670" cy="20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4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122DC6-5B36-6242-9419-68DC85E1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1CBBD2-638A-6D43-9210-6C0E74E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n-lt"/>
              </a:rPr>
              <a:t>Ready to Become a Warrior?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36468-B633-DC41-93A3-5C0E1C94A099}"/>
              </a:ext>
            </a:extLst>
          </p:cNvPr>
          <p:cNvSpPr txBox="1"/>
          <p:nvPr/>
        </p:nvSpPr>
        <p:spPr>
          <a:xfrm>
            <a:off x="458811" y="1872770"/>
            <a:ext cx="8836191" cy="392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Reach out to our office </a:t>
            </a:r>
            <a:r>
              <a:rPr lang="en-US" sz="4000" dirty="0" smtClean="0">
                <a:solidFill>
                  <a:schemeClr val="bg1"/>
                </a:solidFill>
              </a:rPr>
              <a:t>through the Study Metro team to fill </a:t>
            </a:r>
            <a:r>
              <a:rPr lang="en-US" sz="4000" dirty="0">
                <a:solidFill>
                  <a:schemeClr val="bg1"/>
                </a:solidFill>
              </a:rPr>
              <a:t>out an application for FREE on our website today!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Admissions decisions can be received in as little as </a:t>
            </a:r>
            <a:r>
              <a:rPr lang="en-US" sz="4000" b="1" dirty="0">
                <a:solidFill>
                  <a:schemeClr val="bg1"/>
                </a:solidFill>
              </a:rPr>
              <a:t>2-3 business days</a:t>
            </a:r>
            <a:r>
              <a:rPr lang="en-US" sz="4000" dirty="0">
                <a:solidFill>
                  <a:schemeClr val="bg1"/>
                </a:solidFill>
              </a:rPr>
              <a:t>!*</a:t>
            </a:r>
          </a:p>
        </p:txBody>
      </p:sp>
      <p:pic>
        <p:nvPicPr>
          <p:cNvPr id="1026" name="Picture 2" descr="Indiana 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3908259"/>
            <a:ext cx="2352670" cy="20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C5008-0254-4BBA-9CD1-3FDE0C42AC1D}"/>
              </a:ext>
            </a:extLst>
          </p:cNvPr>
          <p:cNvSpPr txBox="1"/>
          <p:nvPr/>
        </p:nvSpPr>
        <p:spPr>
          <a:xfrm>
            <a:off x="838200" y="6265961"/>
            <a:ext cx="6056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*Admissions decisions will be processed upon receiving all necessary documents</a:t>
            </a:r>
          </a:p>
        </p:txBody>
      </p:sp>
    </p:spTree>
    <p:extLst>
      <p:ext uri="{BB962C8B-B14F-4D97-AF65-F5344CB8AC3E}">
        <p14:creationId xmlns:p14="http://schemas.microsoft.com/office/powerpoint/2010/main" val="3617149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122DC6-5B36-6242-9419-68DC85E1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1CBBD2-638A-6D43-9210-6C0E74E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</a:rPr>
              <a:t>Join Us For A Visit!</a:t>
            </a:r>
          </a:p>
        </p:txBody>
      </p:sp>
      <p:pic>
        <p:nvPicPr>
          <p:cNvPr id="8" name="Content Placeholder 7" descr="A view of a city&#10;&#10;Description automatically generated">
            <a:extLst>
              <a:ext uri="{FF2B5EF4-FFF2-40B4-BE49-F238E27FC236}">
                <a16:creationId xmlns:a16="http://schemas.microsoft.com/office/drawing/2014/main" id="{5CA2FA05-5C71-43DC-9C2A-A4AC132F5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55" y="1933809"/>
            <a:ext cx="5961556" cy="39714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3B7F0-9B9E-4D53-8FEF-3B5FFC9CC5AE}"/>
              </a:ext>
            </a:extLst>
          </p:cNvPr>
          <p:cNvSpPr txBox="1"/>
          <p:nvPr/>
        </p:nvSpPr>
        <p:spPr>
          <a:xfrm>
            <a:off x="558567" y="1740496"/>
            <a:ext cx="4496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Schedule a virtual visit to our Fort Wayne campus!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</a:rPr>
              <a:t>Set up a virtual appointment with your Admissions </a:t>
            </a:r>
            <a:r>
              <a:rPr lang="en-US" sz="2800" i="1" dirty="0">
                <a:solidFill>
                  <a:schemeClr val="bg1"/>
                </a:solidFill>
              </a:rPr>
              <a:t>C</a:t>
            </a:r>
            <a:r>
              <a:rPr lang="en-US" sz="2800" i="1" dirty="0" smtClean="0">
                <a:solidFill>
                  <a:schemeClr val="bg1"/>
                </a:solidFill>
              </a:rPr>
              <a:t>ounselor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A0F08-AAE2-4B0B-98DF-5BAEC722485A}"/>
              </a:ext>
            </a:extLst>
          </p:cNvPr>
          <p:cNvSpPr txBox="1"/>
          <p:nvPr/>
        </p:nvSpPr>
        <p:spPr>
          <a:xfrm>
            <a:off x="1006679" y="2382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B6C13-67C5-429D-BBE7-2D601607D644}"/>
              </a:ext>
            </a:extLst>
          </p:cNvPr>
          <p:cNvSpPr txBox="1"/>
          <p:nvPr/>
        </p:nvSpPr>
        <p:spPr>
          <a:xfrm>
            <a:off x="1099044" y="4774483"/>
            <a:ext cx="211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Scan the QR code or search “Visit IT” on our website!</a:t>
            </a:r>
          </a:p>
        </p:txBody>
      </p:sp>
      <p:pic>
        <p:nvPicPr>
          <p:cNvPr id="13" name="Picture 1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33B28AA0-2754-4FE8-AE5C-4EA40D4F6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23" y="4516288"/>
            <a:ext cx="1550027" cy="15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4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122DC6-5B36-6242-9419-68DC85E1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1CBBD2-638A-6D43-9210-6C0E74E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4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n-lt"/>
              </a:rPr>
              <a:t>Follow Us on Social Media</a:t>
            </a:r>
          </a:p>
        </p:txBody>
      </p:sp>
      <p:pic>
        <p:nvPicPr>
          <p:cNvPr id="3" name="Graphic 2" descr="Camera">
            <a:extLst>
              <a:ext uri="{FF2B5EF4-FFF2-40B4-BE49-F238E27FC236}">
                <a16:creationId xmlns:a16="http://schemas.microsoft.com/office/drawing/2014/main" id="{F49DD3ED-49A5-412B-9F15-F479577A1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4022" y="1355503"/>
            <a:ext cx="923314" cy="923314"/>
          </a:xfrm>
          <a:prstGeom prst="rect">
            <a:avLst/>
          </a:prstGeom>
        </p:spPr>
      </p:pic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B9524C5-A675-4AFE-8AF3-8645356B9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398" y="2311344"/>
            <a:ext cx="3268562" cy="3268562"/>
          </a:xfrm>
          <a:prstGeom prst="rect">
            <a:avLst/>
          </a:prstGeom>
        </p:spPr>
      </p:pic>
      <p:pic>
        <p:nvPicPr>
          <p:cNvPr id="14" name="Picture 13" descr="A picture containing black, drawing&#10;&#10;Description automatically generated">
            <a:extLst>
              <a:ext uri="{FF2B5EF4-FFF2-40B4-BE49-F238E27FC236}">
                <a16:creationId xmlns:a16="http://schemas.microsoft.com/office/drawing/2014/main" id="{C20F6A48-0E26-47C7-BA38-7CAB8626F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042" y="2323978"/>
            <a:ext cx="3268563" cy="3268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D71E1A-EF99-42A6-ACAD-667829F2ACA3}"/>
              </a:ext>
            </a:extLst>
          </p:cNvPr>
          <p:cNvSpPr txBox="1"/>
          <p:nvPr/>
        </p:nvSpPr>
        <p:spPr>
          <a:xfrm>
            <a:off x="1659796" y="5738802"/>
            <a:ext cx="353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@</a:t>
            </a:r>
            <a:r>
              <a:rPr lang="en-US" sz="2800" dirty="0" err="1">
                <a:solidFill>
                  <a:schemeClr val="bg1"/>
                </a:solidFill>
              </a:rPr>
              <a:t>international_intech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04199-3384-4636-AAE1-454E8831A528}"/>
              </a:ext>
            </a:extLst>
          </p:cNvPr>
          <p:cNvSpPr txBox="1"/>
          <p:nvPr/>
        </p:nvSpPr>
        <p:spPr>
          <a:xfrm>
            <a:off x="6757039" y="5579906"/>
            <a:ext cx="4018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Or Search: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Indiana Tech International Admissions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F9D8A1-E359-4D5A-BEE5-F7B022F375A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4715" y="1445554"/>
            <a:ext cx="743212" cy="7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31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122DC6-5B36-6242-9419-68DC85E1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1CBBD2-638A-6D43-9210-6C0E74E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96" y="7752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Testimonials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36468-B633-DC41-93A3-5C0E1C94A099}"/>
              </a:ext>
            </a:extLst>
          </p:cNvPr>
          <p:cNvSpPr txBox="1"/>
          <p:nvPr/>
        </p:nvSpPr>
        <p:spPr>
          <a:xfrm>
            <a:off x="267797" y="2267160"/>
            <a:ext cx="86303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Check out some of our international students’ testimonial videos!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bg1"/>
                </a:solidFill>
              </a:rPr>
              <a:t>Adam: </a:t>
            </a:r>
            <a:r>
              <a:rPr lang="en-US" sz="36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https://youtu.be/DR0wjhYLFjc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Ibrahim: </a:t>
            </a:r>
            <a:r>
              <a:rPr lang="en-US" sz="36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https://youtu.be/9EerwUURkvQ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Vi: </a:t>
            </a:r>
            <a:r>
              <a:rPr lang="en-US" sz="360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https://youtu.be/-IHOfkz_xNw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Barbara: </a:t>
            </a:r>
            <a:r>
              <a:rPr lang="en-US" sz="360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https://youtu.be/3PvRmrg0QnU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95" y="1248829"/>
            <a:ext cx="1722337" cy="3234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39" y="4436946"/>
            <a:ext cx="3211261" cy="2144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84" y="1248829"/>
            <a:ext cx="2125411" cy="31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4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A4EA51-AC48-0346-9B53-A1B824397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214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464" y="1508633"/>
            <a:ext cx="8805672" cy="4351338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zh-CN" sz="2400" dirty="0">
                <a:solidFill>
                  <a:schemeClr val="bg1"/>
                </a:solidFill>
                <a:latin typeface="Euphemia" panose="020B05030401020201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Founded in 1930</a:t>
            </a:r>
          </a:p>
          <a:p>
            <a:endParaRPr lang="en-US" altLang="zh-CN" sz="2400" dirty="0">
              <a:solidFill>
                <a:schemeClr val="bg1"/>
              </a:solidFill>
              <a:latin typeface="Euphemia" panose="020B05030401020201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2400" dirty="0">
                <a:solidFill>
                  <a:schemeClr val="bg1"/>
                </a:solidFill>
                <a:latin typeface="Euphemia" panose="020B05030401020201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Small, private non-profit 4-year university in Fort Wayne Indiana. Over time, we have become one of strongest universities in the Midwest region</a:t>
            </a:r>
          </a:p>
          <a:p>
            <a:endParaRPr lang="en-US" altLang="zh-CN" sz="2400" dirty="0">
              <a:solidFill>
                <a:schemeClr val="bg1"/>
              </a:solidFill>
              <a:latin typeface="Euphemia" panose="020B05030401020201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Euphemia" panose="020B05030401020201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Five Colleges and Schools at Indiana Tech. More than 60 degree options at the associate, bachelor’s, master’s and Ph.D. level.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Euphemia" panose="020B05030401020201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Euphemia" panose="020B05030401020201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Ranked in top 100 colleges for highest Return on Investment (ROI) in the US by </a:t>
            </a:r>
            <a:r>
              <a:rPr lang="en-US" altLang="zh-CN" sz="2400" dirty="0" err="1">
                <a:solidFill>
                  <a:schemeClr val="bg1"/>
                </a:solidFill>
                <a:latin typeface="Euphemia" panose="020B05030401020201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Payscale.com</a:t>
            </a:r>
            <a:endParaRPr lang="en-US" sz="2400" dirty="0">
              <a:solidFill>
                <a:schemeClr val="bg1"/>
              </a:solidFill>
              <a:latin typeface="Euphemia" panose="020B05030401020201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/>
            <a:endParaRPr lang="en-US" dirty="0">
              <a:solidFill>
                <a:srgbClr val="602D04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602D04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254" y="183070"/>
            <a:ext cx="11247268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A4616"/>
                </a:solidFill>
                <a:latin typeface="Komet Medium" charset="0"/>
                <a:ea typeface="Komet Medium" charset="0"/>
                <a:cs typeface="Komet Medium" charset="0"/>
              </a:rPr>
              <a:t>Overview of Indiana Tech</a:t>
            </a:r>
          </a:p>
        </p:txBody>
      </p:sp>
    </p:spTree>
    <p:extLst>
      <p:ext uri="{BB962C8B-B14F-4D97-AF65-F5344CB8AC3E}">
        <p14:creationId xmlns:p14="http://schemas.microsoft.com/office/powerpoint/2010/main" val="317690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1063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38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Euphemia" panose="020B0503040102020104" pitchFamily="34" charset="0"/>
              </a:rPr>
              <a:t>Colleges &amp; Schools at Indiana Tech</a:t>
            </a:r>
            <a:endParaRPr lang="en-US" b="1" dirty="0">
              <a:solidFill>
                <a:schemeClr val="bg1"/>
              </a:solidFill>
              <a:latin typeface="Euphemia" panose="020B0503040102020104" pitchFamily="34" charset="0"/>
              <a:ea typeface="Komet Medium" charset="0"/>
              <a:cs typeface="Komet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Euphemia" panose="020B05030401020201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988" y="1874977"/>
            <a:ext cx="5157787" cy="368458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Euphemia" panose="020B0503040102020104" pitchFamily="34" charset="0"/>
              </a:rPr>
              <a:t>College of Business</a:t>
            </a:r>
          </a:p>
          <a:p>
            <a:r>
              <a:rPr lang="en-US" dirty="0">
                <a:solidFill>
                  <a:schemeClr val="bg1"/>
                </a:solidFill>
                <a:latin typeface="Euphemia" panose="020B0503040102020104" pitchFamily="34" charset="0"/>
              </a:rPr>
              <a:t>School of Computer Science </a:t>
            </a:r>
          </a:p>
          <a:p>
            <a:r>
              <a:rPr lang="en-US" dirty="0">
                <a:solidFill>
                  <a:schemeClr val="bg1"/>
                </a:solidFill>
                <a:latin typeface="Euphemia" panose="020B0503040102020104" pitchFamily="34" charset="0"/>
              </a:rPr>
              <a:t>College of Engineering</a:t>
            </a:r>
          </a:p>
          <a:p>
            <a:r>
              <a:rPr lang="en-US" dirty="0">
                <a:solidFill>
                  <a:schemeClr val="bg1"/>
                </a:solidFill>
                <a:latin typeface="Euphemia" panose="020B0503040102020104" pitchFamily="34" charset="0"/>
              </a:rPr>
              <a:t>College of Arts &amp; Sciences</a:t>
            </a:r>
          </a:p>
          <a:p>
            <a:r>
              <a:rPr lang="en-US" dirty="0">
                <a:solidFill>
                  <a:schemeClr val="bg1"/>
                </a:solidFill>
                <a:latin typeface="Euphemia" panose="020B0503040102020104" pitchFamily="34" charset="0"/>
              </a:rPr>
              <a:t>Center for Criminal Justice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40" y="1396799"/>
            <a:ext cx="3857625" cy="244177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75" y="3717271"/>
            <a:ext cx="3863478" cy="25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53" y="1396799"/>
            <a:ext cx="2609850" cy="36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38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Euphemia" panose="020B0503040102020104" pitchFamily="34" charset="0"/>
              </a:rPr>
              <a:t>Degree Offerings</a:t>
            </a:r>
            <a:endParaRPr lang="en-US" sz="4800" b="1" dirty="0">
              <a:solidFill>
                <a:schemeClr val="bg1"/>
              </a:solidFill>
              <a:latin typeface="Euphemia" panose="020B0503040102020104" pitchFamily="34" charset="0"/>
              <a:ea typeface="Komet Medium" charset="0"/>
              <a:cs typeface="Komet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Euphemia" panose="020B05030401020201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0763" y="1430337"/>
            <a:ext cx="4506812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Euphemia" panose="020B0503040102020104" pitchFamily="34" charset="0"/>
              </a:rPr>
              <a:t>Undergraduate Degrees: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18687-4B5F-C94F-BDEC-B6B39715245E}"/>
              </a:ext>
            </a:extLst>
          </p:cNvPr>
          <p:cNvSpPr txBox="1"/>
          <p:nvPr/>
        </p:nvSpPr>
        <p:spPr>
          <a:xfrm>
            <a:off x="6837363" y="1847585"/>
            <a:ext cx="329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Graduate Degrees: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CB548-DFAB-DC47-92B2-269B1D4D6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1" y="2658473"/>
            <a:ext cx="2585720" cy="2585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2A2E3-A4A6-C447-BAAB-36DC4AC37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895" y="2570611"/>
            <a:ext cx="2585719" cy="258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2383E6-AF70-164B-BD74-5E3DA02BB2E3}"/>
              </a:ext>
            </a:extLst>
          </p:cNvPr>
          <p:cNvSpPr txBox="1"/>
          <p:nvPr/>
        </p:nvSpPr>
        <p:spPr>
          <a:xfrm>
            <a:off x="1363815" y="1166958"/>
            <a:ext cx="926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A4616"/>
                </a:solidFill>
              </a:rPr>
              <a:t>View our degree offerings with the QR codes below!</a:t>
            </a:r>
          </a:p>
        </p:txBody>
      </p:sp>
    </p:spTree>
    <p:extLst>
      <p:ext uri="{BB962C8B-B14F-4D97-AF65-F5344CB8AC3E}">
        <p14:creationId xmlns:p14="http://schemas.microsoft.com/office/powerpoint/2010/main" val="245076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97" y="289243"/>
            <a:ext cx="6633351" cy="445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Fully Accredited University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Higher Learning Commission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-ABET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-IACBE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Small class size, relationship-based education, no TA’s or GA’s, and individual attention from professors, 18 hours office hours/week.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On-Campus career service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-Provides extensive career preparation: Mock interviews, resume competitions, professional dress day, etc.  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840" y="289243"/>
            <a:ext cx="11247268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A4616"/>
                </a:solidFill>
                <a:latin typeface="Komet Medium" charset="0"/>
                <a:ea typeface="Komet Medium" charset="0"/>
                <a:cs typeface="Komet Medium" charset="0"/>
              </a:rPr>
              <a:t>Why</a:t>
            </a:r>
            <a:r>
              <a:rPr lang="en-US" sz="4800" b="1" dirty="0">
                <a:solidFill>
                  <a:schemeClr val="bg1"/>
                </a:solidFill>
                <a:latin typeface="Komet Medium" charset="0"/>
                <a:ea typeface="Komet Medium" charset="0"/>
                <a:cs typeface="Komet Medium" charset="0"/>
              </a:rPr>
              <a:t> Indiana Tech?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17" y="1616560"/>
            <a:ext cx="4731371" cy="31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3449E-E8AC-3F48-8FB3-A69AAF87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A12DA-1B53-3C45-802B-FFB22D13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A4616"/>
                </a:solidFill>
                <a:latin typeface="Komet" charset="0"/>
                <a:ea typeface="Komet" charset="0"/>
                <a:cs typeface="Komet" charset="0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064" y="294482"/>
            <a:ext cx="10058400" cy="165576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Komet Medium" charset="0"/>
                <a:ea typeface="Rival Light" charset="0"/>
                <a:cs typeface="Rival Light" charset="0"/>
              </a:rPr>
              <a:t>Life at Indiana Tech</a:t>
            </a:r>
            <a:endParaRPr lang="en-US" sz="8000" dirty="0">
              <a:solidFill>
                <a:schemeClr val="bg1"/>
              </a:solidFill>
              <a:latin typeface="Rival Light" charset="0"/>
              <a:ea typeface="Rival Light" charset="0"/>
              <a:cs typeface="Rival Light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5AA02-F8FC-4EAC-9A19-AE898E0EF35F}"/>
              </a:ext>
            </a:extLst>
          </p:cNvPr>
          <p:cNvSpPr txBox="1"/>
          <p:nvPr/>
        </p:nvSpPr>
        <p:spPr>
          <a:xfrm>
            <a:off x="9068499" y="5796793"/>
            <a:ext cx="3311237" cy="939567"/>
          </a:xfrm>
          <a:prstGeom prst="rect">
            <a:avLst/>
          </a:prstGeom>
          <a:solidFill>
            <a:srgbClr val="FA46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19" y="1467643"/>
            <a:ext cx="77438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4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6D01F-DD71-4F4E-BC8D-B494E2D0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omet Medium" charset="0"/>
                <a:ea typeface="Komet Medium" charset="0"/>
                <a:cs typeface="Komet Medium" charset="0"/>
              </a:rPr>
              <a:t>A </a:t>
            </a:r>
            <a:r>
              <a:rPr lang="en-US" sz="6000" b="1" dirty="0">
                <a:solidFill>
                  <a:srgbClr val="FA4616"/>
                </a:solidFill>
                <a:latin typeface="Komet Medium" charset="0"/>
                <a:ea typeface="Komet Medium" charset="0"/>
                <a:cs typeface="Komet Medium" charset="0"/>
              </a:rPr>
              <a:t>Diverse</a:t>
            </a:r>
            <a:r>
              <a:rPr lang="en-US" sz="6000" b="1" dirty="0">
                <a:solidFill>
                  <a:schemeClr val="bg1"/>
                </a:solidFill>
                <a:latin typeface="Komet Medium" charset="0"/>
                <a:ea typeface="Komet Medium" charset="0"/>
                <a:cs typeface="Komet Medium" charset="0"/>
              </a:rPr>
              <a:t> and Supportive Campus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141" y="1531193"/>
            <a:ext cx="5917309" cy="51673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On-Campus population of </a:t>
            </a:r>
            <a:r>
              <a:rPr lang="en-US" sz="3600" dirty="0">
                <a:solidFill>
                  <a:srgbClr val="FA4616"/>
                </a:solidFill>
              </a:rPr>
              <a:t>1,500+</a:t>
            </a:r>
            <a:r>
              <a:rPr lang="en-US" sz="3600" dirty="0">
                <a:solidFill>
                  <a:schemeClr val="bg1"/>
                </a:solidFill>
              </a:rPr>
              <a:t> students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International student population: </a:t>
            </a:r>
            <a:r>
              <a:rPr lang="en-US" sz="3600" dirty="0">
                <a:solidFill>
                  <a:srgbClr val="FA4616"/>
                </a:solidFill>
              </a:rPr>
              <a:t>18%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Students from </a:t>
            </a:r>
            <a:r>
              <a:rPr lang="en-US" sz="3600" dirty="0">
                <a:solidFill>
                  <a:srgbClr val="FA4616"/>
                </a:solidFill>
              </a:rPr>
              <a:t>30</a:t>
            </a:r>
            <a:r>
              <a:rPr lang="en-US" sz="3600" dirty="0">
                <a:solidFill>
                  <a:schemeClr val="bg1"/>
                </a:solidFill>
              </a:rPr>
              <a:t> countries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Average class size of </a:t>
            </a:r>
            <a:r>
              <a:rPr lang="en-US" sz="3600" dirty="0">
                <a:solidFill>
                  <a:srgbClr val="FA4616"/>
                </a:solidFill>
              </a:rPr>
              <a:t>17</a:t>
            </a:r>
            <a:r>
              <a:rPr lang="en-US" sz="3600" dirty="0">
                <a:solidFill>
                  <a:schemeClr val="bg1"/>
                </a:solidFill>
              </a:rPr>
              <a:t> students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6" y="1690688"/>
            <a:ext cx="5270090" cy="3513393"/>
          </a:xfrm>
        </p:spPr>
      </p:pic>
    </p:spTree>
    <p:extLst>
      <p:ext uri="{BB962C8B-B14F-4D97-AF65-F5344CB8AC3E}">
        <p14:creationId xmlns:p14="http://schemas.microsoft.com/office/powerpoint/2010/main" val="349527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3449E-E8AC-3F48-8FB3-A69AAF87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A12DA-1B53-3C45-802B-FFB22D13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A4616"/>
                </a:solidFill>
                <a:latin typeface="Komet" charset="0"/>
                <a:ea typeface="Komet" charset="0"/>
                <a:cs typeface="Komet" charset="0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59196"/>
            <a:ext cx="100584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Komet Medium" charset="0"/>
                <a:ea typeface="Komet Medium" charset="0"/>
                <a:cs typeface="Komet Medium" charset="0"/>
              </a:rPr>
              <a:t>The Application Process</a:t>
            </a:r>
            <a:endParaRPr lang="en-US" sz="8800" dirty="0">
              <a:solidFill>
                <a:schemeClr val="bg1"/>
              </a:solidFill>
              <a:latin typeface="Rival Light" charset="0"/>
              <a:ea typeface="Rival Light" charset="0"/>
              <a:cs typeface="Rival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29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839</Words>
  <Application>Microsoft Office PowerPoint</Application>
  <PresentationFormat>Widescreen</PresentationFormat>
  <Paragraphs>148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SimSun</vt:lpstr>
      <vt:lpstr>Aparajita</vt:lpstr>
      <vt:lpstr>Arial</vt:lpstr>
      <vt:lpstr>Calibri</vt:lpstr>
      <vt:lpstr>Calibri Light</vt:lpstr>
      <vt:lpstr>Euphemia</vt:lpstr>
      <vt:lpstr>Komet</vt:lpstr>
      <vt:lpstr>Komet Medium</vt:lpstr>
      <vt:lpstr>Rival Light</vt:lpstr>
      <vt:lpstr>Times New Roman</vt:lpstr>
      <vt:lpstr>Office Theme</vt:lpstr>
      <vt:lpstr>     INDIANA INSTITUTE OF TECHNOLOGY (INDIANA TECH)</vt:lpstr>
      <vt:lpstr>PowerPoint Presentation</vt:lpstr>
      <vt:lpstr>Overview of Indiana Tech</vt:lpstr>
      <vt:lpstr>Colleges &amp; Schools at Indiana Tech</vt:lpstr>
      <vt:lpstr>Degree Offerings</vt:lpstr>
      <vt:lpstr>Why Indiana Tech?</vt:lpstr>
      <vt:lpstr>Title</vt:lpstr>
      <vt:lpstr>A Diverse and Supportive Campus</vt:lpstr>
      <vt:lpstr>Title</vt:lpstr>
      <vt:lpstr>The Steps:</vt:lpstr>
      <vt:lpstr>Documents Required for International Students</vt:lpstr>
      <vt:lpstr>Documents Required for International Students</vt:lpstr>
      <vt:lpstr>Requirements for Immigration Documents</vt:lpstr>
      <vt:lpstr>Title</vt:lpstr>
      <vt:lpstr>PowerPoint Presentation</vt:lpstr>
      <vt:lpstr>PowerPoint Presentation</vt:lpstr>
      <vt:lpstr>Title</vt:lpstr>
      <vt:lpstr>PowerPoint Presentation</vt:lpstr>
      <vt:lpstr>Title</vt:lpstr>
      <vt:lpstr>Big City Feel, Small Town Prices</vt:lpstr>
      <vt:lpstr>Ready to Become a Warrior?</vt:lpstr>
      <vt:lpstr>Join Us For A Visit!</vt:lpstr>
      <vt:lpstr>Follow Us on Social Media</vt:lpstr>
      <vt:lpstr>Testimonials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Alyson P</dc:creator>
  <cp:lastModifiedBy>Chowdhury, Sharmila</cp:lastModifiedBy>
  <cp:revision>39</cp:revision>
  <dcterms:created xsi:type="dcterms:W3CDTF">2020-03-04T15:11:56Z</dcterms:created>
  <dcterms:modified xsi:type="dcterms:W3CDTF">2020-04-14T14:52:32Z</dcterms:modified>
</cp:coreProperties>
</file>