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12" autoAdjust="0"/>
    <p:restoredTop sz="94660"/>
  </p:normalViewPr>
  <p:slideViewPr>
    <p:cSldViewPr snapToGrid="0">
      <p:cViewPr>
        <p:scale>
          <a:sx n="72" d="100"/>
          <a:sy n="72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04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93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587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8793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434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991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093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441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46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17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84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50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8004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87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35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197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01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408D1-1FDE-4A5C-A6AE-2D4A6C92DAF1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BF935-80D9-4A39-988A-F507E3F1F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2239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1C33E651-C3CF-4519-905B-9FF39ABAE613}"/>
              </a:ext>
            </a:extLst>
          </p:cNvPr>
          <p:cNvSpPr txBox="1"/>
          <p:nvPr/>
        </p:nvSpPr>
        <p:spPr>
          <a:xfrm>
            <a:off x="1" y="478857"/>
            <a:ext cx="12191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0070C0"/>
                </a:solidFill>
                <a:latin typeface="Arial Rounded MT Bold" panose="020F0704030504030204" pitchFamily="34" charset="0"/>
                <a:cs typeface="Aparajita" panose="02020603050405020304" pitchFamily="18" charset="0"/>
              </a:rPr>
              <a:t>HACKATHON 2021 : </a:t>
            </a:r>
          </a:p>
          <a:p>
            <a:pPr algn="ctr"/>
            <a:r>
              <a:rPr lang="fr-FR" sz="4000" dirty="0">
                <a:solidFill>
                  <a:srgbClr val="0070C0"/>
                </a:solidFill>
                <a:latin typeface="Arial Rounded MT Bold" panose="020F0704030504030204" pitchFamily="34" charset="0"/>
                <a:cs typeface="Aparajita" panose="02020603050405020304" pitchFamily="18" charset="0"/>
              </a:rPr>
              <a:t>L’organisation inclusive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2649B23-535A-4AC2-B7A5-B446901DB4CB}"/>
              </a:ext>
            </a:extLst>
          </p:cNvPr>
          <p:cNvSpPr txBox="1"/>
          <p:nvPr/>
        </p:nvSpPr>
        <p:spPr>
          <a:xfrm>
            <a:off x="8865703" y="3737063"/>
            <a:ext cx="241189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/>
              <a:t>Participants : </a:t>
            </a:r>
          </a:p>
          <a:p>
            <a:r>
              <a:rPr lang="fr-FR" dirty="0"/>
              <a:t>ANDRIVEAU Corentin</a:t>
            </a:r>
          </a:p>
          <a:p>
            <a:r>
              <a:rPr lang="fr-FR" dirty="0"/>
              <a:t>GAY Anna </a:t>
            </a:r>
          </a:p>
          <a:p>
            <a:r>
              <a:rPr lang="fr-FR" dirty="0"/>
              <a:t>PI </a:t>
            </a:r>
            <a:r>
              <a:rPr lang="fr-FR" dirty="0" err="1"/>
              <a:t>Ruofan</a:t>
            </a:r>
            <a:endParaRPr lang="fr-FR" dirty="0"/>
          </a:p>
          <a:p>
            <a:r>
              <a:rPr lang="fr-FR" dirty="0"/>
              <a:t>AL ANDALOUSSI Rayane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26B1207-3CDC-4B0F-A62F-CD54B5C25C43}"/>
              </a:ext>
            </a:extLst>
          </p:cNvPr>
          <p:cNvSpPr txBox="1"/>
          <p:nvPr/>
        </p:nvSpPr>
        <p:spPr>
          <a:xfrm>
            <a:off x="1630017" y="2782956"/>
            <a:ext cx="43069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latin typeface="Arial" panose="020B0604020202020204" pitchFamily="34" charset="0"/>
                <a:cs typeface="Arial" panose="020B0604020202020204" pitchFamily="34" charset="0"/>
              </a:rPr>
              <a:t>Campus GRAND PARIS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Groupe : ALPHA B </a:t>
            </a:r>
          </a:p>
        </p:txBody>
      </p:sp>
    </p:spTree>
    <p:extLst>
      <p:ext uri="{BB962C8B-B14F-4D97-AF65-F5344CB8AC3E}">
        <p14:creationId xmlns:p14="http://schemas.microsoft.com/office/powerpoint/2010/main" val="3114682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CBACBC-6683-40A6-854E-6D96B0B6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439" y="774162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rgbClr val="0070C0"/>
                </a:solidFill>
              </a:rPr>
              <a:t>Sommaire 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305DEB-6EF9-4116-ACD4-8577066EC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limites du processus de recrutement actuel</a:t>
            </a:r>
          </a:p>
          <a:p>
            <a:r>
              <a:rPr lang="fr-FR" dirty="0"/>
              <a:t>Situation en France </a:t>
            </a:r>
          </a:p>
          <a:p>
            <a:r>
              <a:rPr lang="fr-FR" dirty="0"/>
              <a:t>Baisse et diminution de la discrimination lors du processus de recrutement </a:t>
            </a:r>
          </a:p>
          <a:p>
            <a:r>
              <a:rPr lang="fr-FR" dirty="0"/>
              <a:t>Un nouveau projet de recrutement en 3 étapes</a:t>
            </a:r>
          </a:p>
          <a:p>
            <a:r>
              <a:rPr lang="fr-FR" dirty="0"/>
              <a:t>Les moyens à mettre en œuvre</a:t>
            </a:r>
          </a:p>
          <a:p>
            <a:r>
              <a:rPr lang="fr-FR" dirty="0"/>
              <a:t>Pourquoi chercher à créer une organisation plus inclusive ? </a:t>
            </a:r>
          </a:p>
        </p:txBody>
      </p:sp>
    </p:spTree>
    <p:extLst>
      <p:ext uri="{BB962C8B-B14F-4D97-AF65-F5344CB8AC3E}">
        <p14:creationId xmlns:p14="http://schemas.microsoft.com/office/powerpoint/2010/main" val="63884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93763F-C376-4258-909B-94003B5D0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4800" dirty="0">
                <a:solidFill>
                  <a:srgbClr val="0070C0"/>
                </a:solidFill>
                <a:latin typeface="+mn-lt"/>
              </a:rPr>
              <a:t>Les limites du processus</a:t>
            </a:r>
            <a:br>
              <a:rPr lang="fr-FR" sz="4800" dirty="0">
                <a:solidFill>
                  <a:srgbClr val="0070C0"/>
                </a:solidFill>
                <a:latin typeface="+mn-lt"/>
              </a:rPr>
            </a:br>
            <a:r>
              <a:rPr lang="fr-FR" sz="4800" dirty="0">
                <a:solidFill>
                  <a:srgbClr val="0070C0"/>
                </a:solidFill>
                <a:latin typeface="+mn-lt"/>
              </a:rPr>
              <a:t> de </a:t>
            </a:r>
            <a:br>
              <a:rPr lang="fr-FR" sz="4800" dirty="0">
                <a:solidFill>
                  <a:srgbClr val="0070C0"/>
                </a:solidFill>
                <a:latin typeface="+mn-lt"/>
              </a:rPr>
            </a:br>
            <a:r>
              <a:rPr lang="fr-FR" sz="4800" dirty="0">
                <a:solidFill>
                  <a:srgbClr val="0070C0"/>
                </a:solidFill>
                <a:latin typeface="+mn-lt"/>
              </a:rPr>
              <a:t>recrutement actuel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59C9F9-2F5A-4565-9809-0EE5995BE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859087"/>
            <a:ext cx="9905999" cy="3541714"/>
          </a:xfrm>
        </p:spPr>
        <p:txBody>
          <a:bodyPr/>
          <a:lstStyle/>
          <a:p>
            <a:r>
              <a:rPr lang="fr-FR" dirty="0"/>
              <a:t>Discriminations liées à l’origine sociale, ethnique, sexe…</a:t>
            </a:r>
          </a:p>
          <a:p>
            <a:r>
              <a:rPr lang="fr-FR" dirty="0"/>
              <a:t>Difficulté de se rendre compte des compétences d’une personne lors d’un simple entretien</a:t>
            </a:r>
          </a:p>
          <a:p>
            <a:r>
              <a:rPr lang="fr-FR" dirty="0"/>
              <a:t>IA très peu développée pour le processus de recrutement </a:t>
            </a:r>
          </a:p>
        </p:txBody>
      </p:sp>
    </p:spTree>
    <p:extLst>
      <p:ext uri="{BB962C8B-B14F-4D97-AF65-F5344CB8AC3E}">
        <p14:creationId xmlns:p14="http://schemas.microsoft.com/office/powerpoint/2010/main" val="3562827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5892EB-21B3-4465-A8FF-C020FB3B1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rgbClr val="0070C0"/>
                </a:solidFill>
              </a:rPr>
              <a:t>Situation en France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E8889C-9C02-4663-9E7F-48190975D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Au cours des 5 dernières années, 15% des personnes déclarent avoir fait l’objet de discrimination lors d’une recherche d’emploi</a:t>
            </a:r>
          </a:p>
          <a:p>
            <a:r>
              <a:rPr lang="fr-FR" dirty="0"/>
              <a:t>Dans certains métiers, les hommes ont 10% de chance en plus d’obtenir une réponse par rapport à une femme</a:t>
            </a:r>
          </a:p>
          <a:p>
            <a:r>
              <a:rPr lang="fr-FR" dirty="0"/>
              <a:t>20% de chances en moins d’obtenir une réponse d’un recruteur pour un candidat au nom d’origine maghrébine que pour une personne avec un nom à consonnance française </a:t>
            </a:r>
          </a:p>
        </p:txBody>
      </p:sp>
    </p:spTree>
    <p:extLst>
      <p:ext uri="{BB962C8B-B14F-4D97-AF65-F5344CB8AC3E}">
        <p14:creationId xmlns:p14="http://schemas.microsoft.com/office/powerpoint/2010/main" val="111849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09A2EE-0ECE-402B-AC8F-B0146880D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715" y="510208"/>
            <a:ext cx="11529393" cy="1478570"/>
          </a:xfrm>
        </p:spPr>
        <p:txBody>
          <a:bodyPr>
            <a:normAutofit fontScale="90000"/>
          </a:bodyPr>
          <a:lstStyle/>
          <a:p>
            <a:pPr algn="ctr"/>
            <a:br>
              <a:rPr lang="fr-FR" sz="5300" dirty="0">
                <a:solidFill>
                  <a:srgbClr val="0070C0"/>
                </a:solidFill>
              </a:rPr>
            </a:br>
            <a:r>
              <a:rPr lang="fr-FR" sz="5300" dirty="0">
                <a:solidFill>
                  <a:srgbClr val="0070C0"/>
                </a:solidFill>
              </a:rPr>
              <a:t>Baisse et diminution de la discrimination lors du processus de recrutement </a:t>
            </a:r>
            <a:br>
              <a:rPr lang="fr-FR" sz="2700" dirty="0"/>
            </a:br>
            <a:r>
              <a:rPr lang="fr-FR" sz="2700" dirty="0"/>
              <a:t>	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9177A3-35FC-4D7B-A281-1D214AB8C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1988778"/>
            <a:ext cx="9905999" cy="1894109"/>
          </a:xfrm>
        </p:spPr>
        <p:txBody>
          <a:bodyPr>
            <a:normAutofit/>
          </a:bodyPr>
          <a:lstStyle/>
          <a:p>
            <a:r>
              <a:rPr lang="fr-FR" dirty="0"/>
              <a:t>Suppression des stéréotypes </a:t>
            </a:r>
          </a:p>
          <a:p>
            <a:r>
              <a:rPr lang="fr-FR" dirty="0"/>
              <a:t>Suppression des jugements sur le sexe, l’origine, l’orientation sexuelle, la religion …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B85EC35-D314-4582-A3AF-036508EEE905}"/>
              </a:ext>
            </a:extLst>
          </p:cNvPr>
          <p:cNvSpPr txBox="1"/>
          <p:nvPr/>
        </p:nvSpPr>
        <p:spPr>
          <a:xfrm>
            <a:off x="1431235" y="3856383"/>
            <a:ext cx="58309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quoi ça sert ? </a:t>
            </a:r>
          </a:p>
          <a:p>
            <a:endParaRPr lang="fr-FR" sz="2800" u="sng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réaliser un recrutement uniquement basé sur les compétences et les qualités des différents candidats. </a:t>
            </a:r>
          </a:p>
        </p:txBody>
      </p:sp>
    </p:spTree>
    <p:extLst>
      <p:ext uri="{BB962C8B-B14F-4D97-AF65-F5344CB8AC3E}">
        <p14:creationId xmlns:p14="http://schemas.microsoft.com/office/powerpoint/2010/main" val="3069533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4A8F05-94F0-2E46-BDC4-F19B6DF341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112"/>
            <a:ext cx="8791575" cy="1655763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Un nouveau projet de recrutement en 3 étapes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9A66535-6777-5D41-A29F-5F5120C1B7C2}"/>
              </a:ext>
            </a:extLst>
          </p:cNvPr>
          <p:cNvSpPr txBox="1"/>
          <p:nvPr/>
        </p:nvSpPr>
        <p:spPr>
          <a:xfrm>
            <a:off x="2624137" y="2085975"/>
            <a:ext cx="6648452" cy="285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fr-FR" sz="2000" b="1" dirty="0">
                <a:solidFill>
                  <a:srgbClr val="0070C0"/>
                </a:solidFill>
              </a:rPr>
              <a:t>Étape 1 </a:t>
            </a:r>
            <a:r>
              <a:rPr lang="fr-FR" sz="2000" dirty="0"/>
              <a:t>: Sélection des CV grâce à un logiciel d’intelligence artificielle basé sur les compétences, le parcours et les expériences des candidats</a:t>
            </a:r>
          </a:p>
          <a:p>
            <a:pPr marL="285750" indent="-285750" algn="just">
              <a:buFontTx/>
              <a:buChar char="-"/>
            </a:pPr>
            <a:r>
              <a:rPr lang="fr-FR" sz="2000" b="1" dirty="0">
                <a:solidFill>
                  <a:srgbClr val="0070C0"/>
                </a:solidFill>
              </a:rPr>
              <a:t>Étape 2 </a:t>
            </a:r>
            <a:r>
              <a:rPr lang="fr-FR" sz="2000" dirty="0"/>
              <a:t>: Proposition d’un exercice psychotechnique sous forme de jeu aux candidats présélectionnés. Les quelques solutions les plus pertinentes seront retenues</a:t>
            </a:r>
          </a:p>
          <a:p>
            <a:pPr marL="285750" indent="-285750" algn="just">
              <a:buFontTx/>
              <a:buChar char="-"/>
            </a:pPr>
            <a:r>
              <a:rPr lang="fr-FR" sz="2000" b="1" dirty="0">
                <a:solidFill>
                  <a:srgbClr val="0070C0"/>
                </a:solidFill>
              </a:rPr>
              <a:t>Étape 3 </a:t>
            </a:r>
            <a:r>
              <a:rPr lang="fr-FR" sz="2000" dirty="0"/>
              <a:t>: Entretien individuel des finalistes pour juger de leurs qualités et de leur possible intégration au sein du groupe d’employés déjà présent au sein de l’entreprise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76533E0-1B7A-884D-A705-754D2B05286A}"/>
              </a:ext>
            </a:extLst>
          </p:cNvPr>
          <p:cNvSpPr txBox="1"/>
          <p:nvPr/>
        </p:nvSpPr>
        <p:spPr>
          <a:xfrm>
            <a:off x="2457450" y="5286375"/>
            <a:ext cx="848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IA </a:t>
            </a:r>
            <a:r>
              <a:rPr lang="fr-FR" dirty="0">
                <a:sym typeface="Wingdings" pitchFamily="2" charset="2"/>
              </a:rPr>
              <a:t>= sélection des CV  Jeu (test psychotechnique)  Entretiens finaux</a:t>
            </a:r>
            <a:endParaRPr lang="fr-FR" dirty="0"/>
          </a:p>
        </p:txBody>
      </p:sp>
      <p:sp>
        <p:nvSpPr>
          <p:cNvPr id="6" name="Accolade ouvrante 5">
            <a:extLst>
              <a:ext uri="{FF2B5EF4-FFF2-40B4-BE49-F238E27FC236}">
                <a16:creationId xmlns:a16="http://schemas.microsoft.com/office/drawing/2014/main" id="{F4FD4750-3739-4942-9065-6D3FB615DBC0}"/>
              </a:ext>
            </a:extLst>
          </p:cNvPr>
          <p:cNvSpPr/>
          <p:nvPr/>
        </p:nvSpPr>
        <p:spPr>
          <a:xfrm rot="16200000">
            <a:off x="3359944" y="4919900"/>
            <a:ext cx="419101" cy="1890715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Accolade ouvrante 6">
            <a:extLst>
              <a:ext uri="{FF2B5EF4-FFF2-40B4-BE49-F238E27FC236}">
                <a16:creationId xmlns:a16="http://schemas.microsoft.com/office/drawing/2014/main" id="{3DDA3F44-51F8-5746-8FFF-BA454E03305D}"/>
              </a:ext>
            </a:extLst>
          </p:cNvPr>
          <p:cNvSpPr/>
          <p:nvPr/>
        </p:nvSpPr>
        <p:spPr>
          <a:xfrm rot="16200000">
            <a:off x="5878114" y="4780597"/>
            <a:ext cx="419101" cy="2169320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Accolade ouvrante 7">
            <a:extLst>
              <a:ext uri="{FF2B5EF4-FFF2-40B4-BE49-F238E27FC236}">
                <a16:creationId xmlns:a16="http://schemas.microsoft.com/office/drawing/2014/main" id="{363A11FE-9CAC-A349-BC38-7D3BDC66E1B6}"/>
              </a:ext>
            </a:extLst>
          </p:cNvPr>
          <p:cNvSpPr/>
          <p:nvPr/>
        </p:nvSpPr>
        <p:spPr>
          <a:xfrm rot="16200000">
            <a:off x="8053387" y="5020148"/>
            <a:ext cx="419101" cy="1590676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4F5F384-69A4-0B44-9728-B3F6194DB6B5}"/>
              </a:ext>
            </a:extLst>
          </p:cNvPr>
          <p:cNvSpPr txBox="1"/>
          <p:nvPr/>
        </p:nvSpPr>
        <p:spPr>
          <a:xfrm>
            <a:off x="2986087" y="6074808"/>
            <a:ext cx="7000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Écrémage 1                      Écrémage 2                 Écrémage 3 </a:t>
            </a:r>
          </a:p>
        </p:txBody>
      </p:sp>
    </p:spTree>
    <p:extLst>
      <p:ext uri="{BB962C8B-B14F-4D97-AF65-F5344CB8AC3E}">
        <p14:creationId xmlns:p14="http://schemas.microsoft.com/office/powerpoint/2010/main" val="881947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361E4A-50F6-9642-867F-0AE20FBE3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5036" y="0"/>
            <a:ext cx="8791575" cy="1535112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Les moyens à mettre en œuvre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6FD61A3-4103-7848-8D1B-2725AD77CA92}"/>
              </a:ext>
            </a:extLst>
          </p:cNvPr>
          <p:cNvSpPr txBox="1"/>
          <p:nvPr/>
        </p:nvSpPr>
        <p:spPr>
          <a:xfrm>
            <a:off x="2543175" y="2151727"/>
            <a:ext cx="84534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fr-FR" sz="2000" dirty="0"/>
              <a:t>Logiciels (intelligence artificielle)</a:t>
            </a:r>
          </a:p>
          <a:p>
            <a:pPr algn="just"/>
            <a:endParaRPr lang="fr-FR" sz="2000" dirty="0"/>
          </a:p>
          <a:p>
            <a:pPr marL="285750" indent="-285750" algn="just">
              <a:buFontTx/>
              <a:buChar char="-"/>
            </a:pPr>
            <a:r>
              <a:rPr lang="fr-FR" sz="2000" dirty="0"/>
              <a:t>Partenariat avec une entreprise spécialisée en intelligence artificielle</a:t>
            </a:r>
          </a:p>
          <a:p>
            <a:pPr algn="just"/>
            <a:r>
              <a:rPr lang="fr-FR" sz="2000" dirty="0"/>
              <a:t> </a:t>
            </a:r>
          </a:p>
          <a:p>
            <a:pPr marL="285750" indent="-285750" algn="just">
              <a:buFontTx/>
              <a:buChar char="-"/>
            </a:pPr>
            <a:r>
              <a:rPr lang="fr-FR" sz="2000" dirty="0"/>
              <a:t>Équipe de </a:t>
            </a:r>
            <a:r>
              <a:rPr lang="fr-FR" sz="2000"/>
              <a:t>recrutement spécialisée </a:t>
            </a:r>
            <a:r>
              <a:rPr lang="fr-FR" sz="2000" dirty="0"/>
              <a:t>dans ce nouveau type de recrutement (capacité d’analyse des réponses au jeu)</a:t>
            </a:r>
          </a:p>
          <a:p>
            <a:pPr algn="just"/>
            <a:endParaRPr lang="fr-FR" sz="2000" dirty="0"/>
          </a:p>
          <a:p>
            <a:pPr marL="285750" indent="-285750" algn="just">
              <a:buFontTx/>
              <a:buChar char="-"/>
            </a:pPr>
            <a:r>
              <a:rPr lang="fr-FR" sz="2000" dirty="0"/>
              <a:t>Formations de l’équipe de recrutement et formations de la part de l’équipe de recrutement dans d’autres entreprises pour s’adapter à ce nouveau défi</a:t>
            </a:r>
          </a:p>
          <a:p>
            <a:pPr algn="just"/>
            <a:endParaRPr lang="fr-FR" sz="2000" dirty="0"/>
          </a:p>
          <a:p>
            <a:pPr marL="285750" indent="-285750" algn="just">
              <a:buFontTx/>
              <a:buChar char="-"/>
            </a:pPr>
            <a:r>
              <a:rPr lang="fr-FR" sz="2000" dirty="0"/>
              <a:t>Collaboration avec des spécialistes de test psychotechniques (création des jeux)</a:t>
            </a:r>
          </a:p>
        </p:txBody>
      </p:sp>
    </p:spTree>
    <p:extLst>
      <p:ext uri="{BB962C8B-B14F-4D97-AF65-F5344CB8AC3E}">
        <p14:creationId xmlns:p14="http://schemas.microsoft.com/office/powerpoint/2010/main" val="2897368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1F9954-013C-4CAB-9C78-C15066C19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rgbClr val="0070C0"/>
                </a:solidFill>
              </a:rPr>
              <a:t>Pourquoi chercher à créer une organisation plus inclusive 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1F615E-A87B-4E9C-ADB5-887D1DE4D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3669127" cy="3541714"/>
          </a:xfrm>
        </p:spPr>
        <p:txBody>
          <a:bodyPr>
            <a:normAutofit fontScale="25000" lnSpcReduction="20000"/>
          </a:bodyPr>
          <a:lstStyle/>
          <a:p>
            <a:r>
              <a:rPr lang="fr-FR" sz="8000" dirty="0"/>
              <a:t>Diminuer l’exclusion </a:t>
            </a:r>
          </a:p>
          <a:p>
            <a:r>
              <a:rPr lang="fr-FR" sz="8000" dirty="0"/>
              <a:t>Favoriser les échanges entre personnes différentes </a:t>
            </a:r>
          </a:p>
          <a:p>
            <a:r>
              <a:rPr lang="fr-FR" sz="8000" dirty="0"/>
              <a:t>Meilleure entente des salariés </a:t>
            </a:r>
          </a:p>
          <a:p>
            <a:r>
              <a:rPr lang="fr-FR" sz="8000" dirty="0"/>
              <a:t>Augmentation de la motivation </a:t>
            </a:r>
          </a:p>
          <a:p>
            <a:r>
              <a:rPr lang="fr-FR" sz="8000" dirty="0"/>
              <a:t>Plus de créativité </a:t>
            </a:r>
          </a:p>
          <a:p>
            <a:r>
              <a:rPr lang="fr-FR" sz="8000" dirty="0"/>
              <a:t>Plus de solidarité </a:t>
            </a:r>
          </a:p>
          <a:p>
            <a:r>
              <a:rPr lang="fr-FR" sz="8000" dirty="0"/>
              <a:t>Augmentions de la productivité et donc des profit 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4F2F585-2356-4AA5-9288-A995857BB1F0}"/>
              </a:ext>
            </a:extLst>
          </p:cNvPr>
          <p:cNvSpPr txBox="1"/>
          <p:nvPr/>
        </p:nvSpPr>
        <p:spPr>
          <a:xfrm>
            <a:off x="5746542" y="2249487"/>
            <a:ext cx="53008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70C0"/>
                </a:solidFill>
              </a:rPr>
              <a:t>Impact de la diversité dans l’entreprise </a:t>
            </a:r>
          </a:p>
          <a:p>
            <a:endParaRPr lang="fr-FR" sz="2000" dirty="0">
              <a:solidFill>
                <a:srgbClr val="0070C0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2000" dirty="0"/>
              <a:t>Egalité des chances </a:t>
            </a:r>
          </a:p>
          <a:p>
            <a:pPr marL="342900" indent="-342900">
              <a:buFontTx/>
              <a:buChar char="-"/>
            </a:pPr>
            <a:endParaRPr lang="fr-FR" sz="2000" dirty="0"/>
          </a:p>
          <a:p>
            <a:pPr marL="342900" indent="-342900">
              <a:buFontTx/>
              <a:buChar char="-"/>
            </a:pPr>
            <a:r>
              <a:rPr lang="fr-FR" sz="2000" dirty="0"/>
              <a:t>Diminution de la discrimination </a:t>
            </a:r>
          </a:p>
          <a:p>
            <a:pPr marL="342900" indent="-342900">
              <a:buFontTx/>
              <a:buChar char="-"/>
            </a:pPr>
            <a:endParaRPr lang="fr-FR" sz="2000" dirty="0"/>
          </a:p>
          <a:p>
            <a:r>
              <a:rPr lang="fr-FR" sz="2000" dirty="0"/>
              <a:t>-    Une meilleur productivité dû à plus de diversité </a:t>
            </a:r>
          </a:p>
        </p:txBody>
      </p:sp>
    </p:spTree>
    <p:extLst>
      <p:ext uri="{BB962C8B-B14F-4D97-AF65-F5344CB8AC3E}">
        <p14:creationId xmlns:p14="http://schemas.microsoft.com/office/powerpoint/2010/main" val="21457069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1667</TotalTime>
  <Words>475</Words>
  <Application>Microsoft Office PowerPoint</Application>
  <PresentationFormat>Grand écran</PresentationFormat>
  <Paragraphs>61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Arial Rounded MT Bold</vt:lpstr>
      <vt:lpstr>Tw Cen MT</vt:lpstr>
      <vt:lpstr>Circuit</vt:lpstr>
      <vt:lpstr>Présentation PowerPoint</vt:lpstr>
      <vt:lpstr>Sommaire : </vt:lpstr>
      <vt:lpstr>Les limites du processus  de  recrutement actuel</vt:lpstr>
      <vt:lpstr>Situation en France </vt:lpstr>
      <vt:lpstr> Baisse et diminution de la discrimination lors du processus de recrutement    </vt:lpstr>
      <vt:lpstr>Un nouveau projet de recrutement en 3 étapes</vt:lpstr>
      <vt:lpstr>Les moyens à mettre en œuvre</vt:lpstr>
      <vt:lpstr>Pourquoi chercher à créer une organisation plus inclusive 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 ANDALOUSSI, Rayane</dc:creator>
  <cp:lastModifiedBy>AL ANDALOUSSI, Rayane</cp:lastModifiedBy>
  <cp:revision>3</cp:revision>
  <dcterms:created xsi:type="dcterms:W3CDTF">2021-09-15T12:10:18Z</dcterms:created>
  <dcterms:modified xsi:type="dcterms:W3CDTF">2021-09-16T16:13:54Z</dcterms:modified>
</cp:coreProperties>
</file>