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74" r:id="rId3"/>
    <p:sldId id="299" r:id="rId4"/>
    <p:sldId id="276" r:id="rId5"/>
    <p:sldId id="300" r:id="rId6"/>
    <p:sldId id="261" r:id="rId7"/>
    <p:sldId id="263" r:id="rId8"/>
    <p:sldId id="301" r:id="rId9"/>
    <p:sldId id="306" r:id="rId10"/>
    <p:sldId id="307" r:id="rId11"/>
    <p:sldId id="308" r:id="rId12"/>
    <p:sldId id="302" r:id="rId13"/>
    <p:sldId id="310" r:id="rId14"/>
    <p:sldId id="313" r:id="rId15"/>
    <p:sldId id="303" r:id="rId16"/>
    <p:sldId id="28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74B"/>
    <a:srgbClr val="331E54"/>
    <a:srgbClr val="500050"/>
    <a:srgbClr val="3A003A"/>
    <a:srgbClr val="6A4C92"/>
    <a:srgbClr val="666666"/>
    <a:srgbClr val="553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8857" autoAdjust="0"/>
  </p:normalViewPr>
  <p:slideViewPr>
    <p:cSldViewPr snapToGrid="0" snapToObjects="1">
      <p:cViewPr varScale="1">
        <p:scale>
          <a:sx n="48" d="100"/>
          <a:sy n="48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CB7F-C444-4769-8EB1-E47BF335E0B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96-BE00-463C-B557-7A18A636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D91F-1DE3-47E7-BDE1-7A17E07DE6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D91F-1DE3-47E7-BDE1-7A17E07DE6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800">
                <a:latin typeface="Gill Sans MT" pitchFamily="34" charset="0"/>
              </a:rPr>
              <a:t>*according to the U.S. Federal Bureau of Investigation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C300A-D5ED-4D14-AE3D-B2E45712176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D91F-1DE3-47E7-BDE1-7A17E07DE6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58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D91F-1DE3-47E7-BDE1-7A17E07DE6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07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D91F-1DE3-47E7-BDE1-7A17E07DE6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60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A6D91F-1DE3-47E7-BDE1-7A17E07DE64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38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F1EA8-8756-4E54-BBA6-77EA9C6FEE0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165" indent="-280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254" indent="-224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356" indent="-224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458" indent="-224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559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661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763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865" indent="-224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7F01A2-F6CF-4045-AFB0-71883ACE161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1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06932"/>
            <a:ext cx="7772400" cy="16911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spc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391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sz="1000" i="0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3454995"/>
            <a:ext cx="3276600" cy="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578" y="6001752"/>
            <a:ext cx="1969783" cy="4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513"/>
            <a:ext cx="8229600" cy="7421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aseline="0">
                <a:solidFill>
                  <a:srgbClr val="331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256"/>
            <a:ext cx="8229600" cy="3503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309688"/>
            <a:ext cx="8229600" cy="65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8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6A4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451576"/>
            <a:ext cx="8069881" cy="2015829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EPERIBUS QUUNT </a:t>
            </a:r>
            <a:b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MILIS MINTENT UTENDEM APIS REM?</a:t>
            </a:r>
            <a:endParaRPr lang="en-US" sz="4000" spc="3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557765"/>
            <a:ext cx="8069881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maximil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ictation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endis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natio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verciis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eumquis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saectatibus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eaquis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cuptat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laute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volor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magnis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et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quia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coriaecta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evellaceaqui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ducilig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nienditis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ello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volestiisin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nonsenderspe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consequas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nimperi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omnis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dundam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 non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reium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fugitatus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22228"/>
            <a:ext cx="8069618" cy="4751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561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5E663A"/>
              </a:buClr>
              <a:buFont typeface="Wingdings" pitchFamily="2" charset="2"/>
              <a:buChar char="v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2146-F9E3-4D68-8DD0-E4C5521C4E8F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4C45-8453-4ABA-818D-4291A8A88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92478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1E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Bembo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" y="3521122"/>
            <a:ext cx="8871045" cy="22200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cap="small" spc="-100" dirty="0" smtClean="0">
                <a:solidFill>
                  <a:srgbClr val="3A00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cap="small" spc="-100" dirty="0" smtClean="0">
                <a:solidFill>
                  <a:srgbClr val="3A00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California Lutheran University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cap="small" spc="-100" dirty="0" smtClean="0">
                <a:solidFill>
                  <a:srgbClr val="3A00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Southern California, USA</a:t>
            </a:r>
            <a:endParaRPr lang="en-US" i="1" cap="small" spc="-100" dirty="0">
              <a:solidFill>
                <a:srgbClr val="3A00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wayM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145" cy="330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7195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692" y="117558"/>
            <a:ext cx="9143999" cy="1344652"/>
          </a:xfrm>
        </p:spPr>
        <p:txBody>
          <a:bodyPr/>
          <a:lstStyle/>
          <a:p>
            <a:r>
              <a:rPr lang="en-US" altLang="en-US" sz="3600" dirty="0" smtClean="0"/>
              <a:t>Undergraduate Programs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600" i="1" dirty="0" smtClean="0"/>
              <a:t>Scholarships and Aid </a:t>
            </a:r>
            <a:endParaRPr lang="en-US" altLang="en-US" sz="2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320501"/>
            <a:ext cx="9048308" cy="553749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i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Scholarships</a:t>
            </a:r>
            <a:r>
              <a:rPr lang="en-US" sz="2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$8,000-$29,000 – </a:t>
            </a:r>
            <a:r>
              <a:rPr lang="en-US" sz="20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merit </a:t>
            </a:r>
          </a:p>
          <a:p>
            <a:pPr>
              <a:defRPr/>
            </a:pPr>
            <a:endParaRPr lang="en-US" sz="800" i="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i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Scholars Program</a:t>
            </a:r>
            <a:r>
              <a:rPr lang="en-US" sz="2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0" dirty="0"/>
              <a:t>S</a:t>
            </a:r>
            <a:r>
              <a:rPr lang="en-US" sz="20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tudents who embody the university’s mission to educate leaders for a global society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Freshmen – up to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$35,000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year (apply by Jan 1)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Transfers – up to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$30,000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year (apply by June 1)</a:t>
            </a:r>
          </a:p>
          <a:p>
            <a:pPr lvl="2">
              <a:defRPr/>
            </a:pPr>
            <a:endParaRPr lang="en-US" sz="800" i="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i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and Performing Arts Scholarships</a:t>
            </a:r>
            <a:r>
              <a:rPr lang="en-US" sz="24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$500-Full Tuition </a:t>
            </a:r>
            <a:endParaRPr lang="en-US" sz="2400" b="1" i="0" dirty="0"/>
          </a:p>
          <a:p>
            <a:pPr lvl="1"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 on an audition or portfolio review (apply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Jan 1</a:t>
            </a:r>
            <a:r>
              <a:rPr lang="en-US" sz="20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major not required</a:t>
            </a:r>
          </a:p>
          <a:p>
            <a:pPr>
              <a:defRPr/>
            </a:pPr>
            <a:endParaRPr lang="en-US" sz="100" i="0" u="sng" dirty="0"/>
          </a:p>
          <a:p>
            <a:pPr>
              <a:defRPr/>
            </a:pPr>
            <a:endParaRPr lang="en-US" sz="800" i="0" u="sng" dirty="0"/>
          </a:p>
          <a:p>
            <a:pPr>
              <a:defRPr/>
            </a:pPr>
            <a:r>
              <a:rPr lang="en-US" sz="2400" i="0" u="sng" dirty="0"/>
              <a:t>International Grants :</a:t>
            </a:r>
            <a:r>
              <a:rPr lang="en-US" sz="2400" i="0" dirty="0"/>
              <a:t> </a:t>
            </a:r>
            <a:r>
              <a:rPr lang="en-US" sz="2400" b="1" i="0" dirty="0"/>
              <a:t>$1,000-$10,000 – </a:t>
            </a:r>
            <a:r>
              <a:rPr lang="en-US" sz="2000" i="0" dirty="0"/>
              <a:t>Family demonstrated need </a:t>
            </a:r>
            <a:endParaRPr lang="en-US" sz="2000" i="0" dirty="0" smtClean="0"/>
          </a:p>
          <a:p>
            <a:pPr>
              <a:defRPr/>
            </a:pPr>
            <a:endParaRPr lang="en-US" sz="800" i="0" dirty="0" smtClean="0"/>
          </a:p>
          <a:p>
            <a:pPr>
              <a:defRPr/>
            </a:pPr>
            <a:r>
              <a:rPr lang="en-US" sz="2400" b="1" i="0" u="sng" dirty="0" smtClean="0"/>
              <a:t>2019-2020 </a:t>
            </a:r>
            <a:r>
              <a:rPr lang="en-US" sz="2400" b="1" i="0" u="sng" dirty="0"/>
              <a:t>Costs: </a:t>
            </a:r>
          </a:p>
          <a:p>
            <a:pPr marL="919162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Tuition &amp; Fees: 	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$46,183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2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 &amp; Board: 	$14,100			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**97% of students receive aid/scholarships</a:t>
            </a:r>
            <a:endParaRPr lang="en-US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2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: 			$60,283**		</a:t>
            </a:r>
            <a:endParaRPr lang="en-US" sz="240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7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692" y="117558"/>
            <a:ext cx="9143999" cy="1344652"/>
          </a:xfrm>
        </p:spPr>
        <p:txBody>
          <a:bodyPr/>
          <a:lstStyle/>
          <a:p>
            <a:r>
              <a:rPr lang="en-US" altLang="en-US" sz="3600" dirty="0" smtClean="0"/>
              <a:t>Undergraduate Programs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600" i="1" dirty="0" smtClean="0"/>
              <a:t>Admission</a:t>
            </a:r>
            <a:endParaRPr lang="en-US" altLang="en-US" sz="2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410" y="1190847"/>
            <a:ext cx="8688635" cy="5390706"/>
          </a:xfrm>
        </p:spPr>
        <p:txBody>
          <a:bodyPr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i="0" dirty="0"/>
              <a:t>Two entry points per year: August (fall) and January (spring</a:t>
            </a:r>
            <a:r>
              <a:rPr lang="en-US" sz="3200" i="0" dirty="0" smtClean="0"/>
              <a:t>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i="0" dirty="0" smtClean="0"/>
              <a:t>Direct application through the Common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Essay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Transcripts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Letters of Recommendation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or ACT –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international students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Duolingo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Test (105), TOEFL (79), IELTS (6.5), PTE (58), or ELS 112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i="0" dirty="0" smtClean="0"/>
              <a:t>Conditional Admission through ELS </a:t>
            </a:r>
          </a:p>
          <a:p>
            <a:pPr fontAlgn="auto">
              <a:spcAft>
                <a:spcPts val="0"/>
              </a:spcAft>
              <a:defRPr/>
            </a:pPr>
            <a:endParaRPr lang="en-US" sz="3200" i="0" dirty="0" smtClean="0"/>
          </a:p>
        </p:txBody>
      </p:sp>
    </p:spTree>
    <p:extLst>
      <p:ext uri="{BB962C8B-B14F-4D97-AF65-F5344CB8AC3E}">
        <p14:creationId xmlns:p14="http://schemas.microsoft.com/office/powerpoint/2010/main" val="1041679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51" y="81470"/>
            <a:ext cx="8679349" cy="30046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 smtClean="0"/>
              <a:t>The Cal Lutheran Advantage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Master’s Degree Programs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i="1" dirty="0" smtClean="0"/>
              <a:t>1,400 </a:t>
            </a:r>
            <a:r>
              <a:rPr lang="en-US" sz="2800" i="1" dirty="0"/>
              <a:t>Graduate Students</a:t>
            </a:r>
            <a:br>
              <a:rPr lang="en-US" sz="2800" i="1" dirty="0"/>
            </a:br>
            <a:r>
              <a:rPr lang="en-US" sz="2400" i="1" dirty="0" smtClean="0"/>
              <a:t>			</a:t>
            </a:r>
            <a:r>
              <a:rPr lang="en-US" sz="2400" dirty="0" smtClean="0"/>
              <a:t>Masters </a:t>
            </a:r>
            <a:r>
              <a:rPr lang="en-US" sz="2400" dirty="0"/>
              <a:t>&amp; Doctoral Programs in Business, </a:t>
            </a:r>
            <a:r>
              <a:rPr lang="en-US" sz="2400" dirty="0" smtClean="0"/>
              <a:t>IT				Economics</a:t>
            </a:r>
            <a:r>
              <a:rPr lang="en-US" sz="2400" dirty="0"/>
              <a:t>, Education &amp; Psychology</a:t>
            </a:r>
            <a:r>
              <a:rPr lang="en-US" sz="2800" dirty="0">
                <a:solidFill>
                  <a:srgbClr val="331E54"/>
                </a:solidFill>
              </a:rPr>
              <a:t/>
            </a:r>
            <a:br>
              <a:rPr lang="en-US" sz="2800" dirty="0">
                <a:solidFill>
                  <a:srgbClr val="331E54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51" y="1539506"/>
            <a:ext cx="5371838" cy="5068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56" y="2882096"/>
            <a:ext cx="8753023" cy="39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2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5003" y="95003"/>
            <a:ext cx="9048997" cy="1330035"/>
          </a:xfrm>
        </p:spPr>
        <p:txBody>
          <a:bodyPr/>
          <a:lstStyle/>
          <a:p>
            <a:r>
              <a:rPr lang="en-US" altLang="en-US" sz="3600" dirty="0" smtClean="0"/>
              <a:t>Master’s Degree Programs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i="1" dirty="0" smtClean="0"/>
              <a:t>School of Management</a:t>
            </a:r>
            <a:endParaRPr lang="en-US" altLang="en-US" sz="32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274711"/>
            <a:ext cx="9144000" cy="56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09588" indent="-4603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Business Administration (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MBA (EMBA)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Science in Management (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MSM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Science in Information Technology (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MSIT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 Science in Quantitative Economics (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MSQE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endParaRPr lang="en-US" altLang="en-US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Public Policy and Administration (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MPPA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altLang="en-US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213" indent="0">
              <a:spcBef>
                <a:spcPts val="400"/>
              </a:spcBef>
              <a:spcAft>
                <a:spcPts val="400"/>
              </a:spcAft>
            </a:pPr>
            <a:r>
              <a:rPr lang="en-US" altLang="en-US" sz="2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– Flexibility </a:t>
            </a:r>
          </a:p>
          <a:p>
            <a:pPr marL="392113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degree in 12, 15, 18 or 24 months by taking more or fewer courses per term</a:t>
            </a:r>
          </a:p>
          <a:p>
            <a:pPr marL="392113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11-week terms per year / Four start dates </a:t>
            </a:r>
            <a:r>
              <a:rPr lang="en-US" alt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August, November, February, May</a:t>
            </a:r>
            <a:r>
              <a:rPr lang="en-US" alt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92113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 and OPT available and encouraged</a:t>
            </a:r>
          </a:p>
          <a:p>
            <a:pPr marL="392113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 not required for international students</a:t>
            </a:r>
          </a:p>
          <a:p>
            <a:pPr marL="392113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GMAT or GRE usually waived</a:t>
            </a:r>
          </a:p>
          <a:p>
            <a:pPr marL="392113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 courses for students with non-related degrees for MBA &amp; MSIT</a:t>
            </a:r>
          </a:p>
        </p:txBody>
      </p:sp>
    </p:spTree>
    <p:extLst>
      <p:ext uri="{BB962C8B-B14F-4D97-AF65-F5344CB8AC3E}">
        <p14:creationId xmlns:p14="http://schemas.microsoft.com/office/powerpoint/2010/main" val="1876684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392" y="3685727"/>
            <a:ext cx="9144000" cy="575246"/>
          </a:xfrm>
        </p:spPr>
        <p:txBody>
          <a:bodyPr rtlCol="0">
            <a:noAutofit/>
          </a:bodyPr>
          <a:lstStyle/>
          <a:p>
            <a:r>
              <a:rPr lang="en-US" altLang="en-US" sz="3200" i="1" dirty="0"/>
              <a:t>Graduate School of Psychology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92" y="4332514"/>
            <a:ext cx="9037120" cy="22800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66725" indent="-466725" fontAlgn="auto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Master of Science in Counseling Psychology (MFT)</a:t>
            </a:r>
          </a:p>
          <a:p>
            <a:pPr marL="466725" indent="-466725" fontAlgn="auto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Master of Science in Clinical Psychology</a:t>
            </a:r>
          </a:p>
          <a:p>
            <a:pPr marL="466725" indent="-466725" fontAlgn="auto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Doctorate in Clinical Psychology (</a:t>
            </a:r>
            <a:r>
              <a:rPr lang="en-US" altLang="en-US" sz="2600" i="0" dirty="0" err="1" smtClean="0">
                <a:solidFill>
                  <a:schemeClr val="bg1">
                    <a:lumMod val="95000"/>
                  </a:schemeClr>
                </a:solidFill>
              </a:rPr>
              <a:t>Psy.D</a:t>
            </a: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  <a:endParaRPr lang="en-US" altLang="en-US" sz="2600" i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002" y="110548"/>
            <a:ext cx="9048997" cy="13430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sz="3600" dirty="0" smtClean="0"/>
              <a:t>Additional Degree Programs</a:t>
            </a:r>
          </a:p>
          <a:p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i="1" dirty="0" smtClean="0"/>
              <a:t>Graduate School of Education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02" y="1772561"/>
            <a:ext cx="9037120" cy="22800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466725" indent="-466725" fontAlgn="auto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Master of Science in Counseling &amp; College Student Personnel</a:t>
            </a:r>
          </a:p>
          <a:p>
            <a:pPr marL="466725" indent="-466725" fontAlgn="auto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Doctorate in Higher Education Leadership (</a:t>
            </a:r>
            <a:r>
              <a:rPr lang="en-US" altLang="en-US" sz="2600" i="0" dirty="0" err="1" smtClean="0">
                <a:solidFill>
                  <a:schemeClr val="bg1">
                    <a:lumMod val="95000"/>
                  </a:schemeClr>
                </a:solidFill>
              </a:rPr>
              <a:t>Ed.D</a:t>
            </a:r>
            <a:r>
              <a:rPr lang="en-US" altLang="en-US" sz="2600" i="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en-US" altLang="en-US" sz="2600" i="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altLang="en-US" sz="2600" i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9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51" y="81470"/>
            <a:ext cx="8679349" cy="30046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Cal Lutheran Advantage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 smtClean="0"/>
              <a:t>Results 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51" y="1539506"/>
            <a:ext cx="5371838" cy="5068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55" y="3768051"/>
            <a:ext cx="8828314" cy="2990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56" y="1555527"/>
            <a:ext cx="8828314" cy="26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2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48880"/>
            <a:ext cx="8069881" cy="1249695"/>
          </a:xfrm>
        </p:spPr>
        <p:txBody>
          <a:bodyPr/>
          <a:lstStyle/>
          <a:p>
            <a:r>
              <a:rPr lang="en-US" altLang="en-US" sz="3200" dirty="0" smtClean="0"/>
              <a:t>Cal Lutheran Reputation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i="1" dirty="0" smtClean="0"/>
              <a:t>Results</a:t>
            </a:r>
            <a:r>
              <a:rPr lang="en-US" altLang="en-US" sz="3200" i="1" dirty="0" smtClean="0"/>
              <a:t> </a:t>
            </a:r>
            <a:endParaRPr lang="en-US" alt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111347"/>
            <a:ext cx="9078440" cy="47466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0" dirty="0" smtClean="0"/>
              <a:t>Career Center </a:t>
            </a:r>
            <a:r>
              <a:rPr lang="en-US" sz="2200" i="0" dirty="0" smtClean="0"/>
              <a:t>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Personal career counseling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Annual career and internship Expo with over 100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chemeClr val="bg1"/>
                </a:solidFill>
              </a:rPr>
              <a:t>Sof</a:t>
            </a:r>
            <a:r>
              <a:rPr lang="en-US" sz="2000" dirty="0" smtClean="0">
                <a:solidFill>
                  <a:schemeClr val="bg1"/>
                </a:solidFill>
              </a:rPr>
              <a:t>t skill development through workshops (at no additional cost):</a:t>
            </a:r>
            <a:endParaRPr lang="en-US" sz="2000" i="0" dirty="0" smtClean="0"/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Resume Writing		Proactive Job Search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</a:rPr>
              <a:t>Interviewing 			Salary Negotiation	</a:t>
            </a:r>
          </a:p>
          <a:p>
            <a:pPr lvl="1"/>
            <a:endParaRPr lang="en-US" sz="800" i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0" dirty="0" smtClean="0"/>
              <a:t>The </a:t>
            </a:r>
            <a:r>
              <a:rPr lang="en-US" sz="2200" b="1" i="0" dirty="0" smtClean="0"/>
              <a:t>School of Management </a:t>
            </a:r>
            <a:r>
              <a:rPr lang="en-US" sz="2200" i="0" dirty="0" smtClean="0"/>
              <a:t>offers workshops &amp; networking events with local and national business leaders, entrepreneurs, future employers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i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0" dirty="0" smtClean="0"/>
              <a:t>Alumni</a:t>
            </a:r>
            <a:r>
              <a:rPr lang="en-US" sz="2200" i="0" dirty="0" smtClean="0"/>
              <a:t> – graduates become a part of an increasingly connected and global network of 27,000+ alumni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i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0" dirty="0" smtClean="0"/>
              <a:t>97% </a:t>
            </a:r>
            <a:r>
              <a:rPr lang="en-US" sz="2200" i="0" dirty="0" smtClean="0"/>
              <a:t>of students are employed or in a graduate program within 6 months</a:t>
            </a:r>
            <a:endParaRPr lang="en-US" sz="2200" b="1" i="0" dirty="0" smtClean="0"/>
          </a:p>
          <a:p>
            <a:endParaRPr lang="en-US" sz="2200" i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19" y="0"/>
            <a:ext cx="3912781" cy="260852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5560" y="1256031"/>
            <a:ext cx="4689647" cy="85531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sz="2400" i="1" dirty="0" smtClean="0"/>
              <a:t>Leaders who are confident</a:t>
            </a:r>
          </a:p>
          <a:p>
            <a:r>
              <a:rPr lang="en-US" altLang="en-US" sz="2400" i="1" dirty="0"/>
              <a:t>i</a:t>
            </a:r>
            <a:r>
              <a:rPr lang="en-US" altLang="en-US" sz="2400" i="1" dirty="0" smtClean="0"/>
              <a:t>n their identity and vocation</a:t>
            </a:r>
          </a:p>
        </p:txBody>
      </p:sp>
    </p:spTree>
    <p:extLst>
      <p:ext uri="{BB962C8B-B14F-4D97-AF65-F5344CB8AC3E}">
        <p14:creationId xmlns:p14="http://schemas.microsoft.com/office/powerpoint/2010/main" val="3019183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219"/>
            <a:ext cx="9144000" cy="74485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500050"/>
                </a:solidFill>
              </a:rPr>
              <a:t>Bachelors &amp; Masters Degree Programs</a:t>
            </a:r>
            <a:endParaRPr lang="en-US" sz="3200" b="1" dirty="0">
              <a:solidFill>
                <a:srgbClr val="50005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body" sz="quarter" idx="10"/>
          </p:nvPr>
        </p:nvSpPr>
        <p:spPr>
          <a:xfrm>
            <a:off x="0" y="1035835"/>
            <a:ext cx="9144000" cy="68208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0" i="1" dirty="0" smtClean="0">
                <a:solidFill>
                  <a:srgbClr val="500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a Highly-Ranked University in Southern California</a:t>
            </a:r>
            <a:endParaRPr lang="en-US" sz="2400" b="0" i="1" dirty="0">
              <a:solidFill>
                <a:srgbClr val="500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45249"/>
            <a:ext cx="9144000" cy="371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9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51" y="81470"/>
            <a:ext cx="8679349" cy="1668953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The Cal Lutheran Advantage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Location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51" y="1539506"/>
            <a:ext cx="5371838" cy="5068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42262"/>
            <a:ext cx="9144000" cy="1815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696" y="1750423"/>
            <a:ext cx="5762640" cy="32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5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51" y="81470"/>
            <a:ext cx="9144000" cy="119061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/>
              <a:t>Living &amp; Learning in Southern California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Dynamic and Globalized</a:t>
            </a:r>
            <a:endParaRPr lang="en-US" i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51" y="1539505"/>
            <a:ext cx="5371838" cy="531849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California: 5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largest economy in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world*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Los Angeles and Ventura County region: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Internships (CPT) &amp; Research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Opportunities (OPT)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Recreation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&amp; Welcoming 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 experiences, and connections made in California are key to global professional success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climate: never too hot, never too cold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high temperature is 23 C (74 F)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days of sunshine</a:t>
            </a:r>
          </a:p>
          <a:p>
            <a:pPr marL="457200" lvl="1" indent="0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*The Guardian 5/4/18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5331122" y="1539506"/>
            <a:ext cx="3663600" cy="5122087"/>
            <a:chOff x="5714995" y="1600200"/>
            <a:chExt cx="3083534" cy="4046991"/>
          </a:xfrm>
        </p:grpSpPr>
        <p:pic>
          <p:nvPicPr>
            <p:cNvPr id="15365" name="Picture 2" descr="http://www.tourificescapes.com/wp-content/uploads/2010/08/Los-Angeles-D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6" y="1600200"/>
              <a:ext cx="3083531" cy="180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4" descr="http://www.californiavitalrecord.com/californi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5" y="3406270"/>
              <a:ext cx="955849" cy="640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 descr="http://www.latourist.com/images/hollywood/hollywood-sign-closeup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080" y="3396951"/>
              <a:ext cx="2299449" cy="65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0" descr="http://www.destination-southern-california.com/images/malibucoastlin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6" y="4046987"/>
              <a:ext cx="2133604" cy="16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" descr="C:\Users\domicone\AppData\Local\Microsoft\Windows\Temporary Internet Files\Content.IE5\HN3FEHJO\MP900385595[1]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04" y="4037669"/>
              <a:ext cx="1149725" cy="160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3245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7668" y="3413707"/>
            <a:ext cx="5341678" cy="3310024"/>
          </a:xfrm>
        </p:spPr>
        <p:txBody>
          <a:bodyPr rtlCol="0">
            <a:noAutofit/>
          </a:bodyPr>
          <a:lstStyle/>
          <a:p>
            <a:pPr marL="347663" indent="-34766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i="0" dirty="0" smtClean="0"/>
              <a:t>Thousand Oaks &amp; </a:t>
            </a:r>
            <a:r>
              <a:rPr lang="en-US" sz="2200" i="0" dirty="0" err="1" smtClean="0"/>
              <a:t>Conejo</a:t>
            </a:r>
            <a:r>
              <a:rPr lang="en-US" sz="2200" i="0" smtClean="0"/>
              <a:t> Valley area (population </a:t>
            </a:r>
            <a:r>
              <a:rPr lang="en-US" sz="2200" i="0" dirty="0" smtClean="0"/>
              <a:t>300,000+) is one of </a:t>
            </a:r>
            <a:r>
              <a:rPr lang="en-US" sz="2200" i="0" dirty="0"/>
              <a:t>the </a:t>
            </a:r>
            <a:r>
              <a:rPr lang="en-US" sz="2200" i="0" smtClean="0"/>
              <a:t>safest in </a:t>
            </a:r>
            <a:r>
              <a:rPr lang="en-US" sz="2200" i="0" dirty="0" smtClean="0"/>
              <a:t>the U.S., according to the FBI</a:t>
            </a:r>
          </a:p>
          <a:p>
            <a:pPr marL="347663" indent="-34766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i="0" dirty="0" smtClean="0"/>
              <a:t>Easy access to: </a:t>
            </a:r>
          </a:p>
          <a:p>
            <a:pPr marL="804863" lvl="1" indent="-347663">
              <a:buFont typeface="Arial" panose="020B0604020202020204" pitchFamily="34" charset="0"/>
              <a:buChar char="•"/>
              <a:defRPr/>
            </a:pPr>
            <a:r>
              <a:rPr lang="en-US" sz="22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Angeles – 60 minutes </a:t>
            </a:r>
          </a:p>
          <a:p>
            <a:pPr marL="804863" lvl="1" indent="-347663">
              <a:buFont typeface="Arial" panose="020B0604020202020204" pitchFamily="34" charset="0"/>
              <a:buChar char="•"/>
              <a:defRPr/>
            </a:pPr>
            <a:r>
              <a:rPr lang="en-US" sz="22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Hollywood – 45 minutes </a:t>
            </a:r>
          </a:p>
          <a:p>
            <a:pPr marL="804863" lvl="1" indent="-347663">
              <a:buFont typeface="Arial" panose="020B0604020202020204" pitchFamily="34" charset="0"/>
              <a:buChar char="•"/>
              <a:defRPr/>
            </a:pPr>
            <a:r>
              <a:rPr lang="en-US" sz="22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Malibu Beach – 30 minutes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i="0" dirty="0"/>
              <a:t>Beautiful 90+ hectare (225 acre) </a:t>
            </a:r>
            <a:r>
              <a:rPr lang="en-US" sz="2200" i="0" dirty="0" smtClean="0"/>
              <a:t>campus</a:t>
            </a:r>
            <a:endParaRPr lang="en-US" sz="2200" i="0" dirty="0"/>
          </a:p>
        </p:txBody>
      </p:sp>
      <p:pic>
        <p:nvPicPr>
          <p:cNvPr id="307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29" y="3211604"/>
            <a:ext cx="3416271" cy="36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rowley\Documents\Marketing\New Photos 2014 Branding\HE8A88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7010"/>
            <a:ext cx="3056771" cy="21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667" y="16592"/>
            <a:ext cx="9144000" cy="11930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Southern California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Thousand Oaks Is An Ideal Location</a:t>
            </a:r>
            <a:endParaRPr lang="en-US" sz="3600" i="1" dirty="0"/>
          </a:p>
        </p:txBody>
      </p:sp>
      <p:pic>
        <p:nvPicPr>
          <p:cNvPr id="1026" name="Picture 2" descr="C:\Users\drowley\Desktop\My Docs\Marketing\Campus Photos_Intl Slideshow\Swenso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7729" y="1087010"/>
            <a:ext cx="3416271" cy="21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394" y="1087010"/>
            <a:ext cx="3130335" cy="21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6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51" y="0"/>
            <a:ext cx="8679349" cy="1778167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The Cal Lutheran Advantage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Campus &amp; Resources</a:t>
            </a: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51" y="1539506"/>
            <a:ext cx="5371838" cy="5068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383" y="1711445"/>
            <a:ext cx="4613333" cy="2664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5383" y="4243818"/>
            <a:ext cx="4613333" cy="2433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09" y="1709032"/>
            <a:ext cx="3316374" cy="49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1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727" y="4574696"/>
            <a:ext cx="3419249" cy="228330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667" y="1162891"/>
            <a:ext cx="5712069" cy="35686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2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and diverse campus culture</a:t>
            </a:r>
          </a:p>
          <a:p>
            <a:pPr marL="747712"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HSI: Hispanic Serving Institution </a:t>
            </a:r>
          </a:p>
          <a:p>
            <a:pPr marL="747712"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 Services</a:t>
            </a:r>
          </a:p>
          <a:p>
            <a:pPr marL="747712"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from 55+ countries </a:t>
            </a:r>
          </a:p>
          <a:p>
            <a:pPr marL="747712"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90+ clubs and organizations</a:t>
            </a:r>
          </a:p>
          <a:p>
            <a:pPr marL="747712" lvl="1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service and leadership</a:t>
            </a:r>
          </a:p>
          <a:p>
            <a:pPr marL="347662">
              <a:defRPr/>
            </a:pP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and Off-campus housing </a:t>
            </a:r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>
              <a:defRPr/>
            </a:pPr>
            <a:r>
              <a:rPr lang="en-US" sz="2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Vibrant art, music, and theatre </a:t>
            </a:r>
          </a:p>
          <a:p>
            <a:pPr marL="287338">
              <a:defRPr/>
            </a:pP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Athletics: Intramural, Club, and NCAA DIII</a:t>
            </a:r>
          </a:p>
          <a:p>
            <a:pPr marL="287338">
              <a:defRPr/>
            </a:pPr>
            <a:endParaRPr 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images.google.com/url?source=imgres&amp;ct=img&amp;q=http://www.ocf.berkeley.edu/~earlabon/dorm-room.jpg&amp;usg=AFQjCNG8DGidODg-Kn-6z02n0lXYz-VD-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736" y="654871"/>
            <a:ext cx="3404264" cy="197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27667" y="39999"/>
            <a:ext cx="9144000" cy="12297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z="3500" dirty="0" smtClean="0"/>
              <a:t>Exceptional Community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i="1" dirty="0" smtClean="0"/>
              <a:t>Thriving Campus Life</a:t>
            </a:r>
            <a:endParaRPr lang="en-US" sz="3000" i="1" dirty="0"/>
          </a:p>
        </p:txBody>
      </p:sp>
      <p:pic>
        <p:nvPicPr>
          <p:cNvPr id="11" name="Picture 5" descr="C:\Users\drowley\Documents\Marketing\Kingsmen Par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736" y="2626921"/>
            <a:ext cx="3404264" cy="210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352" y="4736281"/>
            <a:ext cx="3046384" cy="2121720"/>
          </a:xfrm>
          <a:prstGeom prst="rect">
            <a:avLst/>
          </a:prstGeom>
          <a:ln>
            <a:noFill/>
          </a:ln>
        </p:spPr>
      </p:pic>
      <p:pic>
        <p:nvPicPr>
          <p:cNvPr id="4099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736280"/>
            <a:ext cx="2785731" cy="212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27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66" y="1188913"/>
            <a:ext cx="8969685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15:1 student-faculty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- collaboration, discussion, and debate</a:t>
            </a:r>
          </a:p>
          <a:p>
            <a:pPr marL="342900" indent="-342900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class size of 17 – individualized student support and mentoring 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challenging yet strongly supportive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of full-time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have the highest possible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field (e.g., Ph.D., etc.)</a:t>
            </a:r>
          </a:p>
          <a:p>
            <a:pPr marL="342900" indent="-342900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resources available to all students (included in tuition):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Writing Center		Academic Advising		Career Center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Mentors 		Faculty Advisors		Tutoring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spc="-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667" y="64217"/>
            <a:ext cx="9144000" cy="12297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z="3600" dirty="0" smtClean="0"/>
              <a:t>Exceptional Community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Thriving Academic Life</a:t>
            </a: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03995"/>
            <a:ext cx="2719891" cy="205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622" y="4802786"/>
            <a:ext cx="3062378" cy="2055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891" y="4804398"/>
            <a:ext cx="3361731" cy="20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7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51" y="81470"/>
            <a:ext cx="8679349" cy="32604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The Cal Lutheran Advantage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Bachelor’s Degree Programs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altLang="en-US" sz="3600" i="1" dirty="0" smtClean="0"/>
              <a:t>3,000 </a:t>
            </a:r>
            <a:r>
              <a:rPr lang="en-US" altLang="en-US" sz="3600" i="1" dirty="0"/>
              <a:t>Undergraduate Students </a:t>
            </a:r>
            <a:br>
              <a:rPr lang="en-US" altLang="en-US" sz="3600" i="1" dirty="0"/>
            </a:br>
            <a:r>
              <a:rPr lang="en-US" altLang="en-US" sz="3600" i="1" dirty="0" smtClean="0"/>
              <a:t>			</a:t>
            </a:r>
            <a:r>
              <a:rPr lang="en-US" altLang="en-US" sz="3600" dirty="0" smtClean="0"/>
              <a:t>Bachelor </a:t>
            </a:r>
            <a:r>
              <a:rPr lang="en-US" altLang="en-US" sz="3600" dirty="0"/>
              <a:t>of Arts (BA)</a:t>
            </a:r>
            <a:br>
              <a:rPr lang="en-US" altLang="en-US" sz="3600" dirty="0"/>
            </a:br>
            <a:r>
              <a:rPr lang="en-US" altLang="en-US" sz="3600" dirty="0" smtClean="0"/>
              <a:t>			Bachelors </a:t>
            </a:r>
            <a:r>
              <a:rPr lang="en-US" altLang="en-US" sz="3600" dirty="0"/>
              <a:t>of Science (BS)</a:t>
            </a:r>
            <a:r>
              <a:rPr lang="en-US" sz="3600" dirty="0">
                <a:solidFill>
                  <a:srgbClr val="2B174B"/>
                </a:solidFill>
              </a:rPr>
              <a:t/>
            </a:r>
            <a:br>
              <a:rPr lang="en-US" sz="3600" dirty="0">
                <a:solidFill>
                  <a:srgbClr val="2B174B"/>
                </a:solidFill>
              </a:rPr>
            </a:br>
            <a:endParaRPr 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551" y="1539506"/>
            <a:ext cx="5371838" cy="50683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1781"/>
            <a:ext cx="4998350" cy="339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869" y="3461780"/>
            <a:ext cx="4240131" cy="33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1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" y="600"/>
            <a:ext cx="9143999" cy="1344652"/>
          </a:xfrm>
        </p:spPr>
        <p:txBody>
          <a:bodyPr/>
          <a:lstStyle/>
          <a:p>
            <a:r>
              <a:rPr lang="en-US" altLang="en-US" sz="3600" dirty="0" smtClean="0"/>
              <a:t>Undergraduate Programs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600" i="1" dirty="0" smtClean="0"/>
              <a:t>Educating leaders for a global society</a:t>
            </a:r>
            <a:endParaRPr lang="en-US" altLang="en-US" sz="2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" y="1121228"/>
            <a:ext cx="5836200" cy="5651711"/>
          </a:xfrm>
        </p:spPr>
        <p:txBody>
          <a:bodyPr rtlCol="0">
            <a:noAutofit/>
          </a:bodyPr>
          <a:lstStyle/>
          <a:p>
            <a:pPr marL="46196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0" dirty="0" smtClean="0"/>
              <a:t>40 Majors / 41 Minors:</a:t>
            </a:r>
          </a:p>
          <a:p>
            <a:pPr marL="919162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Business, Creative Arts, Education, Humanities, Science, Social Science, and Technology</a:t>
            </a:r>
          </a:p>
          <a:p>
            <a:pPr marL="1376362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Majors in 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Tourism Management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0" dirty="0" smtClean="0"/>
              <a:t>Largest Majors</a:t>
            </a:r>
            <a:endParaRPr lang="en-US" sz="2800" i="0" dirty="0"/>
          </a:p>
          <a:p>
            <a:pPr marL="1033462" lvl="1" indent="-457200">
              <a:buFont typeface="Arial" panose="020B0604020202020204" pitchFamily="34" charset="0"/>
              <a:buChar char="•"/>
              <a:defRPr/>
            </a:pPr>
            <a:r>
              <a:rPr lang="en-US" sz="20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Administration</a:t>
            </a:r>
          </a:p>
          <a:p>
            <a:pPr marL="1033462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and Molecular Biology</a:t>
            </a:r>
          </a:p>
          <a:p>
            <a:pPr marL="1033462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 marL="1033462" lvl="1" indent="-457200">
              <a:buFont typeface="Arial" panose="020B0604020202020204" pitchFamily="34" charset="0"/>
              <a:buChar char="•"/>
              <a:defRPr/>
            </a:pPr>
            <a:r>
              <a:rPr lang="en-US" sz="2000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Science</a:t>
            </a:r>
          </a:p>
          <a:p>
            <a:pPr marL="1033462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endParaRPr 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i="0" dirty="0" smtClean="0"/>
              <a:t>Focus on results through experiential learning</a:t>
            </a:r>
          </a:p>
          <a:p>
            <a:pPr marL="919162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Internships  -  Research – Study Abroad </a:t>
            </a:r>
          </a:p>
        </p:txBody>
      </p:sp>
      <p:pic>
        <p:nvPicPr>
          <p:cNvPr id="10244" name="Picture 4" descr="http://www.callutheran.edu/images/photos/summer-2013/CLU_VU_041812_17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991" y="2263908"/>
            <a:ext cx="3530009" cy="224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984" y="4504661"/>
            <a:ext cx="3530009" cy="2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4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U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sz="2000" b="1" i="1" dirty="0" smtClean="0">
            <a:solidFill>
              <a:srgbClr val="6A4C92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CLU-PowerPoint-Template</Template>
  <TotalTime>30931</TotalTime>
  <Words>734</Words>
  <Application>Microsoft Office PowerPoint</Application>
  <PresentationFormat>On-screen Show (4:3)</PresentationFormat>
  <Paragraphs>134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CLU-PowerPoint-Template</vt:lpstr>
      <vt:lpstr>PowerPoint Presentation</vt:lpstr>
      <vt:lpstr>The Cal Lutheran Advantage  Location</vt:lpstr>
      <vt:lpstr>Living &amp; Learning in Southern California  Dynamic and Globalized</vt:lpstr>
      <vt:lpstr>Southern California  Thousand Oaks Is An Ideal Location</vt:lpstr>
      <vt:lpstr>The Cal Lutheran Advantage  Campus &amp; Resources</vt:lpstr>
      <vt:lpstr>PowerPoint Presentation</vt:lpstr>
      <vt:lpstr>PowerPoint Presentation</vt:lpstr>
      <vt:lpstr>The Cal Lutheran Advantage  Bachelor’s Degree Programs    3,000 Undergraduate Students     Bachelor of Arts (BA)    Bachelors of Science (BS) </vt:lpstr>
      <vt:lpstr>Undergraduate Programs Educating leaders for a global society</vt:lpstr>
      <vt:lpstr>Undergraduate Programs Scholarships and Aid </vt:lpstr>
      <vt:lpstr>Undergraduate Programs Admission</vt:lpstr>
      <vt:lpstr>The Cal Lutheran Advantage  Master’s Degree Programs    1,400 Graduate Students    Masters &amp; Doctoral Programs in Business, IT    Economics, Education &amp; Psychology   </vt:lpstr>
      <vt:lpstr>Master’s Degree Programs School of Management</vt:lpstr>
      <vt:lpstr>Graduate School of Psychology</vt:lpstr>
      <vt:lpstr>The Cal Lutheran Advantage  Results </vt:lpstr>
      <vt:lpstr>Cal Lutheran Reputation  Results </vt:lpstr>
      <vt:lpstr>Bachelors &amp; Masters Degree Programs</vt:lpstr>
    </vt:vector>
  </TitlesOfParts>
  <Company>California Lutheran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Rowley, Dane</dc:creator>
  <cp:lastModifiedBy>Spaulding, Kathi Jo</cp:lastModifiedBy>
  <cp:revision>175</cp:revision>
  <dcterms:created xsi:type="dcterms:W3CDTF">2015-01-26T19:46:17Z</dcterms:created>
  <dcterms:modified xsi:type="dcterms:W3CDTF">2020-03-30T18:57:35Z</dcterms:modified>
</cp:coreProperties>
</file>