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425" r:id="rId3"/>
    <p:sldId id="426" r:id="rId4"/>
    <p:sldId id="350" r:id="rId5"/>
    <p:sldId id="428" r:id="rId6"/>
    <p:sldId id="423" r:id="rId7"/>
    <p:sldId id="421" r:id="rId8"/>
    <p:sldId id="392" r:id="rId9"/>
    <p:sldId id="400" r:id="rId10"/>
    <p:sldId id="419" r:id="rId11"/>
    <p:sldId id="422" r:id="rId12"/>
    <p:sldId id="270" r:id="rId13"/>
    <p:sldId id="268" r:id="rId14"/>
    <p:sldId id="4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5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56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4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9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6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244F75-6A58-8D4B-B6C0-AF165502E31B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851839-5620-7E44-A9F8-C6CCCAD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8CF3-4A65-7F40-A788-1F06ACDE4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5" y="1221655"/>
            <a:ext cx="11340935" cy="1715836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4000" dirty="0"/>
              <a:t>Study in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California</a:t>
            </a:r>
            <a:r>
              <a:rPr lang="en-US" sz="4000" dirty="0"/>
              <a:t>, USA:</a:t>
            </a:r>
            <a:br>
              <a:rPr lang="en-US" sz="4000" dirty="0"/>
            </a:br>
            <a:r>
              <a:rPr lang="en-US" sz="3600" dirty="0"/>
              <a:t>An Affordable Pathway </a:t>
            </a:r>
            <a:br>
              <a:rPr lang="en-US" sz="3600" dirty="0"/>
            </a:br>
            <a:r>
              <a:rPr lang="en-US" sz="3600" dirty="0"/>
              <a:t>to a quality U.S. Higher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81F6-6E95-BE42-BDAA-DE7165DEC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5" y="3282341"/>
            <a:ext cx="10545589" cy="2397946"/>
          </a:xfrm>
        </p:spPr>
        <p:txBody>
          <a:bodyPr>
            <a:normAutofit fontScale="25000" lnSpcReduction="20000"/>
          </a:bodyPr>
          <a:lstStyle/>
          <a:p>
            <a:endParaRPr lang="en-US" sz="3200" b="1" dirty="0">
              <a:solidFill>
                <a:srgbClr val="0070C0"/>
              </a:solidFill>
            </a:endParaRPr>
          </a:p>
          <a:p>
            <a:br>
              <a:rPr lang="en-US" sz="7200" dirty="0"/>
            </a:b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Mr. Tim Honadel</a:t>
            </a:r>
            <a:r>
              <a:rPr lang="en-US" sz="7200" dirty="0"/>
              <a:t>, Director </a:t>
            </a:r>
          </a:p>
          <a:p>
            <a:r>
              <a:rPr lang="en-US" sz="7200" dirty="0"/>
              <a:t>International services &amp; Programs (ISP)</a:t>
            </a:r>
          </a:p>
          <a:p>
            <a:br>
              <a:rPr lang="en-US" sz="7200" dirty="0"/>
            </a:br>
            <a:r>
              <a:rPr lang="en-US" sz="7200" b="1" dirty="0">
                <a:solidFill>
                  <a:srgbClr val="FF0000"/>
                </a:solidFill>
              </a:rPr>
              <a:t>College of the Canyons (COC)</a:t>
            </a:r>
            <a:r>
              <a:rPr lang="en-US" sz="7200" dirty="0"/>
              <a:t>, 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California,</a:t>
            </a:r>
            <a:r>
              <a:rPr lang="en-US" sz="7200" dirty="0"/>
              <a:t> U.S.A.</a:t>
            </a:r>
            <a:br>
              <a:rPr lang="en-US" sz="5600" dirty="0"/>
            </a:br>
            <a:endParaRPr lang="en-US" sz="5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3AA06-73E0-7449-8080-007DA691A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80287"/>
            <a:ext cx="2476500" cy="1177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65653">
            <a:off x="202164" y="4759611"/>
            <a:ext cx="1986308" cy="1489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96310">
            <a:off x="-15914" y="636086"/>
            <a:ext cx="2836819" cy="212761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0162">
            <a:off x="9371273" y="362782"/>
            <a:ext cx="2573867" cy="14478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12664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3351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gency FB" panose="020B0503020202020204" pitchFamily="34" charset="0"/>
              </a:rPr>
              <a:t>Community colleges have Plenty of Room for 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952034"/>
            <a:ext cx="10364452" cy="3704847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  <a:t>More than 1 million international students in the U.S.</a:t>
            </a:r>
          </a:p>
          <a:p>
            <a:pPr lvl="1"/>
            <a:r>
              <a:rPr lang="en-US" sz="8000" cap="none" dirty="0">
                <a:latin typeface="Arial Narrow" panose="020B0606020202030204" pitchFamily="34" charset="0"/>
              </a:rPr>
              <a:t>Only 9.5% are in community colleges</a:t>
            </a:r>
            <a:endParaRPr lang="en-US" sz="8000" b="1" cap="none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sz="80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  <a:t>Long-term success plan for you</a:t>
            </a:r>
          </a:p>
          <a:p>
            <a:pPr lvl="1"/>
            <a:r>
              <a:rPr lang="en-US" sz="8000" cap="none" dirty="0">
                <a:latin typeface="Arial Narrow" panose="020B0606020202030204" pitchFamily="34" charset="0"/>
              </a:rPr>
              <a:t>From CC to named brand universities: the same diploma</a:t>
            </a:r>
          </a:p>
          <a:p>
            <a:r>
              <a:rPr lang="en-US" sz="8000" b="1" cap="none" dirty="0">
                <a:solidFill>
                  <a:srgbClr val="0070C0"/>
                </a:solidFill>
                <a:latin typeface="Arial Narrow" panose="020B0606020202030204" pitchFamily="34" charset="0"/>
              </a:rPr>
              <a:t>Ideal candidates to attend </a:t>
            </a:r>
            <a:r>
              <a:rPr lang="en-US" sz="8000" b="1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college of the canyons</a:t>
            </a:r>
          </a:p>
          <a:p>
            <a:pPr lvl="1"/>
            <a:r>
              <a:rPr lang="en-US" sz="8000" cap="none" dirty="0">
                <a:latin typeface="Arial Narrow" panose="020B0606020202030204" pitchFamily="34" charset="0"/>
              </a:rPr>
              <a:t>Students with ability but not much money</a:t>
            </a:r>
          </a:p>
          <a:p>
            <a:pPr lvl="1"/>
            <a:r>
              <a:rPr lang="en-US" sz="8000" cap="none" dirty="0">
                <a:latin typeface="Arial Narrow" panose="020B0606020202030204" pitchFamily="34" charset="0"/>
              </a:rPr>
              <a:t>Parents with money but students without demonstrated academic aptitude yet</a:t>
            </a:r>
          </a:p>
          <a:p>
            <a:pPr lvl="1"/>
            <a:r>
              <a:rPr lang="en-US" sz="8000" cap="none" dirty="0">
                <a:latin typeface="Arial Narrow" panose="020B0606020202030204" pitchFamily="34" charset="0"/>
              </a:rPr>
              <a:t>Students with ability and parents with money, but with no acceptance from the dream school</a:t>
            </a:r>
          </a:p>
          <a:p>
            <a:pPr lvl="1"/>
            <a:endParaRPr lang="en-US" sz="70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436F9-D856-424C-B27C-F00AA1C2A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5516435"/>
            <a:ext cx="2819400" cy="13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A8322-F7C5-3946-9303-52FB1A52A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1518" y="694062"/>
            <a:ext cx="7392691" cy="870257"/>
          </a:xfrm>
        </p:spPr>
        <p:txBody>
          <a:bodyPr/>
          <a:lstStyle/>
          <a:p>
            <a:r>
              <a:rPr lang="en-US" sz="2800" dirty="0"/>
              <a:t>One Semester </a:t>
            </a:r>
          </a:p>
          <a:p>
            <a:r>
              <a:rPr lang="en-US" sz="2800" dirty="0"/>
              <a:t>@ college of the canyons (COC)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EE076D-8F4F-324A-B2C7-3B8A84CEE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7273" y="1961781"/>
            <a:ext cx="6264350" cy="876599"/>
          </a:xfrm>
        </p:spPr>
        <p:txBody>
          <a:bodyPr>
            <a:noAutofit/>
          </a:bodyPr>
          <a:lstStyle/>
          <a:p>
            <a:r>
              <a:rPr lang="en-US" sz="2400" dirty="0"/>
              <a:t>Tuition and Fees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$5,000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09840-D9D1-0E4E-B4C2-D5ACA38D0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8447" y="3051384"/>
            <a:ext cx="6264414" cy="685800"/>
          </a:xfrm>
        </p:spPr>
        <p:txBody>
          <a:bodyPr/>
          <a:lstStyle/>
          <a:p>
            <a:r>
              <a:rPr lang="en-US" sz="2800" dirty="0"/>
              <a:t>Living expenses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916B5-74B5-9340-A8A7-21502A4ED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17273" y="3950188"/>
            <a:ext cx="6265588" cy="1566476"/>
          </a:xfrm>
        </p:spPr>
        <p:txBody>
          <a:bodyPr>
            <a:normAutofit/>
          </a:bodyPr>
          <a:lstStyle/>
          <a:p>
            <a:r>
              <a:rPr lang="en-US" sz="2400" dirty="0"/>
              <a:t>Housing, food, transportation, insurance: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$7,000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FC2EB29-1A90-684A-85BF-7C7B0C59A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82" y="2365584"/>
            <a:ext cx="3160183" cy="236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FA8FC-8E35-084C-8DD4-14929CE8C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5516435"/>
            <a:ext cx="2819400" cy="1341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39" y="1733195"/>
            <a:ext cx="2355022" cy="18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1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A8322-F7C5-3946-9303-52FB1A52A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years at California state University (CSU)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EE076D-8F4F-324A-B2C7-3B8A84CEE0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Tuition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$72,000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€65,000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09840-D9D1-0E4E-B4C2-D5ACA38D0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8447" y="2740062"/>
            <a:ext cx="6264414" cy="685800"/>
          </a:xfrm>
        </p:spPr>
        <p:txBody>
          <a:bodyPr/>
          <a:lstStyle/>
          <a:p>
            <a:r>
              <a:rPr lang="en-US" dirty="0"/>
              <a:t>2+2 program CSU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916B5-74B5-9340-A8A7-21502A4ED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48452" y="3550772"/>
            <a:ext cx="6265588" cy="1704060"/>
          </a:xfrm>
        </p:spPr>
        <p:txBody>
          <a:bodyPr>
            <a:normAutofit/>
          </a:bodyPr>
          <a:lstStyle/>
          <a:p>
            <a:r>
              <a:rPr lang="en-US" dirty="0"/>
              <a:t>Tuition: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$52,000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€47,000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6777A96D-333B-2145-BC17-C250FDAC1AB7}"/>
              </a:ext>
            </a:extLst>
          </p:cNvPr>
          <p:cNvSpPr/>
          <p:nvPr/>
        </p:nvSpPr>
        <p:spPr>
          <a:xfrm rot="20875976">
            <a:off x="8174294" y="2622102"/>
            <a:ext cx="3502526" cy="20850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/>
              <a:t>€20,000 SAVED </a:t>
            </a:r>
          </a:p>
          <a:p>
            <a:pPr algn="ctr"/>
            <a:r>
              <a:rPr lang="en-US" dirty="0"/>
              <a:t>same degree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D3DB7-C5E0-794E-A84E-EAE267670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5516435"/>
            <a:ext cx="2819400" cy="1341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8D129C-3EF5-284C-9A7A-CF99B2B5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18" y="2456635"/>
            <a:ext cx="2163960" cy="21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8E244C1-06DD-044B-9022-B1E379976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042" y="4180185"/>
            <a:ext cx="2883339" cy="216250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823A79F-AC7D-A04F-BDBD-C344FEDF91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30" y="2408676"/>
            <a:ext cx="3060971" cy="204064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F9E0CAE-4C4E-BC4A-8CE1-86AEDCF586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579" y="247636"/>
            <a:ext cx="2577151" cy="3436762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BA4B660-4D0A-DC47-9807-12CEAA9C08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805" y="247636"/>
            <a:ext cx="2447361" cy="183596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7CB8CE0-426B-5A48-85AD-92BEB3B231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422" y="3221502"/>
            <a:ext cx="3888792" cy="2916831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D2A65A3F-364F-314A-96BD-FAE3087580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281" y="485699"/>
            <a:ext cx="3160183" cy="2354646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B084A275-9E2D-1245-B391-84BBE1A72C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77" y="4774395"/>
            <a:ext cx="1740746" cy="17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4D857A-36AA-4748-8D6D-0B65BBD981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80287"/>
            <a:ext cx="2476500" cy="1177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690119-2E2F-5346-9C93-40CD2C8E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47" y="1717474"/>
            <a:ext cx="6223000" cy="349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E8BCBB-E890-0343-8BE6-99FB1E73933C}"/>
              </a:ext>
            </a:extLst>
          </p:cNvPr>
          <p:cNvSpPr txBox="1"/>
          <p:nvPr/>
        </p:nvSpPr>
        <p:spPr>
          <a:xfrm>
            <a:off x="7382568" y="3689353"/>
            <a:ext cx="50764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/>
              <a:t>Contact </a:t>
            </a:r>
          </a:p>
          <a:p>
            <a:pPr algn="ctr"/>
            <a:r>
              <a:rPr lang="en-US" sz="4100" dirty="0"/>
              <a:t>StudyMetro!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18B5F-7982-EE4C-9417-878A4CBAABEA}"/>
              </a:ext>
            </a:extLst>
          </p:cNvPr>
          <p:cNvSpPr txBox="1"/>
          <p:nvPr/>
        </p:nvSpPr>
        <p:spPr>
          <a:xfrm>
            <a:off x="8008234" y="1206014"/>
            <a:ext cx="3414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 You May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apply?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 support?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Campus life?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 Success?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37AB69-B92C-4E44-88C8-D58B6573A87F}"/>
              </a:ext>
            </a:extLst>
          </p:cNvPr>
          <p:cNvSpPr/>
          <p:nvPr/>
        </p:nvSpPr>
        <p:spPr>
          <a:xfrm>
            <a:off x="7882467" y="3349097"/>
            <a:ext cx="4309533" cy="1907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  <a:br>
              <a:rPr lang="en-US" dirty="0"/>
            </a:br>
            <a:r>
              <a:rPr lang="en-US" dirty="0"/>
              <a:t>college of the Canyons (COC)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A8824-DF0E-8649-AE4F-A70D48CF1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62111"/>
            <a:ext cx="2476500" cy="1177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589" y="2592085"/>
            <a:ext cx="3273544" cy="262687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TextBox 9"/>
          <p:cNvSpPr txBox="1"/>
          <p:nvPr/>
        </p:nvSpPr>
        <p:spPr>
          <a:xfrm>
            <a:off x="8130330" y="2670181"/>
            <a:ext cx="241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Mr. Tim Honadel, Director, International Services &amp; Programs</a:t>
            </a:r>
          </a:p>
        </p:txBody>
      </p:sp>
    </p:spTree>
    <p:extLst>
      <p:ext uri="{BB962C8B-B14F-4D97-AF65-F5344CB8AC3E}">
        <p14:creationId xmlns:p14="http://schemas.microsoft.com/office/powerpoint/2010/main" val="257645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70" y="626226"/>
            <a:ext cx="5041822" cy="703811"/>
          </a:xfr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b="1" dirty="0"/>
              <a:t>Where Are We Located?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06" y="1124213"/>
            <a:ext cx="2705100" cy="1685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99" y="1821093"/>
            <a:ext cx="4923793" cy="39355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5963550" y="3249443"/>
            <a:ext cx="3656312" cy="230832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Santa Clarita, CA is located in beautiful Southern California. It is in a suburb in Los Angeles surrounded by beautiful hiking trails and nature. It is a close drive to iconic landmarks like Hollywood and Santa Monica and is a safe city in the USA.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3AA06-73E0-7449-8080-007DA691A9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80287"/>
            <a:ext cx="2476500" cy="1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153FE-1DA8-6F49-ADC2-F5B60BD8BB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39144"/>
            <a:ext cx="2476500" cy="11777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E256DB-3A26-A14B-BEB5-1013B129F636}"/>
              </a:ext>
            </a:extLst>
          </p:cNvPr>
          <p:cNvSpPr/>
          <p:nvPr/>
        </p:nvSpPr>
        <p:spPr>
          <a:xfrm>
            <a:off x="542688" y="6267000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venir-book" panose="02000503020000020003" pitchFamily="2" charset="0"/>
              </a:rPr>
              <a:t>#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venir-book" panose="02000503020000020003" pitchFamily="2" charset="0"/>
              </a:rPr>
              <a:t>OpenDoorsReport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9212D-3049-8B4F-9140-25915B76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12" y="1524000"/>
            <a:ext cx="7973223" cy="36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8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California:</a:t>
            </a:r>
            <a:br>
              <a:rPr lang="en-US" dirty="0"/>
            </a:br>
            <a:r>
              <a:rPr lang="en-US" dirty="0"/>
              <a:t>In California, we have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C361-DDA6-BF4C-B398-6A6CE869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cap="none" dirty="0">
                <a:latin typeface="Arial Narrow" panose="020B0606020202030204" pitchFamily="34" charset="0"/>
              </a:rPr>
              <a:t>Terrific Weather</a:t>
            </a:r>
          </a:p>
          <a:p>
            <a:r>
              <a:rPr lang="en-US" sz="2600" cap="none" dirty="0">
                <a:latin typeface="Arial Narrow" panose="020B0606020202030204" pitchFamily="34" charset="0"/>
              </a:rPr>
              <a:t>A Culture that embraces diversity</a:t>
            </a:r>
          </a:p>
          <a:p>
            <a:r>
              <a:rPr lang="en-US" sz="2600" cap="none" dirty="0">
                <a:latin typeface="Arial Narrow" panose="020B0606020202030204" pitchFamily="34" charset="0"/>
              </a:rPr>
              <a:t>One of the States with the best higher education systems:</a:t>
            </a:r>
            <a:endParaRPr lang="en-US" sz="2600" dirty="0">
              <a:latin typeface="Arial Narrow" panose="020B0606020202030204" pitchFamily="34" charset="0"/>
            </a:endParaRPr>
          </a:p>
          <a:p>
            <a:pPr lvl="1"/>
            <a:r>
              <a:rPr lang="en-US" sz="2600" cap="none" dirty="0">
                <a:latin typeface="Arial Narrow" panose="020B0606020202030204" pitchFamily="34" charset="0"/>
              </a:rPr>
              <a:t>California Community College System (114) </a:t>
            </a:r>
          </a:p>
          <a:p>
            <a:pPr lvl="1"/>
            <a:r>
              <a:rPr lang="en-US" sz="2600" cap="none" dirty="0">
                <a:latin typeface="Arial Narrow" panose="020B0606020202030204" pitchFamily="34" charset="0"/>
              </a:rPr>
              <a:t>California State University (23)</a:t>
            </a:r>
          </a:p>
          <a:p>
            <a:pPr lvl="1"/>
            <a:r>
              <a:rPr lang="en-US" sz="2600" cap="none" dirty="0">
                <a:latin typeface="Arial Narrow" panose="020B0606020202030204" pitchFamily="34" charset="0"/>
              </a:rPr>
              <a:t>University Of California (10)</a:t>
            </a:r>
          </a:p>
          <a:p>
            <a:pPr lvl="1"/>
            <a:r>
              <a:rPr lang="en-US" sz="2600" cap="none" dirty="0">
                <a:latin typeface="Arial Narrow" panose="020B0606020202030204" pitchFamily="34" charset="0"/>
              </a:rPr>
              <a:t>Private Schools (76)</a:t>
            </a:r>
          </a:p>
          <a:p>
            <a:pPr marL="45720" indent="0">
              <a:buNone/>
            </a:pPr>
            <a:r>
              <a:rPr lang="en-US" cap="none" dirty="0"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6" name="Picture 5" descr="Online learning in &lt;strong&gt;California&lt;/strong&gt; generates controversy | Tony Bat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19" y="0"/>
            <a:ext cx="2440575" cy="160331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Picture 6" descr="MrDsphysicalgeography - Landform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930" y="2112818"/>
            <a:ext cx="5141070" cy="44958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1188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E1D3C3-6068-B24C-962D-78B0559D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53" y="0"/>
            <a:ext cx="779564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E4772-6731-E749-B4E4-F666B4611AE0}"/>
              </a:ext>
            </a:extLst>
          </p:cNvPr>
          <p:cNvSpPr txBox="1"/>
          <p:nvPr/>
        </p:nvSpPr>
        <p:spPr>
          <a:xfrm>
            <a:off x="3005027" y="1385742"/>
            <a:ext cx="56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Why Community Colleges?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BE1D8-C983-7A41-91B9-48DF8224B7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80287"/>
            <a:ext cx="2476500" cy="1177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DB22B-E327-F44E-B156-2B26F2BA3760}"/>
              </a:ext>
            </a:extLst>
          </p:cNvPr>
          <p:cNvSpPr txBox="1"/>
          <p:nvPr/>
        </p:nvSpPr>
        <p:spPr>
          <a:xfrm>
            <a:off x="2315058" y="3014642"/>
            <a:ext cx="700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It’s the Future of U.S. Higher Education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due to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low costs and low barriers to entry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4C4D7-529B-D443-89C9-D11E0CEE5060}"/>
              </a:ext>
            </a:extLst>
          </p:cNvPr>
          <p:cNvSpPr txBox="1"/>
          <p:nvPr/>
        </p:nvSpPr>
        <p:spPr>
          <a:xfrm>
            <a:off x="3872860" y="4810538"/>
            <a:ext cx="4235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1+1+2</a:t>
            </a:r>
          </a:p>
        </p:txBody>
      </p:sp>
    </p:spTree>
    <p:extLst>
      <p:ext uri="{BB962C8B-B14F-4D97-AF65-F5344CB8AC3E}">
        <p14:creationId xmlns:p14="http://schemas.microsoft.com/office/powerpoint/2010/main" val="121211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36" y="1234068"/>
            <a:ext cx="320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457" y="0"/>
            <a:ext cx="2721489" cy="32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6" descr="http://polisci.fullcoll.edu/california_UCs_smaller_nob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030" y="1422139"/>
            <a:ext cx="38862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428658" y="2003022"/>
            <a:ext cx="2056154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51953" y="4092999"/>
            <a:ext cx="5637554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54055" y="762000"/>
            <a:ext cx="33217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Community Colleges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9109" y="1325784"/>
            <a:ext cx="17513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Transfer </a:t>
            </a:r>
            <a:r>
              <a:rPr lang="en-US" sz="2400" dirty="0"/>
              <a:t>Programs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5136" y="2391749"/>
            <a:ext cx="21696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Guaranteed to CSU’s with 2.0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4436" y="3743368"/>
            <a:ext cx="273600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Transfer</a:t>
            </a:r>
            <a:r>
              <a:rPr lang="en-US" sz="2400" dirty="0"/>
              <a:t>: TAG or TAP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9109" y="4500449"/>
            <a:ext cx="52000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New MOU between CCC and UC’s with a strong transfer agreement, starting F19</a:t>
            </a:r>
          </a:p>
        </p:txBody>
      </p:sp>
      <p:pic>
        <p:nvPicPr>
          <p:cNvPr id="15" name="Picture 14" descr="Mallville — Strong Town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201" y="5034988"/>
            <a:ext cx="2141605" cy="136450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530041" y="5611390"/>
            <a:ext cx="3200400" cy="31966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4186304" y="5219645"/>
            <a:ext cx="15449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Transfer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1953" y="5859439"/>
            <a:ext cx="333827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Private or Outside CA Universities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216" y="152400"/>
            <a:ext cx="2819400" cy="13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8683-0110-4065-ACAE-0E07C14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1643605"/>
            <a:ext cx="8715375" cy="2401385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4000" b="1" dirty="0">
                <a:solidFill>
                  <a:srgbClr val="2D91C3"/>
                </a:solidFill>
                <a:latin typeface="Agency FB" panose="020B0503020202020204" pitchFamily="34" charset="0"/>
              </a:rPr>
              <a:t>41 percent of all College graduates in the U.S. studied at a Community College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National Student Clearinghouse Research 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9EAF4-D959-044B-B662-0095490F15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80287"/>
            <a:ext cx="2476500" cy="1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324345-2474-462A-B90C-92DDFEC45EBA}"/>
              </a:ext>
            </a:extLst>
          </p:cNvPr>
          <p:cNvSpPr/>
          <p:nvPr/>
        </p:nvSpPr>
        <p:spPr>
          <a:xfrm>
            <a:off x="1676400" y="1752600"/>
            <a:ext cx="8821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difficult university admission process &amp; exams such as SAT and 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Start at an IEP or ESL program to bypass English Proficiency TESTs such as </a:t>
            </a: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TOEFL &amp; IELTS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students/parents $10 to $90 thousand in tuition fees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student success and help maintain higher grades/marks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Smaller classes: focus on teaching &amp; personal attention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 to (top) U.S. universities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student advising &amp; support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to work after an associate degree to build up resume (Optional Practical Training - OPT)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CCA7EE-5AC8-4E2A-BBE4-68FC2E530E4E}"/>
              </a:ext>
            </a:extLst>
          </p:cNvPr>
          <p:cNvSpPr/>
          <p:nvPr/>
        </p:nvSpPr>
        <p:spPr>
          <a:xfrm>
            <a:off x="1600200" y="411807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2D91C3"/>
                </a:solidFill>
                <a:latin typeface="Agency FB" panose="020B0503020202020204" pitchFamily="34" charset="0"/>
                <a:ea typeface="+mj-ea"/>
                <a:cs typeface="+mj-cs"/>
              </a:rPr>
              <a:t>8 Reasons:  U.S. Community Colleges Are The Best Kept Secret in U.S. Education!</a:t>
            </a:r>
            <a:endParaRPr lang="en-US" sz="3200" b="1" kern="0" dirty="0">
              <a:solidFill>
                <a:srgbClr val="2D91C3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ED5F8-0ACF-7B46-A3B2-D0C170881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638800"/>
            <a:ext cx="2476500" cy="1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3159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D8B907-499B-A147-B7C7-E9DCA4019FA5}">
  <we:reference id="wa104178141" version="3.10.0.124" store="en-US" storeType="OMEX"/>
  <we:alternateReferences>
    <we:reference id="wa104178141" version="3.10.0.124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558</Words>
  <Application>Microsoft Macintosh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Agency FB</vt:lpstr>
      <vt:lpstr>Arial</vt:lpstr>
      <vt:lpstr>Arial Narrow</vt:lpstr>
      <vt:lpstr>avenir-book</vt:lpstr>
      <vt:lpstr>Calibri</vt:lpstr>
      <vt:lpstr>Times New Roman</vt:lpstr>
      <vt:lpstr>Tw Cen MT</vt:lpstr>
      <vt:lpstr>Wingdings</vt:lpstr>
      <vt:lpstr>Droplet</vt:lpstr>
      <vt:lpstr>                      Study in California, USA: An Affordable Pathway  to a quality U.S. Higher Education</vt:lpstr>
      <vt:lpstr>Presenters college of the Canyons (COC)</vt:lpstr>
      <vt:lpstr>Where Are We Located?</vt:lpstr>
      <vt:lpstr>PowerPoint Presentation</vt:lpstr>
      <vt:lpstr>Why California: In California, we have</vt:lpstr>
      <vt:lpstr>PowerPoint Presentation</vt:lpstr>
      <vt:lpstr>PowerPoint Presentation</vt:lpstr>
      <vt:lpstr>41 percent of all College graduates in the U.S. studied at a Community College  National Student Clearinghouse Research Center</vt:lpstr>
      <vt:lpstr>PowerPoint Presentation</vt:lpstr>
      <vt:lpstr>Community colleges have Plenty of Room for International Students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Targeting Rising Global Middle Class for Recruitment: An Affordable Pathway to a U.S. Higher Education and The Opportunity for Agents</dc:title>
  <dc:creator>Jia-Yi Cheng-Levine</dc:creator>
  <cp:lastModifiedBy>Microsoft Office User</cp:lastModifiedBy>
  <cp:revision>49</cp:revision>
  <dcterms:created xsi:type="dcterms:W3CDTF">2019-09-18T00:22:06Z</dcterms:created>
  <dcterms:modified xsi:type="dcterms:W3CDTF">2020-04-19T16:15:47Z</dcterms:modified>
</cp:coreProperties>
</file>