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8" r:id="rId3"/>
    <p:sldId id="273" r:id="rId4"/>
    <p:sldId id="270" r:id="rId5"/>
    <p:sldId id="263" r:id="rId6"/>
    <p:sldId id="267" r:id="rId7"/>
    <p:sldId id="260" r:id="rId8"/>
  </p:sldIdLst>
  <p:sldSz cx="24387175" cy="11430000"/>
  <p:notesSz cx="6858000" cy="9144000"/>
  <p:defaultTextStyle>
    <a:defPPr>
      <a:defRPr lang="en-US"/>
    </a:defPPr>
    <a:lvl1pPr marL="0" algn="l" defTabSz="584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4210" algn="l" defTabSz="584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8420" algn="l" defTabSz="584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2630" algn="l" defTabSz="584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36841" algn="l" defTabSz="584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1051" algn="l" defTabSz="584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05261" algn="l" defTabSz="584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89471" algn="l" defTabSz="584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73681" algn="l" defTabSz="5842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8"/>
    <a:srgbClr val="4F2984"/>
    <a:srgbClr val="660066"/>
    <a:srgbClr val="575454"/>
    <a:srgbClr val="9366D0"/>
    <a:srgbClr val="7A7778"/>
    <a:srgbClr val="FF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4" autoAdjust="0"/>
    <p:restoredTop sz="94322" autoAdjust="0"/>
  </p:normalViewPr>
  <p:slideViewPr>
    <p:cSldViewPr snapToGrid="0">
      <p:cViewPr varScale="1">
        <p:scale>
          <a:sx n="33" d="100"/>
          <a:sy n="33" d="100"/>
        </p:scale>
        <p:origin x="108" y="3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424F-F1AB-4327-885D-69A3F016DE57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143000"/>
            <a:ext cx="6581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40208-CF70-48C9-90E1-D3186AE9E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5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1870605"/>
            <a:ext cx="18290381" cy="3979333"/>
          </a:xfrm>
        </p:spPr>
        <p:txBody>
          <a:bodyPr anchor="b"/>
          <a:lstStyle>
            <a:lvl1pPr algn="ctr">
              <a:defRPr sz="10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6003397"/>
            <a:ext cx="18290381" cy="2759603"/>
          </a:xfrm>
        </p:spPr>
        <p:txBody>
          <a:bodyPr/>
          <a:lstStyle>
            <a:lvl1pPr marL="0" indent="0" algn="ctr">
              <a:buNone/>
              <a:defRPr sz="4000"/>
            </a:lvl1pPr>
            <a:lvl2pPr marL="762015" indent="0" algn="ctr">
              <a:buNone/>
              <a:defRPr sz="3333"/>
            </a:lvl2pPr>
            <a:lvl3pPr marL="1524030" indent="0" algn="ctr">
              <a:buNone/>
              <a:defRPr sz="3000"/>
            </a:lvl3pPr>
            <a:lvl4pPr marL="2286046" indent="0" algn="ctr">
              <a:buNone/>
              <a:defRPr sz="2667"/>
            </a:lvl4pPr>
            <a:lvl5pPr marL="3048061" indent="0" algn="ctr">
              <a:buNone/>
              <a:defRPr sz="2667"/>
            </a:lvl5pPr>
            <a:lvl6pPr marL="3810076" indent="0" algn="ctr">
              <a:buNone/>
              <a:defRPr sz="2667"/>
            </a:lvl6pPr>
            <a:lvl7pPr marL="4572091" indent="0" algn="ctr">
              <a:buNone/>
              <a:defRPr sz="2667"/>
            </a:lvl7pPr>
            <a:lvl8pPr marL="5334107" indent="0" algn="ctr">
              <a:buNone/>
              <a:defRPr sz="2667"/>
            </a:lvl8pPr>
            <a:lvl9pPr marL="6096122" indent="0" algn="ctr"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4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0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608542"/>
            <a:ext cx="5258485" cy="96863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608542"/>
            <a:ext cx="15470614" cy="968639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0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4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2849564"/>
            <a:ext cx="21033938" cy="4754562"/>
          </a:xfrm>
        </p:spPr>
        <p:txBody>
          <a:bodyPr anchor="b"/>
          <a:lstStyle>
            <a:lvl1pPr>
              <a:defRPr sz="10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7649106"/>
            <a:ext cx="21033938" cy="25003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762015" indent="0">
              <a:buNone/>
              <a:defRPr sz="3333">
                <a:solidFill>
                  <a:schemeClr val="tx1">
                    <a:tint val="75000"/>
                  </a:schemeClr>
                </a:solidFill>
              </a:defRPr>
            </a:lvl2pPr>
            <a:lvl3pPr marL="152403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286046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4pPr>
            <a:lvl5pPr marL="304806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5pPr>
            <a:lvl6pPr marL="3810076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457209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533410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6096122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042708"/>
            <a:ext cx="10364549" cy="72522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042708"/>
            <a:ext cx="10364549" cy="72522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608542"/>
            <a:ext cx="21033938" cy="22092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2801938"/>
            <a:ext cx="10316917" cy="137318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2015" indent="0">
              <a:buNone/>
              <a:defRPr sz="3333" b="1"/>
            </a:lvl2pPr>
            <a:lvl3pPr marL="1524030" indent="0">
              <a:buNone/>
              <a:defRPr sz="3000" b="1"/>
            </a:lvl3pPr>
            <a:lvl4pPr marL="2286046" indent="0">
              <a:buNone/>
              <a:defRPr sz="2667" b="1"/>
            </a:lvl4pPr>
            <a:lvl5pPr marL="3048061" indent="0">
              <a:buNone/>
              <a:defRPr sz="2667" b="1"/>
            </a:lvl5pPr>
            <a:lvl6pPr marL="3810076" indent="0">
              <a:buNone/>
              <a:defRPr sz="2667" b="1"/>
            </a:lvl6pPr>
            <a:lvl7pPr marL="4572091" indent="0">
              <a:buNone/>
              <a:defRPr sz="2667" b="1"/>
            </a:lvl7pPr>
            <a:lvl8pPr marL="5334107" indent="0">
              <a:buNone/>
              <a:defRPr sz="2667" b="1"/>
            </a:lvl8pPr>
            <a:lvl9pPr marL="6096122" indent="0">
              <a:buNone/>
              <a:defRPr sz="266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4175125"/>
            <a:ext cx="10316917" cy="61409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2801938"/>
            <a:ext cx="10367726" cy="137318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2015" indent="0">
              <a:buNone/>
              <a:defRPr sz="3333" b="1"/>
            </a:lvl2pPr>
            <a:lvl3pPr marL="1524030" indent="0">
              <a:buNone/>
              <a:defRPr sz="3000" b="1"/>
            </a:lvl3pPr>
            <a:lvl4pPr marL="2286046" indent="0">
              <a:buNone/>
              <a:defRPr sz="2667" b="1"/>
            </a:lvl4pPr>
            <a:lvl5pPr marL="3048061" indent="0">
              <a:buNone/>
              <a:defRPr sz="2667" b="1"/>
            </a:lvl5pPr>
            <a:lvl6pPr marL="3810076" indent="0">
              <a:buNone/>
              <a:defRPr sz="2667" b="1"/>
            </a:lvl6pPr>
            <a:lvl7pPr marL="4572091" indent="0">
              <a:buNone/>
              <a:defRPr sz="2667" b="1"/>
            </a:lvl7pPr>
            <a:lvl8pPr marL="5334107" indent="0">
              <a:buNone/>
              <a:defRPr sz="2667" b="1"/>
            </a:lvl8pPr>
            <a:lvl9pPr marL="6096122" indent="0">
              <a:buNone/>
              <a:defRPr sz="266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4175125"/>
            <a:ext cx="10367726" cy="61409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3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2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762000"/>
            <a:ext cx="7865498" cy="266700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645709"/>
            <a:ext cx="12346007" cy="8122708"/>
          </a:xfrm>
        </p:spPr>
        <p:txBody>
          <a:bodyPr/>
          <a:lstStyle>
            <a:lvl1pPr>
              <a:defRPr sz="5333"/>
            </a:lvl1pPr>
            <a:lvl2pPr>
              <a:defRPr sz="4667"/>
            </a:lvl2pPr>
            <a:lvl3pPr>
              <a:defRPr sz="4000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3429000"/>
            <a:ext cx="7865498" cy="6352647"/>
          </a:xfrm>
        </p:spPr>
        <p:txBody>
          <a:bodyPr/>
          <a:lstStyle>
            <a:lvl1pPr marL="0" indent="0">
              <a:buNone/>
              <a:defRPr sz="2667"/>
            </a:lvl1pPr>
            <a:lvl2pPr marL="762015" indent="0">
              <a:buNone/>
              <a:defRPr sz="2333"/>
            </a:lvl2pPr>
            <a:lvl3pPr marL="1524030" indent="0">
              <a:buNone/>
              <a:defRPr sz="2000"/>
            </a:lvl3pPr>
            <a:lvl4pPr marL="2286046" indent="0">
              <a:buNone/>
              <a:defRPr sz="1667"/>
            </a:lvl4pPr>
            <a:lvl5pPr marL="3048061" indent="0">
              <a:buNone/>
              <a:defRPr sz="1667"/>
            </a:lvl5pPr>
            <a:lvl6pPr marL="3810076" indent="0">
              <a:buNone/>
              <a:defRPr sz="1667"/>
            </a:lvl6pPr>
            <a:lvl7pPr marL="4572091" indent="0">
              <a:buNone/>
              <a:defRPr sz="1667"/>
            </a:lvl7pPr>
            <a:lvl8pPr marL="5334107" indent="0">
              <a:buNone/>
              <a:defRPr sz="1667"/>
            </a:lvl8pPr>
            <a:lvl9pPr marL="6096122" indent="0">
              <a:buNone/>
              <a:defRPr sz="16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2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762000"/>
            <a:ext cx="7865498" cy="266700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645709"/>
            <a:ext cx="12346007" cy="8122708"/>
          </a:xfrm>
        </p:spPr>
        <p:txBody>
          <a:bodyPr anchor="t"/>
          <a:lstStyle>
            <a:lvl1pPr marL="0" indent="0">
              <a:buNone/>
              <a:defRPr sz="5333"/>
            </a:lvl1pPr>
            <a:lvl2pPr marL="762015" indent="0">
              <a:buNone/>
              <a:defRPr sz="4667"/>
            </a:lvl2pPr>
            <a:lvl3pPr marL="1524030" indent="0">
              <a:buNone/>
              <a:defRPr sz="4000"/>
            </a:lvl3pPr>
            <a:lvl4pPr marL="2286046" indent="0">
              <a:buNone/>
              <a:defRPr sz="3333"/>
            </a:lvl4pPr>
            <a:lvl5pPr marL="3048061" indent="0">
              <a:buNone/>
              <a:defRPr sz="3333"/>
            </a:lvl5pPr>
            <a:lvl6pPr marL="3810076" indent="0">
              <a:buNone/>
              <a:defRPr sz="3333"/>
            </a:lvl6pPr>
            <a:lvl7pPr marL="4572091" indent="0">
              <a:buNone/>
              <a:defRPr sz="3333"/>
            </a:lvl7pPr>
            <a:lvl8pPr marL="5334107" indent="0">
              <a:buNone/>
              <a:defRPr sz="3333"/>
            </a:lvl8pPr>
            <a:lvl9pPr marL="6096122" indent="0">
              <a:buNone/>
              <a:defRPr sz="3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3429000"/>
            <a:ext cx="7865498" cy="6352647"/>
          </a:xfrm>
        </p:spPr>
        <p:txBody>
          <a:bodyPr/>
          <a:lstStyle>
            <a:lvl1pPr marL="0" indent="0">
              <a:buNone/>
              <a:defRPr sz="2667"/>
            </a:lvl1pPr>
            <a:lvl2pPr marL="762015" indent="0">
              <a:buNone/>
              <a:defRPr sz="2333"/>
            </a:lvl2pPr>
            <a:lvl3pPr marL="1524030" indent="0">
              <a:buNone/>
              <a:defRPr sz="2000"/>
            </a:lvl3pPr>
            <a:lvl4pPr marL="2286046" indent="0">
              <a:buNone/>
              <a:defRPr sz="1667"/>
            </a:lvl4pPr>
            <a:lvl5pPr marL="3048061" indent="0">
              <a:buNone/>
              <a:defRPr sz="1667"/>
            </a:lvl5pPr>
            <a:lvl6pPr marL="3810076" indent="0">
              <a:buNone/>
              <a:defRPr sz="1667"/>
            </a:lvl6pPr>
            <a:lvl7pPr marL="4572091" indent="0">
              <a:buNone/>
              <a:defRPr sz="1667"/>
            </a:lvl7pPr>
            <a:lvl8pPr marL="5334107" indent="0">
              <a:buNone/>
              <a:defRPr sz="1667"/>
            </a:lvl8pPr>
            <a:lvl9pPr marL="6096122" indent="0">
              <a:buNone/>
              <a:defRPr sz="16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DF70-2126-4A09-A7B7-B0B5D06D3109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9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608542"/>
            <a:ext cx="21033938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042708"/>
            <a:ext cx="21033938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0593917"/>
            <a:ext cx="5487114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FDF70-2126-4A09-A7B7-B0B5D06D3109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0593917"/>
            <a:ext cx="8230672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0593917"/>
            <a:ext cx="5487114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B7EFF-F83C-403A-B77A-0F509770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24030" rtl="0" eaLnBrk="1" latinLnBrk="0" hangingPunct="1">
        <a:lnSpc>
          <a:spcPct val="90000"/>
        </a:lnSpc>
        <a:spcBef>
          <a:spcPct val="0"/>
        </a:spcBef>
        <a:buNone/>
        <a:defRPr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08" indent="-381008" algn="l" defTabSz="1524030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7" kern="1200">
          <a:solidFill>
            <a:schemeClr val="tx1"/>
          </a:solidFill>
          <a:latin typeface="+mn-lt"/>
          <a:ea typeface="+mn-ea"/>
          <a:cs typeface="+mn-cs"/>
        </a:defRPr>
      </a:lvl1pPr>
      <a:lvl2pPr marL="1143023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38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7053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9069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1084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3099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114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7130" indent="-381008" algn="l" defTabSz="152403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627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98727" y="1"/>
            <a:ext cx="12926291" cy="1074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000" dirty="0" smtClean="0">
              <a:latin typeface="Britannic Bold" panose="020B0903060703020204" pitchFamily="34" charset="0"/>
            </a:endParaRPr>
          </a:p>
          <a:p>
            <a:pPr algn="ctr"/>
            <a:r>
              <a:rPr lang="en-US" sz="6000" dirty="0" smtClean="0">
                <a:latin typeface="Britannic Bold" panose="020B0903060703020204" pitchFamily="34" charset="0"/>
              </a:rPr>
              <a:t>FACTS ABOUT TENNESSEE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4400" dirty="0" smtClean="0">
                <a:solidFill>
                  <a:srgbClr val="4F2984"/>
                </a:solidFill>
                <a:latin typeface="Bell MT" panose="02020503060305020303" pitchFamily="18" charset="0"/>
              </a:rPr>
              <a:t> </a:t>
            </a:r>
            <a:r>
              <a:rPr lang="en-US" sz="4400" dirty="0">
                <a:solidFill>
                  <a:srgbClr val="4F2984"/>
                </a:solidFill>
                <a:latin typeface="Bell MT" panose="02020503060305020303" pitchFamily="18" charset="0"/>
              </a:rPr>
              <a:t>17</a:t>
            </a:r>
            <a:r>
              <a:rPr lang="en-US" sz="4400" baseline="30000" dirty="0">
                <a:solidFill>
                  <a:srgbClr val="4F2984"/>
                </a:solidFill>
                <a:latin typeface="Bell MT" panose="02020503060305020303" pitchFamily="18" charset="0"/>
              </a:rPr>
              <a:t>th</a:t>
            </a:r>
            <a:r>
              <a:rPr lang="en-US" sz="4400" dirty="0">
                <a:solidFill>
                  <a:srgbClr val="4F2984"/>
                </a:solidFill>
                <a:latin typeface="Bell MT" panose="02020503060305020303" pitchFamily="18" charset="0"/>
              </a:rPr>
              <a:t> largest State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4400" dirty="0">
                <a:solidFill>
                  <a:srgbClr val="4F2984"/>
                </a:solidFill>
                <a:latin typeface="Bell MT" panose="02020503060305020303" pitchFamily="18" charset="0"/>
              </a:rPr>
              <a:t> 8 interstate highways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4400" dirty="0">
                <a:solidFill>
                  <a:srgbClr val="4F2984"/>
                </a:solidFill>
                <a:latin typeface="Bell MT" panose="02020503060305020303" pitchFamily="18" charset="0"/>
              </a:rPr>
              <a:t> Key Industries: automotive, logistics, chemicals and plastics, advanced manufacturing, energy technology and health care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4400" dirty="0">
                <a:solidFill>
                  <a:srgbClr val="4F2984"/>
                </a:solidFill>
                <a:latin typeface="Bell MT" panose="02020503060305020303" pitchFamily="18" charset="0"/>
              </a:rPr>
              <a:t> Tennessee hosts the largest cherry blossom festival in the U.S. South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4400" dirty="0">
                <a:solidFill>
                  <a:srgbClr val="4F2984"/>
                </a:solidFill>
                <a:latin typeface="Bell MT" panose="02020503060305020303" pitchFamily="18" charset="0"/>
              </a:rPr>
              <a:t> Japan is Tennessee’s #1 </a:t>
            </a:r>
            <a:r>
              <a:rPr lang="en-US" sz="4400" dirty="0" smtClean="0">
                <a:solidFill>
                  <a:srgbClr val="4F2984"/>
                </a:solidFill>
                <a:latin typeface="Bell MT" panose="02020503060305020303" pitchFamily="18" charset="0"/>
              </a:rPr>
              <a:t>foreign investor</a:t>
            </a:r>
            <a:r>
              <a:rPr lang="en-US" sz="4400" dirty="0">
                <a:solidFill>
                  <a:srgbClr val="4F2984"/>
                </a:solidFill>
                <a:latin typeface="Bell MT" panose="02020503060305020303" pitchFamily="18" charset="0"/>
              </a:rPr>
              <a:t>, comprising 60% of the state’s foreign investment (</a:t>
            </a:r>
            <a:r>
              <a:rPr lang="en-US" sz="4400" dirty="0" smtClean="0">
                <a:solidFill>
                  <a:srgbClr val="4F2984"/>
                </a:solidFill>
                <a:latin typeface="Bell MT" panose="02020503060305020303" pitchFamily="18" charset="0"/>
              </a:rPr>
              <a:t>about 15 </a:t>
            </a:r>
            <a:r>
              <a:rPr lang="en-US" sz="4400" dirty="0">
                <a:solidFill>
                  <a:srgbClr val="4F2984"/>
                </a:solidFill>
                <a:latin typeface="Bell MT" panose="02020503060305020303" pitchFamily="18" charset="0"/>
              </a:rPr>
              <a:t>billion dollars)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4400" dirty="0" smtClean="0">
                <a:solidFill>
                  <a:srgbClr val="4F2984"/>
                </a:solidFill>
                <a:latin typeface="Bell MT" panose="02020503060305020303" pitchFamily="18" charset="0"/>
              </a:rPr>
              <a:t> Tennessee </a:t>
            </a:r>
            <a:r>
              <a:rPr lang="en-US" sz="4400" dirty="0">
                <a:solidFill>
                  <a:srgbClr val="4F2984"/>
                </a:solidFill>
                <a:latin typeface="Bell MT" panose="02020503060305020303" pitchFamily="18" charset="0"/>
              </a:rPr>
              <a:t>exports $2.5 billion in goods and services to Japan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4400" dirty="0">
                <a:solidFill>
                  <a:srgbClr val="4F2984"/>
                </a:solidFill>
                <a:latin typeface="Bell MT" panose="02020503060305020303" pitchFamily="18" charset="0"/>
              </a:rPr>
              <a:t> 3 U.S. Ambassadors to Japan were born in </a:t>
            </a:r>
            <a:r>
              <a:rPr lang="en-US" sz="4400" dirty="0" smtClean="0">
                <a:solidFill>
                  <a:srgbClr val="4F2984"/>
                </a:solidFill>
                <a:latin typeface="Bell MT" panose="02020503060305020303" pitchFamily="18" charset="0"/>
              </a:rPr>
              <a:t>Tennessee</a:t>
            </a:r>
            <a:endParaRPr lang="en-US" sz="4400" dirty="0">
              <a:solidFill>
                <a:srgbClr val="4F2984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Picture 2" descr="http://www.netstate.com/states/geography/mapcom/images/t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76" y="222466"/>
            <a:ext cx="6782535" cy="50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2" y="5863144"/>
            <a:ext cx="7909349" cy="4502727"/>
          </a:xfrm>
          <a:prstGeom prst="rect">
            <a:avLst/>
          </a:prstGeom>
          <a:ln>
            <a:solidFill>
              <a:srgbClr val="FFE699"/>
            </a:solidFill>
          </a:ln>
        </p:spPr>
      </p:pic>
    </p:spTree>
    <p:extLst>
      <p:ext uri="{BB962C8B-B14F-4D97-AF65-F5344CB8AC3E}">
        <p14:creationId xmlns:p14="http://schemas.microsoft.com/office/powerpoint/2010/main" val="14232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903" y="843148"/>
            <a:ext cx="1219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Britannic Bold" panose="020B0903060703020204" pitchFamily="34" charset="0"/>
              </a:rPr>
              <a:t>TTU STUDENT POPULATION</a:t>
            </a:r>
          </a:p>
          <a:p>
            <a:endParaRPr lang="en-US" sz="3200" b="1" dirty="0">
              <a:solidFill>
                <a:srgbClr val="4F2984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3200" b="1" dirty="0">
                <a:solidFill>
                  <a:srgbClr val="4F2984"/>
                </a:solidFill>
              </a:rPr>
              <a:t> </a:t>
            </a:r>
            <a:r>
              <a:rPr lang="en-US" sz="3200" b="1" dirty="0">
                <a:solidFill>
                  <a:srgbClr val="4F2984"/>
                </a:solidFill>
                <a:latin typeface="Bell MT" panose="02020503060305020303" pitchFamily="18" charset="0"/>
              </a:rPr>
              <a:t> </a:t>
            </a:r>
            <a:r>
              <a:rPr lang="en-US" sz="3200" dirty="0">
                <a:solidFill>
                  <a:srgbClr val="4F2984"/>
                </a:solidFill>
                <a:latin typeface="Bell MT" panose="02020503060305020303" pitchFamily="18" charset="0"/>
              </a:rPr>
              <a:t>10,140 Students Total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solidFill>
                  <a:srgbClr val="4F2984"/>
                </a:solidFill>
                <a:latin typeface="Bell MT" panose="02020503060305020303" pitchFamily="18" charset="0"/>
              </a:rPr>
              <a:t>  8,957 Undergraduate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solidFill>
                  <a:srgbClr val="4F2984"/>
                </a:solidFill>
                <a:latin typeface="Bell MT" panose="02020503060305020303" pitchFamily="18" charset="0"/>
              </a:rPr>
              <a:t>  1,183 Graduate Students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solidFill>
                  <a:srgbClr val="4F2984"/>
                </a:solidFill>
                <a:latin typeface="Bell MT" panose="02020503060305020303" pitchFamily="18" charset="0"/>
              </a:rPr>
              <a:t>  300+ International Students</a:t>
            </a:r>
            <a:endParaRPr lang="en-US" sz="3200" dirty="0">
              <a:solidFill>
                <a:srgbClr val="4F298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903" y="6518832"/>
            <a:ext cx="11825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Britannic Bold" panose="020B0903060703020204" pitchFamily="34" charset="0"/>
              </a:rPr>
              <a:t>UNIVERSITY RETENTION</a:t>
            </a:r>
          </a:p>
          <a:p>
            <a:endParaRPr lang="en-US" sz="2800" dirty="0">
              <a:solidFill>
                <a:srgbClr val="4F2984"/>
              </a:solidFill>
              <a:latin typeface="Britannic Bold" panose="020B09030607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4F2984"/>
                </a:solidFill>
                <a:latin typeface="Bell MT" panose="02020503060305020303" pitchFamily="18" charset="0"/>
              </a:rPr>
              <a:t> 91% </a:t>
            </a:r>
            <a:r>
              <a:rPr lang="en-US" sz="2800" dirty="0">
                <a:solidFill>
                  <a:srgbClr val="4F2984"/>
                </a:solidFill>
                <a:latin typeface="Bell MT" panose="02020503060305020303" pitchFamily="18" charset="0"/>
              </a:rPr>
              <a:t>of students return for Spring semester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4F2984"/>
                </a:solidFill>
                <a:latin typeface="Bell MT" panose="02020503060305020303" pitchFamily="18" charset="0"/>
              </a:rPr>
              <a:t> 74</a:t>
            </a:r>
            <a:r>
              <a:rPr lang="en-US" sz="2800" dirty="0">
                <a:solidFill>
                  <a:srgbClr val="4F2984"/>
                </a:solidFill>
                <a:latin typeface="Bell MT" panose="02020503060305020303" pitchFamily="18" charset="0"/>
              </a:rPr>
              <a:t>% of students return for Second year (National average is 58.2%)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4F2984"/>
                </a:solidFill>
                <a:latin typeface="Bell MT" panose="02020503060305020303" pitchFamily="18" charset="0"/>
              </a:rPr>
              <a:t> 85</a:t>
            </a:r>
            <a:r>
              <a:rPr lang="en-US" sz="2800" dirty="0">
                <a:solidFill>
                  <a:srgbClr val="4F2984"/>
                </a:solidFill>
                <a:latin typeface="Bell MT" panose="02020503060305020303" pitchFamily="18" charset="0"/>
              </a:rPr>
              <a:t>% of Basic Engineering return for the Second year. Basic Engineering is the most popular major among international students</a:t>
            </a:r>
            <a:endParaRPr lang="en-US" sz="2800" dirty="0">
              <a:solidFill>
                <a:srgbClr val="4F2984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5175" y="609808"/>
            <a:ext cx="12192000" cy="114185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Britannic Bold" panose="020B0903060703020204" pitchFamily="34" charset="0"/>
              </a:rPr>
              <a:t>ACCREDITATIONS</a:t>
            </a:r>
          </a:p>
          <a:p>
            <a:pPr lvl="0" algn="ctr">
              <a:lnSpc>
                <a:spcPct val="115000"/>
              </a:lnSpc>
            </a:pPr>
            <a:endParaRPr lang="en-US" sz="2800" dirty="0">
              <a:solidFill>
                <a:srgbClr val="4F2984"/>
              </a:solidFill>
              <a:latin typeface="Bell MT" panose="02020503060305020303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F2984"/>
                </a:solidFill>
                <a:latin typeface="Bell MT" panose="02020503060305020303" pitchFamily="18" charset="0"/>
              </a:rPr>
              <a:t>The Commission on Colleges of the Southern Association of Colleges and Schools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F2984"/>
                </a:solidFill>
                <a:latin typeface="Bell MT" panose="02020503060305020303" pitchFamily="18" charset="0"/>
              </a:rPr>
              <a:t>National Council for Accreditation of Teacher Education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F2984"/>
                </a:solidFill>
                <a:latin typeface="Bell MT" panose="02020503060305020303" pitchFamily="18" charset="0"/>
              </a:rPr>
              <a:t>National Association of Schools of Music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F2984"/>
                </a:solidFill>
                <a:latin typeface="Bell MT" panose="02020503060305020303" pitchFamily="18" charset="0"/>
              </a:rPr>
              <a:t>The American Chemical Society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F2984"/>
                </a:solidFill>
                <a:latin typeface="Bell MT" panose="02020503060305020303" pitchFamily="18" charset="0"/>
              </a:rPr>
              <a:t>The Association for Technology, Management and Applied Engineering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F2984"/>
                </a:solidFill>
                <a:latin typeface="Bell MT" panose="02020503060305020303" pitchFamily="18" charset="0"/>
              </a:rPr>
              <a:t>Accreditation Board for Engineering and Technology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F2984"/>
                </a:solidFill>
                <a:latin typeface="Bell MT" panose="02020503060305020303" pitchFamily="18" charset="0"/>
              </a:rPr>
              <a:t>American Association of Family and Consumer Sciences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F2984"/>
                </a:solidFill>
                <a:latin typeface="Bell MT" panose="02020503060305020303" pitchFamily="18" charset="0"/>
              </a:rPr>
              <a:t>AACSB-International - The Association to Advance Collegiate Schools of Business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F2984"/>
                </a:solidFill>
                <a:latin typeface="Bell MT" panose="02020503060305020303" pitchFamily="18" charset="0"/>
              </a:rPr>
              <a:t>Accreditation Council for Education in Nutrition and Dietetics (ACEND)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F2984"/>
                </a:solidFill>
                <a:latin typeface="Bell MT" panose="02020503060305020303" pitchFamily="18" charset="0"/>
              </a:rPr>
              <a:t>Commission on Collegiate Nursing Education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F2984"/>
                </a:solidFill>
                <a:latin typeface="Bell MT" panose="02020503060305020303" pitchFamily="18" charset="0"/>
              </a:rPr>
              <a:t>National League for Nursing Accreditation Commission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4F2984"/>
                </a:solidFill>
                <a:latin typeface="Bell MT" panose="02020503060305020303" pitchFamily="18" charset="0"/>
              </a:rPr>
              <a:t>National Association of Schools of Art and Design, Associate Member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4F2984"/>
                </a:solidFill>
                <a:latin typeface="Bell MT" panose="02020503060305020303" pitchFamily="18" charset="0"/>
              </a:rPr>
              <a:t> </a:t>
            </a:r>
            <a:endParaRPr lang="en-US" sz="2800" dirty="0">
              <a:solidFill>
                <a:srgbClr val="4F2984"/>
              </a:solidFill>
              <a:latin typeface="Bell MT" panose="02020503060305020303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141658"/>
              </p:ext>
            </p:extLst>
          </p:nvPr>
        </p:nvGraphicFramePr>
        <p:xfrm>
          <a:off x="16930255" y="554181"/>
          <a:ext cx="6762428" cy="9569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1260">
                  <a:extLst>
                    <a:ext uri="{9D8B030D-6E8A-4147-A177-3AD203B41FA5}">
                      <a16:colId xmlns:a16="http://schemas.microsoft.com/office/drawing/2014/main" val="729714898"/>
                    </a:ext>
                  </a:extLst>
                </a:gridCol>
                <a:gridCol w="1421168">
                  <a:extLst>
                    <a:ext uri="{9D8B030D-6E8A-4147-A177-3AD203B41FA5}">
                      <a16:colId xmlns:a16="http://schemas.microsoft.com/office/drawing/2014/main" val="1973229262"/>
                    </a:ext>
                  </a:extLst>
                </a:gridCol>
              </a:tblGrid>
              <a:tr h="116271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FFE699"/>
                          </a:solidFill>
                          <a:effectLst/>
                          <a:latin typeface="Bell MT" panose="02020503060305020303" pitchFamily="18" charset="0"/>
                        </a:rPr>
                        <a:t>TOP  </a:t>
                      </a:r>
                      <a:r>
                        <a:rPr lang="en-US" sz="4000" b="1" i="0" u="none" strike="noStrike" dirty="0" smtClean="0">
                          <a:solidFill>
                            <a:srgbClr val="FFE699"/>
                          </a:solidFill>
                          <a:effectLst/>
                          <a:latin typeface="Bell MT" panose="02020503060305020303" pitchFamily="18" charset="0"/>
                        </a:rPr>
                        <a:t>NATIONALITIES</a:t>
                      </a:r>
                      <a:endParaRPr lang="en-US" sz="4000" b="1" i="0" u="none" strike="noStrike" dirty="0">
                        <a:solidFill>
                          <a:srgbClr val="FFE699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4F298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6191378"/>
                  </a:ext>
                </a:extLst>
              </a:tr>
              <a:tr h="1220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Bell MT" panose="02020503060305020303" pitchFamily="18" charset="0"/>
                        </a:rPr>
                        <a:t>United Arab Emirates</a:t>
                      </a:r>
                      <a:endParaRPr lang="en-US" sz="4000" b="0" i="0" u="none" strike="noStrike" dirty="0">
                        <a:solidFill>
                          <a:schemeClr val="bg2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4F2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Bell MT" panose="02020503060305020303" pitchFamily="18" charset="0"/>
                        </a:rPr>
                        <a:t>33</a:t>
                      </a:r>
                      <a:endParaRPr lang="en-US" sz="4000" b="0" i="0" u="none" strike="noStrike" dirty="0">
                        <a:solidFill>
                          <a:srgbClr val="7030A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7905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Bell MT" panose="02020503060305020303" pitchFamily="18" charset="0"/>
                        </a:rPr>
                        <a:t>India</a:t>
                      </a:r>
                      <a:endParaRPr lang="en-US" sz="4000" b="0" i="0" u="none" strike="noStrike" dirty="0">
                        <a:solidFill>
                          <a:schemeClr val="bg2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4F2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Bell MT" panose="02020503060305020303" pitchFamily="18" charset="0"/>
                        </a:rPr>
                        <a:t>27</a:t>
                      </a:r>
                      <a:endParaRPr lang="en-US" sz="4000" b="0" i="0" u="none" strike="noStrike" dirty="0">
                        <a:solidFill>
                          <a:srgbClr val="7030A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2688662"/>
                  </a:ext>
                </a:extLst>
              </a:tr>
              <a:tr h="748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Bell MT" panose="02020503060305020303" pitchFamily="18" charset="0"/>
                        </a:rPr>
                        <a:t>China</a:t>
                      </a:r>
                      <a:endParaRPr lang="en-US" sz="4000" b="0" i="0" u="none" strike="noStrike" dirty="0">
                        <a:solidFill>
                          <a:schemeClr val="bg2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4F2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Bell MT" panose="02020503060305020303" pitchFamily="18" charset="0"/>
                        </a:rPr>
                        <a:t>26</a:t>
                      </a:r>
                      <a:endParaRPr lang="en-US" sz="4000" b="0" i="0" u="none" strike="noStrike" dirty="0">
                        <a:solidFill>
                          <a:srgbClr val="7030A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88021"/>
                  </a:ext>
                </a:extLst>
              </a:tr>
              <a:tr h="775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Bell MT" panose="02020503060305020303" pitchFamily="18" charset="0"/>
                        </a:rPr>
                        <a:t>Saudi Arabia</a:t>
                      </a:r>
                      <a:endParaRPr lang="en-US" sz="4000" b="0" i="0" u="none" strike="noStrike" dirty="0">
                        <a:solidFill>
                          <a:schemeClr val="bg2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4F2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Bell MT" panose="02020503060305020303" pitchFamily="18" charset="0"/>
                        </a:rPr>
                        <a:t>21</a:t>
                      </a:r>
                      <a:endParaRPr lang="en-US" sz="4000" b="0" i="0" u="none" strike="noStrike" dirty="0">
                        <a:solidFill>
                          <a:srgbClr val="7030A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322381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15240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Bell MT" panose="02020503060305020303" pitchFamily="18" charset="0"/>
                        </a:rPr>
                        <a:t>Nigeria</a:t>
                      </a:r>
                      <a:r>
                        <a:rPr lang="en-US" sz="4000" b="0" i="0" u="none" strike="noStrike" baseline="0" dirty="0" smtClean="0">
                          <a:solidFill>
                            <a:schemeClr val="bg2"/>
                          </a:solidFill>
                          <a:effectLst/>
                          <a:latin typeface="Bell MT" panose="02020503060305020303" pitchFamily="18" charset="0"/>
                        </a:rPr>
                        <a:t> &amp; Bangladesh</a:t>
                      </a:r>
                      <a:endParaRPr lang="en-US" sz="4000" b="0" i="0" u="none" strike="noStrike" dirty="0" smtClean="0">
                        <a:solidFill>
                          <a:schemeClr val="bg2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4F2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Bell MT" panose="02020503060305020303" pitchFamily="18" charset="0"/>
                        </a:rPr>
                        <a:t>20</a:t>
                      </a:r>
                      <a:endParaRPr lang="en-US" sz="4000" b="0" i="0" u="none" strike="noStrike" dirty="0">
                        <a:solidFill>
                          <a:srgbClr val="7030A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568386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Bell MT" panose="02020503060305020303" pitchFamily="18" charset="0"/>
                        </a:rPr>
                        <a:t>Japan</a:t>
                      </a:r>
                      <a:endParaRPr lang="en-US" sz="4000" b="0" i="0" u="none" strike="noStrike" dirty="0">
                        <a:solidFill>
                          <a:schemeClr val="bg2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4F2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Bell MT" panose="02020503060305020303" pitchFamily="18" charset="0"/>
                        </a:rPr>
                        <a:t>17</a:t>
                      </a:r>
                      <a:endParaRPr lang="en-US" sz="4000" b="0" i="0" u="none" strike="noStrike" dirty="0">
                        <a:solidFill>
                          <a:srgbClr val="7030A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7716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Bell MT" panose="02020503060305020303" pitchFamily="18" charset="0"/>
                        </a:rPr>
                        <a:t>Brazil</a:t>
                      </a:r>
                      <a:r>
                        <a:rPr lang="en-US" sz="4000" b="0" i="0" u="none" strike="noStrike" baseline="0" dirty="0" smtClean="0">
                          <a:solidFill>
                            <a:schemeClr val="bg2"/>
                          </a:solidFill>
                          <a:effectLst/>
                          <a:latin typeface="Bell MT" panose="02020503060305020303" pitchFamily="18" charset="0"/>
                        </a:rPr>
                        <a:t> &amp; South Korea</a:t>
                      </a:r>
                      <a:endParaRPr lang="en-US" sz="4000" b="0" i="0" u="none" strike="noStrike" dirty="0">
                        <a:solidFill>
                          <a:schemeClr val="bg2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4F2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Bell MT" panose="02020503060305020303" pitchFamily="18" charset="0"/>
                        </a:rPr>
                        <a:t>9</a:t>
                      </a:r>
                      <a:endParaRPr lang="en-US" sz="4000" b="0" i="0" u="none" strike="noStrike" dirty="0">
                        <a:solidFill>
                          <a:srgbClr val="7030A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78142"/>
                  </a:ext>
                </a:extLst>
              </a:tr>
              <a:tr h="858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Bell MT" panose="02020503060305020303" pitchFamily="18" charset="0"/>
                        </a:rPr>
                        <a:t>Egypt,</a:t>
                      </a:r>
                      <a:r>
                        <a:rPr lang="en-US" sz="4000" b="0" i="0" u="none" strike="noStrike" baseline="0" dirty="0" smtClean="0">
                          <a:solidFill>
                            <a:schemeClr val="bg2"/>
                          </a:solidFill>
                          <a:effectLst/>
                          <a:latin typeface="Bell MT" panose="02020503060305020303" pitchFamily="18" charset="0"/>
                        </a:rPr>
                        <a:t> Ghana, </a:t>
                      </a:r>
                      <a:endParaRPr lang="en-US" sz="4000" b="0" i="0" u="none" strike="noStrike" dirty="0">
                        <a:solidFill>
                          <a:schemeClr val="bg2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4F2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Bell MT" panose="02020503060305020303" pitchFamily="18" charset="0"/>
                        </a:rPr>
                        <a:t>8</a:t>
                      </a:r>
                      <a:endParaRPr lang="en-US" sz="4000" b="0" i="0" u="none" strike="noStrike" dirty="0">
                        <a:solidFill>
                          <a:srgbClr val="7030A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958262"/>
                  </a:ext>
                </a:extLst>
              </a:tr>
              <a:tr h="12131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Bell MT" panose="02020503060305020303" pitchFamily="18" charset="0"/>
                        </a:rPr>
                        <a:t>Kenya,</a:t>
                      </a:r>
                      <a:r>
                        <a:rPr lang="en-US" sz="4000" b="0" i="0" u="none" strike="noStrike" baseline="0" dirty="0" smtClean="0">
                          <a:solidFill>
                            <a:schemeClr val="bg2"/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US" sz="4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Bell MT" panose="02020503060305020303" pitchFamily="18" charset="0"/>
                        </a:rPr>
                        <a:t>Germany, Nepal &amp; Spain</a:t>
                      </a:r>
                      <a:endParaRPr lang="en-US" sz="4000" b="0" i="0" u="none" strike="noStrike" dirty="0">
                        <a:solidFill>
                          <a:schemeClr val="bg2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4F2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Bell MT" panose="02020503060305020303" pitchFamily="18" charset="0"/>
                        </a:rPr>
                        <a:t>7</a:t>
                      </a:r>
                      <a:endParaRPr lang="en-US" sz="4000" b="0" i="0" u="none" strike="noStrike" dirty="0">
                        <a:solidFill>
                          <a:srgbClr val="7030A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75397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29823"/>
              </p:ext>
            </p:extLst>
          </p:nvPr>
        </p:nvGraphicFramePr>
        <p:xfrm>
          <a:off x="16930255" y="10123343"/>
          <a:ext cx="6762428" cy="808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1260">
                  <a:extLst>
                    <a:ext uri="{9D8B030D-6E8A-4147-A177-3AD203B41FA5}">
                      <a16:colId xmlns:a16="http://schemas.microsoft.com/office/drawing/2014/main" val="19361573"/>
                    </a:ext>
                  </a:extLst>
                </a:gridCol>
                <a:gridCol w="1421168">
                  <a:extLst>
                    <a:ext uri="{9D8B030D-6E8A-4147-A177-3AD203B41FA5}">
                      <a16:colId xmlns:a16="http://schemas.microsoft.com/office/drawing/2014/main" val="4046897514"/>
                    </a:ext>
                  </a:extLst>
                </a:gridCol>
              </a:tblGrid>
              <a:tr h="808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chemeClr val="bg2"/>
                          </a:solidFill>
                          <a:effectLst/>
                          <a:latin typeface="Bell MT" panose="02020503060305020303" pitchFamily="18" charset="0"/>
                        </a:rPr>
                        <a:t>Kazakhstan</a:t>
                      </a:r>
                      <a:endParaRPr lang="en-US" sz="4000" b="0" i="0" u="none" strike="noStrike" dirty="0">
                        <a:solidFill>
                          <a:schemeClr val="bg2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4F2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Bell MT" panose="02020503060305020303" pitchFamily="18" charset="0"/>
                        </a:rPr>
                        <a:t>5</a:t>
                      </a:r>
                      <a:endParaRPr lang="en-US" sz="4000" b="0" i="0" u="none" strike="noStrike" dirty="0">
                        <a:solidFill>
                          <a:srgbClr val="7030A0"/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358242"/>
                  </a:ext>
                </a:extLst>
              </a:tr>
            </a:tbl>
          </a:graphicData>
        </a:graphic>
      </p:graphicFrame>
      <p:pic>
        <p:nvPicPr>
          <p:cNvPr id="9" name="Picture 2" descr="https://photo.tntech.edu/image.php?mediaID=NTE5ODg5MjE3YWU3ZGM=&amp;type=sample&amp;folderID=NjI4OTIxN2FlN2Rj&amp;seo=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998" y="937567"/>
            <a:ext cx="6188215" cy="928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8535" y="2346189"/>
            <a:ext cx="999242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4F2984"/>
                </a:solidFill>
                <a:latin typeface="Britannic Bold" panose="020B0903060703020204" pitchFamily="34" charset="0"/>
              </a:rPr>
              <a:t>COOKEVILLE AND THE </a:t>
            </a:r>
            <a:r>
              <a:rPr lang="en-US" sz="3600" dirty="0" smtClean="0">
                <a:solidFill>
                  <a:srgbClr val="4F2984"/>
                </a:solidFill>
                <a:latin typeface="Britannic Bold" panose="020B0903060703020204" pitchFamily="34" charset="0"/>
              </a:rPr>
              <a:t>COMMUNITY</a:t>
            </a:r>
          </a:p>
          <a:p>
            <a:endParaRPr lang="en-US" sz="3600" b="1" dirty="0" smtClean="0">
              <a:latin typeface="Bell MT" panose="02020503060305020303" pitchFamily="18" charset="0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3600" dirty="0" smtClean="0">
                <a:solidFill>
                  <a:srgbClr val="4F2984"/>
                </a:solidFill>
                <a:latin typeface="Bell MT" panose="02020503060305020303" pitchFamily="18" charset="0"/>
              </a:rPr>
              <a:t> 31,000 </a:t>
            </a:r>
            <a:r>
              <a:rPr lang="en-US" sz="3600" dirty="0">
                <a:solidFill>
                  <a:srgbClr val="4F2984"/>
                </a:solidFill>
                <a:latin typeface="Bell MT" panose="02020503060305020303" pitchFamily="18" charset="0"/>
              </a:rPr>
              <a:t>Residents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3600" dirty="0" smtClean="0">
                <a:solidFill>
                  <a:srgbClr val="4F2984"/>
                </a:solidFill>
                <a:latin typeface="Bell MT" panose="02020503060305020303" pitchFamily="18" charset="0"/>
              </a:rPr>
              <a:t> An hour an 20 minutes from Japanese Consulate</a:t>
            </a:r>
            <a:endParaRPr lang="en-US" sz="3600" dirty="0">
              <a:solidFill>
                <a:srgbClr val="4F2984"/>
              </a:solidFill>
              <a:latin typeface="Bell MT" panose="02020503060305020303" pitchFamily="18" charset="0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3600" dirty="0" smtClean="0">
                <a:solidFill>
                  <a:srgbClr val="4F2984"/>
                </a:solidFill>
                <a:latin typeface="Bell MT" panose="02020503060305020303" pitchFamily="18" charset="0"/>
              </a:rPr>
              <a:t> Winters (-2°C)  –  Summer (31°C)</a:t>
            </a:r>
            <a:endParaRPr lang="en-US" sz="3600" dirty="0">
              <a:solidFill>
                <a:srgbClr val="4F2984"/>
              </a:solidFill>
              <a:latin typeface="Bell MT" panose="02020503060305020303" pitchFamily="18" charset="0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3600" dirty="0" smtClean="0">
                <a:solidFill>
                  <a:srgbClr val="4F2984"/>
                </a:solidFill>
                <a:latin typeface="Bell MT" panose="02020503060305020303" pitchFamily="18" charset="0"/>
              </a:rPr>
              <a:t> Neighbors </a:t>
            </a:r>
            <a:endParaRPr lang="en-US" sz="3600" dirty="0">
              <a:solidFill>
                <a:srgbClr val="4F2984"/>
              </a:solidFill>
              <a:latin typeface="Bell MT" panose="02020503060305020303" pitchFamily="18" charset="0"/>
            </a:endParaRPr>
          </a:p>
          <a:p>
            <a:pPr marL="800100" lvl="1" indent="-342900">
              <a:buFont typeface="Bell MT" panose="02020503060305020303" pitchFamily="18" charset="0"/>
              <a:buChar char="≈"/>
            </a:pPr>
            <a:r>
              <a:rPr lang="en-US" sz="3600" dirty="0">
                <a:solidFill>
                  <a:srgbClr val="4F2984"/>
                </a:solidFill>
                <a:latin typeface="Bell MT" panose="02020503060305020303" pitchFamily="18" charset="0"/>
              </a:rPr>
              <a:t>Nashville (110 km)</a:t>
            </a:r>
          </a:p>
          <a:p>
            <a:pPr marL="800100" lvl="1" indent="-342900">
              <a:buFont typeface="Bell MT" panose="02020503060305020303" pitchFamily="18" charset="0"/>
              <a:buChar char="≈"/>
            </a:pPr>
            <a:r>
              <a:rPr lang="en-US" sz="3600" dirty="0">
                <a:solidFill>
                  <a:srgbClr val="4F2984"/>
                </a:solidFill>
                <a:latin typeface="Bell MT" panose="02020503060305020303" pitchFamily="18" charset="0"/>
              </a:rPr>
              <a:t>Knoxville (137 km)</a:t>
            </a:r>
          </a:p>
          <a:p>
            <a:pPr marL="800100" lvl="1" indent="-342900">
              <a:buFont typeface="Bell MT" panose="02020503060305020303" pitchFamily="18" charset="0"/>
              <a:buChar char="≈"/>
            </a:pPr>
            <a:r>
              <a:rPr lang="en-US" sz="3600" dirty="0">
                <a:solidFill>
                  <a:srgbClr val="4F2984"/>
                </a:solidFill>
                <a:latin typeface="Bell MT" panose="02020503060305020303" pitchFamily="18" charset="0"/>
              </a:rPr>
              <a:t>Chattanooga (145 km)</a:t>
            </a:r>
          </a:p>
          <a:p>
            <a:pPr marL="800100" lvl="1" indent="-342900">
              <a:buFont typeface="Bell MT" panose="02020503060305020303" pitchFamily="18" charset="0"/>
              <a:buChar char="≈"/>
            </a:pPr>
            <a:r>
              <a:rPr lang="en-US" sz="3600" dirty="0">
                <a:solidFill>
                  <a:srgbClr val="4F2984"/>
                </a:solidFill>
                <a:latin typeface="Bell MT" panose="02020503060305020303" pitchFamily="18" charset="0"/>
              </a:rPr>
              <a:t>Atlanta, GA (212 km)</a:t>
            </a:r>
          </a:p>
          <a:p>
            <a:pPr marL="800100" lvl="1" indent="-342900">
              <a:buFont typeface="Bell MT" panose="02020503060305020303" pitchFamily="18" charset="0"/>
              <a:buChar char="≈"/>
            </a:pPr>
            <a:r>
              <a:rPr lang="en-US" sz="3600" dirty="0">
                <a:solidFill>
                  <a:srgbClr val="4F2984"/>
                </a:solidFill>
                <a:latin typeface="Bell MT" panose="02020503060305020303" pitchFamily="18" charset="0"/>
              </a:rPr>
              <a:t>Asheville, NC (217 km)</a:t>
            </a:r>
          </a:p>
          <a:p>
            <a:pPr marL="342900" indent="-342900">
              <a:buFont typeface="Wingdings" charset="2"/>
              <a:buChar char="q"/>
            </a:pPr>
            <a:endParaRPr lang="en-US" sz="3600" b="1" dirty="0">
              <a:latin typeface="Bell MT" panose="02020503060305020303" pitchFamily="18" charset="0"/>
            </a:endParaRP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081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643" y="178131"/>
            <a:ext cx="21033938" cy="2209272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3B3838"/>
                </a:solidFill>
                <a:latin typeface="Britannic Bold" panose="020B0903060703020204" pitchFamily="34" charset="0"/>
              </a:rPr>
              <a:t>ACCELERATED</a:t>
            </a:r>
            <a:r>
              <a:rPr lang="en-US" sz="7200" dirty="0">
                <a:solidFill>
                  <a:schemeClr val="bg2">
                    <a:lumMod val="25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7200" dirty="0" smtClean="0">
                <a:solidFill>
                  <a:srgbClr val="3B3838"/>
                </a:solidFill>
                <a:latin typeface="Britannic Bold" panose="020B0903060703020204" pitchFamily="34" charset="0"/>
              </a:rPr>
              <a:t>PROGRAMS</a:t>
            </a:r>
            <a:endParaRPr lang="en-US" sz="7200" dirty="0">
              <a:solidFill>
                <a:srgbClr val="3B383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278" y="1903413"/>
            <a:ext cx="9268691" cy="7971656"/>
          </a:xfrm>
        </p:spPr>
        <p:txBody>
          <a:bodyPr>
            <a:noAutofit/>
          </a:bodyPr>
          <a:lstStyle/>
          <a:p>
            <a:pPr marL="228600" indent="0" algn="ctr">
              <a:buNone/>
            </a:pP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</a:rPr>
              <a:t>Chemical Engineering</a:t>
            </a:r>
          </a:p>
          <a:p>
            <a:pPr marL="228600" indent="0" algn="ctr">
              <a:buNone/>
            </a:pP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</a:rPr>
              <a:t>Chemistry</a:t>
            </a:r>
          </a:p>
          <a:p>
            <a:pPr marL="228600" indent="0" algn="ctr">
              <a:buNone/>
            </a:pP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</a:rPr>
              <a:t>Civil Engineering</a:t>
            </a:r>
          </a:p>
          <a:p>
            <a:pPr marL="228600" indent="0" algn="ctr">
              <a:buNone/>
            </a:pP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</a:rPr>
              <a:t>Computer Science</a:t>
            </a:r>
          </a:p>
          <a:p>
            <a:pPr marL="228600" indent="0" algn="ctr">
              <a:buNone/>
            </a:pP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</a:rPr>
              <a:t>Counseling and Psychology</a:t>
            </a:r>
          </a:p>
          <a:p>
            <a:pPr marL="228600" indent="0" algn="ctr">
              <a:buNone/>
            </a:pP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</a:rPr>
              <a:t>Curriculum and Instruction</a:t>
            </a:r>
          </a:p>
          <a:p>
            <a:pPr marL="228600" indent="0" algn="ctr">
              <a:buNone/>
            </a:pP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</a:rPr>
              <a:t>Electrical and Computer Engineering</a:t>
            </a:r>
          </a:p>
          <a:p>
            <a:pPr marL="228600" indent="0" algn="ctr">
              <a:buNone/>
            </a:pP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</a:rPr>
              <a:t>English</a:t>
            </a:r>
          </a:p>
          <a:p>
            <a:pPr marL="228600" indent="0" algn="ctr">
              <a:buNone/>
            </a:pP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</a:rPr>
              <a:t>Mathematics</a:t>
            </a:r>
          </a:p>
          <a:p>
            <a:pPr marL="228600" indent="0" algn="ctr">
              <a:buNone/>
            </a:pP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</a:rPr>
              <a:t>Business/MBA</a:t>
            </a:r>
          </a:p>
          <a:p>
            <a:pPr marL="228600" indent="0" algn="ctr">
              <a:buNone/>
            </a:pP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</a:rPr>
              <a:t>Mechanical Engineering</a:t>
            </a:r>
          </a:p>
          <a:p>
            <a:pPr marL="0" indent="0">
              <a:buNone/>
            </a:pPr>
            <a:endParaRPr lang="en-US" sz="3600" dirty="0">
              <a:solidFill>
                <a:srgbClr val="660066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2623" y="9875069"/>
            <a:ext cx="1219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dirty="0" smtClean="0">
                <a:solidFill>
                  <a:srgbClr val="4F2984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Popular Majors for International Students: </a:t>
            </a:r>
            <a:r>
              <a:rPr lang="en-US" sz="2800" dirty="0">
                <a:solidFill>
                  <a:srgbClr val="4F2984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Mechanical Engineering, Electrical </a:t>
            </a:r>
            <a:r>
              <a:rPr lang="en-US" sz="2800" dirty="0" smtClean="0">
                <a:solidFill>
                  <a:srgbClr val="4F2984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Engineering, Business</a:t>
            </a:r>
            <a:r>
              <a:rPr lang="en-US" sz="2800" dirty="0">
                <a:solidFill>
                  <a:srgbClr val="4F2984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, Chemical Engineering, Chemistry, Biology, Exercise Science, </a:t>
            </a:r>
            <a:r>
              <a:rPr lang="en-US" sz="2800" dirty="0" smtClean="0">
                <a:solidFill>
                  <a:srgbClr val="4F2984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Computer </a:t>
            </a:r>
            <a:r>
              <a:rPr lang="en-US" sz="2800" dirty="0">
                <a:solidFill>
                  <a:srgbClr val="4F2984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Engineering, Computer Science, and Engineering Technology</a:t>
            </a:r>
            <a:endParaRPr lang="en-US" sz="2800" dirty="0">
              <a:solidFill>
                <a:srgbClr val="4F2984"/>
              </a:solidFill>
              <a:latin typeface="Bodoni MT" panose="02070603080606020203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solidFill>
                  <a:schemeClr val="bg2">
                    <a:lumMod val="25000"/>
                  </a:schemeClr>
                </a:solidFill>
                <a:latin typeface="Britannic Bold" panose="020B0903060703020204" pitchFamily="34" charset="0"/>
              </a:rPr>
              <a:t>SCHOLARSHIPS</a:t>
            </a:r>
            <a:br>
              <a:rPr lang="en-US" sz="8000" dirty="0" smtClean="0">
                <a:solidFill>
                  <a:schemeClr val="bg2">
                    <a:lumMod val="25000"/>
                  </a:schemeClr>
                </a:solidFill>
                <a:latin typeface="Britannic Bold" panose="020B0903060703020204" pitchFamily="34" charset="0"/>
              </a:rPr>
            </a:br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FOR DEGREE SEEKING STUDENTS ONLY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</a:rPr>
            </a:b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5800" b="1" dirty="0">
                <a:solidFill>
                  <a:schemeClr val="bg2">
                    <a:lumMod val="25000"/>
                  </a:schemeClr>
                </a:solidFill>
                <a:latin typeface="Bell MT" panose="02020503060305020303" pitchFamily="18" charset="0"/>
              </a:rPr>
              <a:t>International Undergraduate </a:t>
            </a:r>
            <a:r>
              <a:rPr lang="en-US" sz="5800" b="1" dirty="0" smtClean="0">
                <a:solidFill>
                  <a:schemeClr val="bg2">
                    <a:lumMod val="25000"/>
                  </a:schemeClr>
                </a:solidFill>
                <a:latin typeface="Bell MT" panose="02020503060305020303" pitchFamily="18" charset="0"/>
              </a:rPr>
              <a:t>Scholarships </a:t>
            </a:r>
            <a:r>
              <a:rPr lang="en-US" sz="5800" b="1" dirty="0">
                <a:solidFill>
                  <a:schemeClr val="bg2">
                    <a:lumMod val="25000"/>
                  </a:schemeClr>
                </a:solidFill>
                <a:latin typeface="Bell MT" panose="02020503060305020303" pitchFamily="18" charset="0"/>
              </a:rPr>
              <a:t>are available: </a:t>
            </a:r>
          </a:p>
          <a:p>
            <a:pPr marL="1219215" lvl="1" indent="-457200">
              <a:buFont typeface="+mj-lt"/>
              <a:buAutoNum type="arabicPeriod"/>
            </a:pPr>
            <a:r>
              <a:rPr lang="en-US" sz="4300" b="1" dirty="0" smtClean="0">
                <a:solidFill>
                  <a:srgbClr val="4F2984"/>
                </a:solidFill>
                <a:latin typeface="Bell MT" panose="02020503060305020303" pitchFamily="18" charset="0"/>
              </a:rPr>
              <a:t>Merit </a:t>
            </a:r>
            <a:r>
              <a:rPr lang="en-US" sz="4300" b="1" dirty="0">
                <a:solidFill>
                  <a:srgbClr val="4F2984"/>
                </a:solidFill>
                <a:latin typeface="Bell MT" panose="02020503060305020303" pitchFamily="18" charset="0"/>
              </a:rPr>
              <a:t>scholarship covers  55% of out-of-state tuition, which is approximately $4,300 per semester </a:t>
            </a:r>
          </a:p>
          <a:p>
            <a:pPr marL="1219215" lvl="1" indent="-457200">
              <a:buFont typeface="+mj-lt"/>
              <a:buAutoNum type="arabicPeriod"/>
            </a:pPr>
            <a:r>
              <a:rPr lang="en-US" sz="4300" b="1" dirty="0">
                <a:solidFill>
                  <a:srgbClr val="4F2984"/>
                </a:solidFill>
                <a:latin typeface="Bell MT" panose="02020503060305020303" pitchFamily="18" charset="0"/>
              </a:rPr>
              <a:t>The Multinational scholarship is $1,000 per semester to promote diversity </a:t>
            </a:r>
          </a:p>
          <a:p>
            <a:pPr marL="1219215" lvl="1" indent="-457200">
              <a:buFont typeface="+mj-lt"/>
              <a:buAutoNum type="arabicPeriod"/>
            </a:pPr>
            <a:r>
              <a:rPr lang="en-US" sz="4300" b="1" dirty="0">
                <a:solidFill>
                  <a:srgbClr val="4F2984"/>
                </a:solidFill>
                <a:latin typeface="Bell MT" panose="02020503060305020303" pitchFamily="18" charset="0"/>
              </a:rPr>
              <a:t>Legacy scholarship is $500 per semester for students who have had family members attend TTU</a:t>
            </a:r>
            <a:r>
              <a:rPr lang="en-US" sz="4300" b="1" dirty="0" smtClean="0">
                <a:solidFill>
                  <a:srgbClr val="4F2984"/>
                </a:solidFill>
                <a:latin typeface="Bell MT" panose="02020503060305020303" pitchFamily="18" charset="0"/>
              </a:rPr>
              <a:t>.</a:t>
            </a:r>
          </a:p>
          <a:p>
            <a:r>
              <a:rPr lang="en-US" sz="5800" b="1" dirty="0" smtClean="0">
                <a:solidFill>
                  <a:schemeClr val="bg2">
                    <a:lumMod val="25000"/>
                  </a:schemeClr>
                </a:solidFill>
                <a:latin typeface="Bell MT" panose="02020503060305020303" pitchFamily="18" charset="0"/>
              </a:rPr>
              <a:t>Honors College’s Academic Scholarship: </a:t>
            </a:r>
            <a:endParaRPr lang="en-US" sz="5800" b="1" dirty="0">
              <a:solidFill>
                <a:schemeClr val="bg2">
                  <a:lumMod val="25000"/>
                </a:schemeClr>
              </a:solidFill>
              <a:latin typeface="Bell MT" panose="02020503060305020303" pitchFamily="18" charset="0"/>
            </a:endParaRPr>
          </a:p>
          <a:p>
            <a:pPr marL="1219215" lvl="1" indent="-457200">
              <a:buFont typeface="+mj-lt"/>
              <a:buAutoNum type="arabicPeriod"/>
            </a:pPr>
            <a:r>
              <a:rPr lang="en-US" sz="4300" b="1" dirty="0">
                <a:solidFill>
                  <a:srgbClr val="4F2984"/>
                </a:solidFill>
                <a:latin typeface="Bell MT" panose="02020503060305020303" pitchFamily="18" charset="0"/>
              </a:rPr>
              <a:t>Merit scholarship </a:t>
            </a:r>
            <a:r>
              <a:rPr lang="en-US" sz="4300" b="1" dirty="0" smtClean="0">
                <a:solidFill>
                  <a:srgbClr val="4F2984"/>
                </a:solidFill>
                <a:latin typeface="Bell MT" panose="02020503060305020303" pitchFamily="18" charset="0"/>
              </a:rPr>
              <a:t>offering $8,000 per semester. Requires 3.5 GPA  and minimum 1200 on SAT Reading and Math composite. </a:t>
            </a:r>
            <a:endParaRPr lang="en-US" sz="4300" b="1" dirty="0">
              <a:solidFill>
                <a:srgbClr val="4F2984"/>
              </a:solidFill>
              <a:latin typeface="Bell MT" panose="02020503060305020303" pitchFamily="18" charset="0"/>
            </a:endParaRPr>
          </a:p>
          <a:p>
            <a:r>
              <a:rPr lang="en-US" sz="3900" dirty="0" smtClean="0">
                <a:solidFill>
                  <a:schemeClr val="bg2">
                    <a:lumMod val="25000"/>
                  </a:schemeClr>
                </a:solidFill>
                <a:latin typeface="Bell MT" panose="02020503060305020303" pitchFamily="18" charset="0"/>
              </a:rPr>
              <a:t>*</a:t>
            </a:r>
            <a:r>
              <a:rPr lang="en-US" sz="3900" dirty="0">
                <a:solidFill>
                  <a:schemeClr val="bg2">
                    <a:lumMod val="25000"/>
                  </a:schemeClr>
                </a:solidFill>
                <a:latin typeface="Bell MT" panose="02020503060305020303" pitchFamily="18" charset="0"/>
              </a:rPr>
              <a:t>All scholarships are renewable for up to 4 years.</a:t>
            </a:r>
          </a:p>
          <a:p>
            <a:endParaRPr lang="en-US" sz="360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r>
              <a:rPr lang="en-US" sz="5400" b="1" dirty="0">
                <a:solidFill>
                  <a:srgbClr val="4F2984"/>
                </a:solidFill>
                <a:latin typeface="Bell MT" panose="02020503060305020303" pitchFamily="18" charset="0"/>
              </a:rPr>
              <a:t>Tuition per semester at TTU is: $</a:t>
            </a:r>
            <a:r>
              <a:rPr lang="en-US" sz="5400" b="1" dirty="0" smtClean="0">
                <a:solidFill>
                  <a:srgbClr val="4F2984"/>
                </a:solidFill>
                <a:latin typeface="Bell MT" panose="02020503060305020303" pitchFamily="18" charset="0"/>
              </a:rPr>
              <a:t>13,101 for </a:t>
            </a:r>
            <a:r>
              <a:rPr lang="en-US" sz="5400" b="1" dirty="0">
                <a:solidFill>
                  <a:srgbClr val="4F2984"/>
                </a:solidFill>
                <a:latin typeface="Bell MT" panose="02020503060305020303" pitchFamily="18" charset="0"/>
              </a:rPr>
              <a:t>Fall </a:t>
            </a:r>
            <a:r>
              <a:rPr lang="en-US" sz="5400" b="1" dirty="0" smtClean="0">
                <a:solidFill>
                  <a:srgbClr val="4F2984"/>
                </a:solidFill>
                <a:latin typeface="Bell MT" panose="02020503060305020303" pitchFamily="18" charset="0"/>
              </a:rPr>
              <a:t>2020-Spring 2021  </a:t>
            </a:r>
            <a:endParaRPr lang="en-US" dirty="0">
              <a:solidFill>
                <a:srgbClr val="4F2984"/>
              </a:solidFill>
              <a:latin typeface="Bell MT" panose="020205030603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5552" y="2454010"/>
            <a:ext cx="11774775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Bell MT" panose="02020503060305020303" pitchFamily="18" charset="0"/>
              <a:buChar char="≈"/>
            </a:pPr>
            <a:r>
              <a:rPr lang="en-US" sz="3600" dirty="0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 </a:t>
            </a:r>
            <a:r>
              <a:rPr lang="en-US" sz="3600" dirty="0" smtClean="0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Nissan</a:t>
            </a:r>
          </a:p>
          <a:p>
            <a:pPr>
              <a:buFont typeface="Bell MT" panose="02020503060305020303" pitchFamily="18" charset="0"/>
              <a:buChar char="≈"/>
            </a:pPr>
            <a:endParaRPr lang="en-US" sz="3600" dirty="0">
              <a:solidFill>
                <a:srgbClr val="9366D0"/>
              </a:solidFill>
              <a:latin typeface="Bodoni MT" panose="02070603080606020203" pitchFamily="18" charset="0"/>
              <a:cs typeface="Bell MT"/>
            </a:endParaRPr>
          </a:p>
          <a:p>
            <a:pPr>
              <a:buFont typeface="Bell MT" panose="02020503060305020303" pitchFamily="18" charset="0"/>
              <a:buChar char="≈"/>
            </a:pPr>
            <a:r>
              <a:rPr lang="en-US" sz="3600" b="1" dirty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 Bridgestone</a:t>
            </a: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: the largest manufacturer of tires in the </a:t>
            </a:r>
            <a:r>
              <a:rPr lang="en-US" sz="3600" dirty="0" smtClean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world</a:t>
            </a:r>
          </a:p>
          <a:p>
            <a:pPr>
              <a:buFont typeface="Bell MT" panose="02020503060305020303" pitchFamily="18" charset="0"/>
              <a:buChar char="≈"/>
            </a:pPr>
            <a:endParaRPr lang="en-US" sz="3600" dirty="0" smtClean="0">
              <a:solidFill>
                <a:srgbClr val="4F2984"/>
              </a:solidFill>
              <a:latin typeface="Bodoni MT" panose="02070603080606020203" pitchFamily="18" charset="0"/>
              <a:cs typeface="Bell MT"/>
            </a:endParaRPr>
          </a:p>
          <a:p>
            <a:pPr>
              <a:buFont typeface="Bell MT" panose="02020503060305020303" pitchFamily="18" charset="0"/>
              <a:buChar char="≈"/>
            </a:pPr>
            <a:r>
              <a:rPr lang="en-US" sz="3600" dirty="0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 </a:t>
            </a:r>
            <a:r>
              <a:rPr lang="en-US" sz="3600" dirty="0" smtClean="0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Bloom </a:t>
            </a:r>
            <a:r>
              <a:rPr lang="en-US" sz="3600" dirty="0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Energy </a:t>
            </a:r>
            <a:r>
              <a:rPr lang="en-US" sz="3600" dirty="0" smtClean="0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Corp</a:t>
            </a:r>
          </a:p>
          <a:p>
            <a:pPr>
              <a:buFont typeface="Bell MT" panose="02020503060305020303" pitchFamily="18" charset="0"/>
              <a:buChar char="≈"/>
            </a:pPr>
            <a:endParaRPr lang="en-US" sz="3600" dirty="0">
              <a:solidFill>
                <a:srgbClr val="9366D0"/>
              </a:solidFill>
              <a:latin typeface="Bodoni MT" panose="02070603080606020203" pitchFamily="18" charset="0"/>
            </a:endParaRPr>
          </a:p>
          <a:p>
            <a:pPr>
              <a:buFont typeface="Bell MT" panose="02020503060305020303" pitchFamily="18" charset="0"/>
              <a:buChar char="≈"/>
            </a:pPr>
            <a:r>
              <a:rPr lang="en-US" sz="3600" b="1" dirty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 Flowserve</a:t>
            </a: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:  a world leader in supplying pumps, valves, seals, automation, and services to the power, oil, gas, chemical, and other </a:t>
            </a:r>
            <a:r>
              <a:rPr lang="en-US" sz="3600" dirty="0" smtClean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industries</a:t>
            </a:r>
          </a:p>
          <a:p>
            <a:pPr>
              <a:buFont typeface="Bell MT" panose="02020503060305020303" pitchFamily="18" charset="0"/>
              <a:buChar char="≈"/>
            </a:pPr>
            <a:endParaRPr lang="en-US" sz="3600" dirty="0">
              <a:solidFill>
                <a:srgbClr val="4F2984"/>
              </a:solidFill>
              <a:latin typeface="Bodoni MT" panose="02070603080606020203" pitchFamily="18" charset="0"/>
              <a:cs typeface="Bell MT"/>
            </a:endParaRPr>
          </a:p>
          <a:p>
            <a:pPr>
              <a:buFont typeface="Bell MT" panose="02020503060305020303" pitchFamily="18" charset="0"/>
              <a:buChar char="≈"/>
            </a:pPr>
            <a:r>
              <a:rPr lang="en-US" sz="3600" dirty="0" smtClean="0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 Pelican </a:t>
            </a:r>
            <a:r>
              <a:rPr lang="en-US" sz="3600" dirty="0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Co	</a:t>
            </a:r>
            <a:endParaRPr lang="en-US" sz="3600" dirty="0" smtClean="0">
              <a:solidFill>
                <a:srgbClr val="9366D0"/>
              </a:solidFill>
              <a:latin typeface="Bodoni MT" panose="02070603080606020203" pitchFamily="18" charset="0"/>
              <a:cs typeface="Bell MT"/>
            </a:endParaRPr>
          </a:p>
          <a:p>
            <a:pPr>
              <a:buFont typeface="Bell MT" panose="02020503060305020303" pitchFamily="18" charset="0"/>
              <a:buChar char="≈"/>
            </a:pPr>
            <a:endParaRPr lang="en-US" sz="3600" dirty="0">
              <a:solidFill>
                <a:srgbClr val="9366D0"/>
              </a:solidFill>
              <a:latin typeface="Bodoni MT" panose="02070603080606020203" pitchFamily="18" charset="0"/>
              <a:cs typeface="Bell MT"/>
            </a:endParaRPr>
          </a:p>
          <a:p>
            <a:pPr>
              <a:buFont typeface="Bell MT" panose="02020503060305020303" pitchFamily="18" charset="0"/>
              <a:buChar char="≈"/>
            </a:pPr>
            <a:r>
              <a:rPr lang="en-US" sz="3600" b="1" dirty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 Alcoa</a:t>
            </a: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: the world’s largest producer of </a:t>
            </a:r>
            <a:r>
              <a:rPr lang="en-US" sz="3600" dirty="0" smtClean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aluminum</a:t>
            </a:r>
          </a:p>
          <a:p>
            <a:pPr>
              <a:buFont typeface="Bell MT" panose="02020503060305020303" pitchFamily="18" charset="0"/>
              <a:buChar char="≈"/>
            </a:pPr>
            <a:endParaRPr lang="en-US" sz="3600" dirty="0">
              <a:solidFill>
                <a:srgbClr val="4F2984"/>
              </a:solidFill>
              <a:latin typeface="Bodoni MT" panose="02070603080606020203" pitchFamily="18" charset="0"/>
              <a:cs typeface="Bell MT"/>
            </a:endParaRPr>
          </a:p>
          <a:p>
            <a:pPr>
              <a:buFont typeface="Bell MT" panose="02020503060305020303" pitchFamily="18" charset="0"/>
              <a:buChar char="≈"/>
            </a:pPr>
            <a:r>
              <a:rPr lang="en-US" sz="3600" dirty="0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 </a:t>
            </a:r>
            <a:r>
              <a:rPr lang="en-US" sz="3600" dirty="0" err="1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Guang'anmen</a:t>
            </a:r>
            <a:r>
              <a:rPr lang="en-US" sz="3600" dirty="0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 Hospital of Traditional Chinese Med</a:t>
            </a:r>
          </a:p>
          <a:p>
            <a:endParaRPr lang="en-US" sz="3600" dirty="0">
              <a:latin typeface="Bodoni MT" panose="020706030806060202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5175" y="2454010"/>
            <a:ext cx="12192000" cy="8402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≈"/>
            </a:pPr>
            <a:r>
              <a:rPr lang="zh-CN" altLang="en-US" sz="3600" dirty="0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 </a:t>
            </a:r>
            <a:r>
              <a:rPr lang="en-US" sz="3600" dirty="0">
                <a:solidFill>
                  <a:srgbClr val="9366D0"/>
                </a:solidFill>
                <a:latin typeface="Bodoni MT" panose="02070603080606020203" pitchFamily="18" charset="0"/>
              </a:rPr>
              <a:t>IBM</a:t>
            </a:r>
            <a:r>
              <a:rPr lang="en-US" sz="3600" dirty="0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 </a:t>
            </a:r>
            <a:endParaRPr lang="en-US" sz="3600" dirty="0" smtClean="0">
              <a:solidFill>
                <a:srgbClr val="9366D0"/>
              </a:solidFill>
              <a:latin typeface="Bodoni MT" panose="02070603080606020203" pitchFamily="18" charset="0"/>
              <a:cs typeface="Bell MT"/>
            </a:endParaRPr>
          </a:p>
          <a:p>
            <a:pPr>
              <a:buFontTx/>
              <a:buChar char="≈"/>
            </a:pPr>
            <a:endParaRPr lang="en-US" sz="3600" dirty="0">
              <a:solidFill>
                <a:srgbClr val="9366D0"/>
              </a:solidFill>
              <a:latin typeface="Bodoni MT" panose="02070603080606020203" pitchFamily="18" charset="0"/>
              <a:cs typeface="Bell MT"/>
            </a:endParaRPr>
          </a:p>
          <a:p>
            <a:pPr>
              <a:buFontTx/>
              <a:buChar char="≈"/>
            </a:pP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 </a:t>
            </a:r>
            <a:r>
              <a:rPr lang="en-US" sz="3600" b="1" dirty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Cummins</a:t>
            </a: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: designer, manufacturer, and distributor of power generation equipment, power systems, gasoline engines, custom power supplies and </a:t>
            </a:r>
            <a:r>
              <a:rPr lang="en-US" sz="3600" dirty="0" smtClean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filtration</a:t>
            </a:r>
          </a:p>
          <a:p>
            <a:pPr>
              <a:buFontTx/>
              <a:buChar char="≈"/>
            </a:pPr>
            <a:endParaRPr lang="en-US" sz="3600" dirty="0">
              <a:solidFill>
                <a:srgbClr val="4F2984"/>
              </a:solidFill>
              <a:latin typeface="Bodoni MT" panose="02070603080606020203" pitchFamily="18" charset="0"/>
              <a:cs typeface="Bell MT"/>
            </a:endParaRPr>
          </a:p>
          <a:p>
            <a:pPr>
              <a:buFontTx/>
              <a:buChar char="≈"/>
            </a:pPr>
            <a:r>
              <a:rPr lang="en-US" sz="3600" dirty="0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 Castle </a:t>
            </a:r>
            <a:r>
              <a:rPr lang="en-US" sz="3600" dirty="0" smtClean="0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Medical</a:t>
            </a:r>
          </a:p>
          <a:p>
            <a:pPr>
              <a:buFontTx/>
              <a:buChar char="≈"/>
            </a:pPr>
            <a:endParaRPr lang="en-US" sz="3600" dirty="0">
              <a:solidFill>
                <a:srgbClr val="9366D0"/>
              </a:solidFill>
              <a:latin typeface="Bodoni MT" panose="02070603080606020203" pitchFamily="18" charset="0"/>
              <a:cs typeface="Bell MT"/>
            </a:endParaRPr>
          </a:p>
          <a:p>
            <a:pPr>
              <a:buFontTx/>
              <a:buChar char="≈"/>
            </a:pPr>
            <a:r>
              <a:rPr lang="en-US" sz="3600" b="1" dirty="0" smtClean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 ITG </a:t>
            </a:r>
            <a:r>
              <a:rPr lang="en-US" sz="3600" b="1" dirty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Schneider</a:t>
            </a: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: building automation, security, access control, digital video, and IT networks	</a:t>
            </a:r>
            <a:endParaRPr lang="en-US" sz="3600" dirty="0" smtClean="0">
              <a:solidFill>
                <a:srgbClr val="4F2984"/>
              </a:solidFill>
              <a:latin typeface="Bodoni MT" panose="02070603080606020203" pitchFamily="18" charset="0"/>
              <a:cs typeface="Bell MT"/>
            </a:endParaRPr>
          </a:p>
          <a:p>
            <a:pPr>
              <a:buFontTx/>
              <a:buChar char="≈"/>
            </a:pPr>
            <a:endParaRPr lang="en-US" sz="3600" dirty="0">
              <a:solidFill>
                <a:srgbClr val="4F2984"/>
              </a:solidFill>
              <a:latin typeface="Bodoni MT" panose="02070603080606020203" pitchFamily="18" charset="0"/>
              <a:cs typeface="Bell MT"/>
            </a:endParaRPr>
          </a:p>
          <a:p>
            <a:pPr>
              <a:buFontTx/>
              <a:buChar char="≈"/>
            </a:pPr>
            <a:r>
              <a:rPr lang="zh-CN" altLang="en-US" sz="3600" dirty="0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 </a:t>
            </a:r>
            <a:r>
              <a:rPr lang="en-US" sz="3600" dirty="0" smtClean="0">
                <a:solidFill>
                  <a:srgbClr val="9366D0"/>
                </a:solidFill>
                <a:latin typeface="Bodoni MT" panose="02070603080606020203" pitchFamily="18" charset="0"/>
                <a:cs typeface="Bell MT"/>
              </a:rPr>
              <a:t>Roper</a:t>
            </a:r>
          </a:p>
          <a:p>
            <a:pPr>
              <a:buFontTx/>
              <a:buChar char="≈"/>
            </a:pPr>
            <a:endParaRPr lang="en-US" sz="3600" dirty="0">
              <a:solidFill>
                <a:srgbClr val="9366D0"/>
              </a:solidFill>
              <a:latin typeface="Bodoni MT" panose="02070603080606020203" pitchFamily="18" charset="0"/>
              <a:cs typeface="Bell MT"/>
            </a:endParaRPr>
          </a:p>
          <a:p>
            <a:pPr>
              <a:buFontTx/>
              <a:buChar char="≈"/>
            </a:pPr>
            <a:r>
              <a:rPr lang="en-US" sz="3600" b="1" dirty="0" smtClean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 </a:t>
            </a:r>
            <a:r>
              <a:rPr lang="en-US" sz="3600" b="1" dirty="0" err="1" smtClean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Imerys</a:t>
            </a:r>
            <a:r>
              <a:rPr lang="en-US" sz="3600" dirty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: the world leader in mineral-based specialty solutions for industry, headquartered in </a:t>
            </a:r>
            <a:r>
              <a:rPr lang="en-US" sz="3600" dirty="0" smtClean="0">
                <a:solidFill>
                  <a:srgbClr val="4F2984"/>
                </a:solidFill>
                <a:latin typeface="Bodoni MT" panose="02070603080606020203" pitchFamily="18" charset="0"/>
                <a:cs typeface="Bell MT"/>
              </a:rPr>
              <a:t>France</a:t>
            </a:r>
            <a:endParaRPr lang="en-US" sz="3600" dirty="0">
              <a:solidFill>
                <a:srgbClr val="4F2984"/>
              </a:solidFill>
              <a:latin typeface="Bodoni MT" panose="02070603080606020203" pitchFamily="18" charset="0"/>
              <a:cs typeface="Bell 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24600" y="531380"/>
            <a:ext cx="10515600" cy="13255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15240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B3838"/>
                </a:solidFill>
                <a:latin typeface="Britannic Bold" panose="020B0903060703020204" pitchFamily="34" charset="0"/>
              </a:rPr>
              <a:t>CO-OPS AND CAREERS</a:t>
            </a:r>
            <a:endParaRPr lang="en-US" dirty="0">
              <a:solidFill>
                <a:srgbClr val="3B3838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9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5938</TotalTime>
  <Words>652</Words>
  <Application>Microsoft Office PowerPoint</Application>
  <PresentationFormat>Custom</PresentationFormat>
  <Paragraphs>115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Bell MT</vt:lpstr>
      <vt:lpstr>Bodoni MT</vt:lpstr>
      <vt:lpstr>Britannic Bold</vt:lpstr>
      <vt:lpstr>Calibri</vt:lpstr>
      <vt:lpstr>Calibri Light</vt:lpstr>
      <vt:lpstr>等线</vt:lpstr>
      <vt:lpstr>Mangal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ACCELERATED PROGRAMS</vt:lpstr>
      <vt:lpstr>SCHOLARSHIPS FOR DEGREE SEEKING STUDENTS ONLY </vt:lpstr>
      <vt:lpstr>PowerPoint Presentation</vt:lpstr>
    </vt:vector>
  </TitlesOfParts>
  <Company>Tennessee Tech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Bryant, Cody</dc:creator>
  <cp:lastModifiedBy>Watson, Ashley</cp:lastModifiedBy>
  <cp:revision>51</cp:revision>
  <dcterms:created xsi:type="dcterms:W3CDTF">2016-12-19T16:03:07Z</dcterms:created>
  <dcterms:modified xsi:type="dcterms:W3CDTF">2020-04-19T00:28:55Z</dcterms:modified>
</cp:coreProperties>
</file>