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512">
          <p15:clr>
            <a:srgbClr val="A4A3A4"/>
          </p15:clr>
        </p15:guide>
        <p15:guide id="2" orient="horz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lamatu Adam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512"/>
        <p:guide pos="40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2-01T11:19:40.940">
    <p:pos x="-29" y="-38"/>
    <p:text>@abubakaralmuhandis@gmail.com i think you should talk about how your courses are verified as good enough. This should either be on your deck or script
_Assigned to Abubakar Almuhandis_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96d08bbe2e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96d08bbe2e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96d08bbe2e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96d08bbe2e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96d08bbe2e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96d08bbe2e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96d08bbe2e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96d08bbe2e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96d08bbe2e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96d08bbe2e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96d08bbe2e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96d08bbe2e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96d08bbe2e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96d08bbe2e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96d08bbe2e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96d08bbe2e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96d08bbe2e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96d08bbe2e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96d08bbe2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96d08bbe2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96d08bbe2e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bc6ab91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bc6ab91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8bc6ab915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c75413185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c75413185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8c75413185_0_3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c02e596f6_2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c02e596f6_2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8c02e596f6_2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c09baa525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c09baa52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8c09baa525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c14199385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c14199385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8c14199385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8c75413185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8c75413185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8c75413185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998f453319_1_5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998f453319_1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998f453319_1_5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96d08bbe2e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96d08bbe2e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96d08bbe2e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48.jpg"/><Relationship Id="rId5" Type="http://schemas.openxmlformats.org/officeDocument/2006/relationships/image" Target="../media/image50.jpg"/><Relationship Id="rId6" Type="http://schemas.openxmlformats.org/officeDocument/2006/relationships/image" Target="../media/image60.jpg"/><Relationship Id="rId7" Type="http://schemas.openxmlformats.org/officeDocument/2006/relationships/image" Target="../media/image5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64.png"/><Relationship Id="rId7" Type="http://schemas.openxmlformats.org/officeDocument/2006/relationships/image" Target="../media/image62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Relationship Id="rId4" Type="http://schemas.openxmlformats.org/officeDocument/2006/relationships/image" Target="../media/image63.png"/><Relationship Id="rId5" Type="http://schemas.openxmlformats.org/officeDocument/2006/relationships/image" Target="../media/image23.png"/><Relationship Id="rId6" Type="http://schemas.openxmlformats.org/officeDocument/2006/relationships/image" Target="../media/image6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hyperlink" Target="https://en.m.wikipedia.org/wiki/Hausa_languag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hyperlink" Target="https://en.m.wikipedia.org/wiki/Hausa_language" TargetMode="External"/><Relationship Id="rId9" Type="http://schemas.openxmlformats.org/officeDocument/2006/relationships/hyperlink" Target="https://www.statista.com/statistics/382366/unemployment-rate-in-nigeria/" TargetMode="External"/><Relationship Id="rId5" Type="http://schemas.openxmlformats.org/officeDocument/2006/relationships/hyperlink" Target="https://www.weforum.org/agenda/2022/01/online-learning-courses-reskill-skills-gap/" TargetMode="External"/><Relationship Id="rId6" Type="http://schemas.openxmlformats.org/officeDocument/2006/relationships/hyperlink" Target="https://www.macrotrends.net/countries/NGA/nigeria/literacy-rate" TargetMode="External"/><Relationship Id="rId7" Type="http://schemas.openxmlformats.org/officeDocument/2006/relationships/hyperlink" Target="https://en.m.wikipedia.org/wiki/Youth_in_Africa" TargetMode="External"/><Relationship Id="rId8" Type="http://schemas.openxmlformats.org/officeDocument/2006/relationships/hyperlink" Target="https://www.google.com/amp/s/businessday.ng/amp/news/article/nigerias-young-population-offers-boundless-opportunities-expert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.xml"/><Relationship Id="rId4" Type="http://schemas.openxmlformats.org/officeDocument/2006/relationships/image" Target="../media/image65.png"/><Relationship Id="rId5" Type="http://schemas.openxmlformats.org/officeDocument/2006/relationships/image" Target="../media/image59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13" Type="http://schemas.openxmlformats.org/officeDocument/2006/relationships/image" Target="../media/image1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5" Type="http://schemas.openxmlformats.org/officeDocument/2006/relationships/image" Target="../media/image1.png"/><Relationship Id="rId14" Type="http://schemas.openxmlformats.org/officeDocument/2006/relationships/image" Target="../media/image5.png"/><Relationship Id="rId17" Type="http://schemas.openxmlformats.org/officeDocument/2006/relationships/image" Target="../media/image8.png"/><Relationship Id="rId16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8" Type="http://schemas.openxmlformats.org/officeDocument/2006/relationships/image" Target="../media/image3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6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jpg"/><Relationship Id="rId10" Type="http://schemas.openxmlformats.org/officeDocument/2006/relationships/image" Target="../media/image31.jpg"/><Relationship Id="rId13" Type="http://schemas.openxmlformats.org/officeDocument/2006/relationships/image" Target="../media/image36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0.jpg"/><Relationship Id="rId9" Type="http://schemas.openxmlformats.org/officeDocument/2006/relationships/image" Target="../media/image34.jpg"/><Relationship Id="rId15" Type="http://schemas.openxmlformats.org/officeDocument/2006/relationships/image" Target="../media/image32.jpg"/><Relationship Id="rId14" Type="http://schemas.openxmlformats.org/officeDocument/2006/relationships/hyperlink" Target="http://www.youtube.com/watch?v=Lpv7cKZNwTg" TargetMode="External"/><Relationship Id="rId5" Type="http://schemas.openxmlformats.org/officeDocument/2006/relationships/image" Target="../media/image43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5" Type="http://schemas.openxmlformats.org/officeDocument/2006/relationships/image" Target="../media/image33.png"/><Relationship Id="rId6" Type="http://schemas.openxmlformats.org/officeDocument/2006/relationships/image" Target="../media/image39.png"/><Relationship Id="rId7" Type="http://schemas.openxmlformats.org/officeDocument/2006/relationships/image" Target="../media/image56.png"/><Relationship Id="rId8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23.png"/><Relationship Id="rId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20580" l="0" r="0" t="7812"/>
          <a:stretch/>
        </p:blipFill>
        <p:spPr>
          <a:xfrm>
            <a:off x="-2413725" y="-3050"/>
            <a:ext cx="14605725" cy="69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/>
          <p:nvPr/>
        </p:nvSpPr>
        <p:spPr>
          <a:xfrm>
            <a:off x="-2461850" y="0"/>
            <a:ext cx="14786700" cy="7099800"/>
          </a:xfrm>
          <a:prstGeom prst="rect">
            <a:avLst/>
          </a:prstGeom>
          <a:solidFill>
            <a:srgbClr val="E9EAEC">
              <a:alpha val="8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80" name="Google Shape;80;p11"/>
          <p:cNvSpPr/>
          <p:nvPr/>
        </p:nvSpPr>
        <p:spPr>
          <a:xfrm>
            <a:off x="2589100" y="3456075"/>
            <a:ext cx="6842700" cy="123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5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Iliminku Jarinku</a:t>
            </a:r>
            <a:endParaRPr i="1" sz="48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-1076900" y="-893850"/>
            <a:ext cx="3513600" cy="3452100"/>
          </a:xfrm>
          <a:prstGeom prst="ellipse">
            <a:avLst/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9296400" y="4648200"/>
            <a:ext cx="3513600" cy="3452100"/>
          </a:xfrm>
          <a:prstGeom prst="ellipse">
            <a:avLst/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4">
            <a:alphaModFix/>
          </a:blip>
          <a:srcRect b="28052" l="0" r="0" t="0"/>
          <a:stretch/>
        </p:blipFill>
        <p:spPr>
          <a:xfrm>
            <a:off x="2126775" y="-1257825"/>
            <a:ext cx="7767349" cy="5588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-24850" y="-618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4884500" y="14550"/>
            <a:ext cx="24195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Market Size</a:t>
            </a:r>
            <a:endParaRPr sz="25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350" y="-1345975"/>
            <a:ext cx="3620400" cy="36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0"/>
          <p:cNvSpPr/>
          <p:nvPr/>
        </p:nvSpPr>
        <p:spPr>
          <a:xfrm>
            <a:off x="823325" y="1931025"/>
            <a:ext cx="4107600" cy="3865800"/>
          </a:xfrm>
          <a:prstGeom prst="ellipse">
            <a:avLst/>
          </a:prstGeom>
          <a:solidFill>
            <a:srgbClr val="333652">
              <a:alpha val="60710"/>
            </a:srgbClr>
          </a:solidFill>
          <a:ln cap="flat" cmpd="sng" w="9525">
            <a:solidFill>
              <a:srgbClr val="90AD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1356725" y="2921625"/>
            <a:ext cx="3066900" cy="2877000"/>
          </a:xfrm>
          <a:prstGeom prst="ellipse">
            <a:avLst/>
          </a:prstGeom>
          <a:solidFill>
            <a:srgbClr val="333652">
              <a:alpha val="72620"/>
            </a:srgbClr>
          </a:solidFill>
          <a:ln cap="flat" cmpd="sng" w="9525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042525" y="4140825"/>
            <a:ext cx="1618800" cy="1626300"/>
          </a:xfrm>
          <a:prstGeom prst="ellipse">
            <a:avLst/>
          </a:prstGeom>
          <a:solidFill>
            <a:srgbClr val="333652"/>
          </a:solidFill>
          <a:ln cap="flat" cmpd="sng" w="9525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4" name="Google Shape;354;p20"/>
          <p:cNvCxnSpPr/>
          <p:nvPr/>
        </p:nvCxnSpPr>
        <p:spPr>
          <a:xfrm flipH="1" rot="10800000">
            <a:off x="2813825" y="2460575"/>
            <a:ext cx="4837800" cy="5700"/>
          </a:xfrm>
          <a:prstGeom prst="straightConnector1">
            <a:avLst/>
          </a:prstGeom>
          <a:noFill/>
          <a:ln cap="flat" cmpd="sng" w="19050">
            <a:solidFill>
              <a:srgbClr val="90AD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0"/>
          <p:cNvCxnSpPr/>
          <p:nvPr/>
        </p:nvCxnSpPr>
        <p:spPr>
          <a:xfrm flipH="1" rot="10800000">
            <a:off x="2813825" y="3603575"/>
            <a:ext cx="4837800" cy="5700"/>
          </a:xfrm>
          <a:prstGeom prst="straightConnector1">
            <a:avLst/>
          </a:prstGeom>
          <a:noFill/>
          <a:ln cap="flat" cmpd="sng" w="19050">
            <a:solidFill>
              <a:srgbClr val="90AD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0"/>
          <p:cNvCxnSpPr/>
          <p:nvPr/>
        </p:nvCxnSpPr>
        <p:spPr>
          <a:xfrm>
            <a:off x="2813825" y="4676075"/>
            <a:ext cx="4837800" cy="7200"/>
          </a:xfrm>
          <a:prstGeom prst="straightConnector1">
            <a:avLst/>
          </a:prstGeom>
          <a:noFill/>
          <a:ln cap="flat" cmpd="sng" w="19050">
            <a:solidFill>
              <a:srgbClr val="90AD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20"/>
          <p:cNvSpPr txBox="1"/>
          <p:nvPr/>
        </p:nvSpPr>
        <p:spPr>
          <a:xfrm>
            <a:off x="7780100" y="2148150"/>
            <a:ext cx="590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TAM : $2.7Bn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Price * Hausa youths  In Africa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7780100" y="3291150"/>
            <a:ext cx="5907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SAM : $2.25Bn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Price * Hausa youths in Nigeria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7780100" y="4357950"/>
            <a:ext cx="5907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SOM : $340M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Price * Illiterates and unemployed youths 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Northern Nigeria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-24850" y="-618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4884500" y="14550"/>
            <a:ext cx="24195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r>
              <a:rPr lang="en-US" sz="25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r>
              <a:rPr lang="en-US" sz="2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ino</a:t>
            </a:r>
            <a:endParaRPr sz="25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350" y="-1345975"/>
            <a:ext cx="3620400" cy="362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1"/>
          <p:cNvGrpSpPr/>
          <p:nvPr/>
        </p:nvGrpSpPr>
        <p:grpSpPr>
          <a:xfrm>
            <a:off x="-191200" y="2152585"/>
            <a:ext cx="3151866" cy="2732604"/>
            <a:chOff x="2780656" y="2152650"/>
            <a:chExt cx="3518100" cy="3180775"/>
          </a:xfrm>
        </p:grpSpPr>
        <p:sp>
          <p:nvSpPr>
            <p:cNvPr id="371" name="Google Shape;371;p21"/>
            <p:cNvSpPr/>
            <p:nvPr/>
          </p:nvSpPr>
          <p:spPr>
            <a:xfrm>
              <a:off x="3221775" y="4363825"/>
              <a:ext cx="2743200" cy="969600"/>
            </a:xfrm>
            <a:prstGeom prst="rect">
              <a:avLst/>
            </a:prstGeom>
            <a:solidFill>
              <a:srgbClr val="333652"/>
            </a:solidFill>
            <a:ln cap="flat" cmpd="sng" w="9525">
              <a:solidFill>
                <a:srgbClr val="3336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 txBox="1"/>
            <p:nvPr/>
          </p:nvSpPr>
          <p:spPr>
            <a:xfrm>
              <a:off x="2780656" y="4562281"/>
              <a:ext cx="3518100" cy="716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MUHAMMAD SANI IBRAHIM</a:t>
              </a:r>
              <a:endParaRPr b="1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CTIO/CO-FOUNDER</a:t>
              </a:r>
              <a:endParaRPr b="1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3" name="Google Shape;373;p21"/>
            <p:cNvPicPr preferRelativeResize="0"/>
            <p:nvPr/>
          </p:nvPicPr>
          <p:blipFill rotWithShape="1">
            <a:blip r:embed="rId4">
              <a:alphaModFix/>
            </a:blip>
            <a:srcRect b="36690" l="0" r="0" t="7114"/>
            <a:stretch/>
          </p:blipFill>
          <p:spPr>
            <a:xfrm>
              <a:off x="3208525" y="2152650"/>
              <a:ext cx="2769699" cy="2257225"/>
            </a:xfrm>
            <a:prstGeom prst="rect">
              <a:avLst/>
            </a:prstGeom>
            <a:noFill/>
            <a:ln cap="flat" cmpd="sng" w="76200">
              <a:solidFill>
                <a:srgbClr val="3336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4" name="Google Shape;374;p21"/>
          <p:cNvGrpSpPr/>
          <p:nvPr/>
        </p:nvGrpSpPr>
        <p:grpSpPr>
          <a:xfrm>
            <a:off x="6012256" y="2133617"/>
            <a:ext cx="3329650" cy="2732651"/>
            <a:chOff x="5828650" y="2133600"/>
            <a:chExt cx="3741600" cy="3199825"/>
          </a:xfrm>
        </p:grpSpPr>
        <p:sp>
          <p:nvSpPr>
            <p:cNvPr id="375" name="Google Shape;375;p21"/>
            <p:cNvSpPr/>
            <p:nvPr/>
          </p:nvSpPr>
          <p:spPr>
            <a:xfrm>
              <a:off x="6269775" y="4363825"/>
              <a:ext cx="2743200" cy="969600"/>
            </a:xfrm>
            <a:prstGeom prst="rect">
              <a:avLst/>
            </a:prstGeom>
            <a:solidFill>
              <a:srgbClr val="333652"/>
            </a:solidFill>
            <a:ln cap="flat" cmpd="sng" w="9525">
              <a:solidFill>
                <a:srgbClr val="3336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 txBox="1"/>
            <p:nvPr/>
          </p:nvSpPr>
          <p:spPr>
            <a:xfrm>
              <a:off x="5828650" y="4562275"/>
              <a:ext cx="3741600" cy="720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IBRAHIM KHALIL BALA</a:t>
              </a:r>
              <a:endParaRPr b="1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COO/CO-FOUNDER</a:t>
              </a:r>
              <a:endParaRPr b="1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7" name="Google Shape;377;p21"/>
            <p:cNvPicPr preferRelativeResize="0"/>
            <p:nvPr/>
          </p:nvPicPr>
          <p:blipFill rotWithShape="1">
            <a:blip r:embed="rId5">
              <a:alphaModFix/>
            </a:blip>
            <a:srcRect b="50475" l="0" r="0" t="0"/>
            <a:stretch/>
          </p:blipFill>
          <p:spPr>
            <a:xfrm>
              <a:off x="6246375" y="2133600"/>
              <a:ext cx="2769699" cy="2276274"/>
            </a:xfrm>
            <a:prstGeom prst="rect">
              <a:avLst/>
            </a:prstGeom>
            <a:noFill/>
            <a:ln cap="flat" cmpd="sng" w="76200">
              <a:solidFill>
                <a:srgbClr val="3336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8" name="Google Shape;378;p21"/>
          <p:cNvGrpSpPr/>
          <p:nvPr/>
        </p:nvGrpSpPr>
        <p:grpSpPr>
          <a:xfrm>
            <a:off x="2924096" y="2076311"/>
            <a:ext cx="3066990" cy="3105269"/>
            <a:chOff x="875650" y="2210375"/>
            <a:chExt cx="3741600" cy="3419900"/>
          </a:xfrm>
        </p:grpSpPr>
        <p:sp>
          <p:nvSpPr>
            <p:cNvPr id="379" name="Google Shape;379;p21"/>
            <p:cNvSpPr/>
            <p:nvPr/>
          </p:nvSpPr>
          <p:spPr>
            <a:xfrm>
              <a:off x="1392975" y="4363825"/>
              <a:ext cx="2743200" cy="969600"/>
            </a:xfrm>
            <a:prstGeom prst="rect">
              <a:avLst/>
            </a:prstGeom>
            <a:solidFill>
              <a:srgbClr val="FAD02C"/>
            </a:solidFill>
            <a:ln cap="flat" cmpd="sng" w="9525">
              <a:solidFill>
                <a:srgbClr val="FAD02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0" name="Google Shape;380;p21"/>
            <p:cNvGrpSpPr/>
            <p:nvPr/>
          </p:nvGrpSpPr>
          <p:grpSpPr>
            <a:xfrm>
              <a:off x="875650" y="2210375"/>
              <a:ext cx="3741600" cy="3419900"/>
              <a:chOff x="-343550" y="2210375"/>
              <a:chExt cx="3741600" cy="3419900"/>
            </a:xfrm>
          </p:grpSpPr>
          <p:sp>
            <p:nvSpPr>
              <p:cNvPr id="381" name="Google Shape;381;p21"/>
              <p:cNvSpPr txBox="1"/>
              <p:nvPr/>
            </p:nvSpPr>
            <p:spPr>
              <a:xfrm>
                <a:off x="-343550" y="4562275"/>
                <a:ext cx="3741600" cy="1068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33365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ABUBAKAR ALMUHANDIS</a:t>
                </a:r>
                <a:endParaRPr b="1">
                  <a:solidFill>
                    <a:srgbClr val="33365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33365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CEO/FOUNDER</a:t>
                </a:r>
                <a:endParaRPr b="1">
                  <a:solidFill>
                    <a:srgbClr val="33365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2" name="Google Shape;382;p2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55650" y="2210375"/>
                <a:ext cx="2769701" cy="2197649"/>
              </a:xfrm>
              <a:prstGeom prst="rect">
                <a:avLst/>
              </a:prstGeom>
              <a:noFill/>
              <a:ln cap="flat" cmpd="sng" w="76200">
                <a:solidFill>
                  <a:srgbClr val="FAD02C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pic>
        </p:grpSp>
      </p:grpSp>
      <p:sp>
        <p:nvSpPr>
          <p:cNvPr id="383" name="Google Shape;383;p21"/>
          <p:cNvSpPr txBox="1"/>
          <p:nvPr/>
        </p:nvSpPr>
        <p:spPr>
          <a:xfrm>
            <a:off x="1897575" y="5852525"/>
            <a:ext cx="869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A Team of like-minded Individuals sharing a </a:t>
            </a:r>
            <a:r>
              <a:rPr b="1" lang="en-US" sz="2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vision for success</a:t>
            </a:r>
            <a:endParaRPr b="1" sz="24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9596548" y="4031644"/>
            <a:ext cx="2248601" cy="880397"/>
          </a:xfrm>
          <a:prstGeom prst="rect">
            <a:avLst/>
          </a:prstGeom>
          <a:solidFill>
            <a:srgbClr val="FAD02C"/>
          </a:solidFill>
          <a:ln cap="flat" cmpd="sng" w="9525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9172496" y="4211836"/>
            <a:ext cx="3066990" cy="969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Maryam Abdulhafiz</a:t>
            </a:r>
            <a:endParaRPr b="1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Chief Business Officer</a:t>
            </a:r>
            <a:endParaRPr b="1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1"/>
          <p:cNvPicPr preferRelativeResize="0"/>
          <p:nvPr/>
        </p:nvPicPr>
        <p:blipFill rotWithShape="1">
          <a:blip r:embed="rId7">
            <a:alphaModFix/>
          </a:blip>
          <a:srcRect b="22245" l="0" r="-3939" t="30432"/>
          <a:stretch/>
        </p:blipFill>
        <p:spPr>
          <a:xfrm>
            <a:off x="9486200" y="2076300"/>
            <a:ext cx="2514876" cy="1958026"/>
          </a:xfrm>
          <a:prstGeom prst="rect">
            <a:avLst/>
          </a:prstGeom>
          <a:noFill/>
          <a:ln cap="flat" cmpd="sng" w="762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22"/>
          <p:cNvSpPr/>
          <p:nvPr/>
        </p:nvSpPr>
        <p:spPr>
          <a:xfrm>
            <a:off x="-24850" y="-618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4884500" y="14550"/>
            <a:ext cx="24195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 Ask</a:t>
            </a:r>
            <a:endParaRPr sz="25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3475" y="-1282350"/>
            <a:ext cx="3406226" cy="34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5" y="1772300"/>
            <a:ext cx="7796499" cy="4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2"/>
          <p:cNvSpPr txBox="1"/>
          <p:nvPr/>
        </p:nvSpPr>
        <p:spPr>
          <a:xfrm>
            <a:off x="-978625" y="952500"/>
            <a:ext cx="792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We are raising seed round of N10m for 5%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8638475" y="1971475"/>
            <a:ext cx="3478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  PLATFORM DEVELOPMENT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1600" y="1917025"/>
            <a:ext cx="569400" cy="5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2"/>
          <p:cNvSpPr txBox="1"/>
          <p:nvPr/>
        </p:nvSpPr>
        <p:spPr>
          <a:xfrm>
            <a:off x="8580875" y="3038275"/>
            <a:ext cx="3462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       STUDIO SETUP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391600" y="3033475"/>
            <a:ext cx="569400" cy="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8391600" y="5400475"/>
            <a:ext cx="569400" cy="5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7343075" y="5400475"/>
            <a:ext cx="3682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       OPEX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3023" y="4197925"/>
            <a:ext cx="810201" cy="6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2"/>
          <p:cNvSpPr txBox="1"/>
          <p:nvPr/>
        </p:nvSpPr>
        <p:spPr>
          <a:xfrm>
            <a:off x="9019475" y="4257475"/>
            <a:ext cx="3614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MARKETING &amp; SALES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-46225" y="-6165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591025" y="1178050"/>
            <a:ext cx="5902200" cy="4333500"/>
          </a:xfrm>
          <a:prstGeom prst="roundRect">
            <a:avLst>
              <a:gd fmla="val 16667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912075" y="2008775"/>
            <a:ext cx="5556000" cy="237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THANKS FOR </a:t>
            </a:r>
            <a:r>
              <a:rPr lang="en-US" sz="71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LISTENING!</a:t>
            </a:r>
            <a:endParaRPr sz="71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7124050" y="1361875"/>
            <a:ext cx="3741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GET IN TOUCH</a:t>
            </a:r>
            <a:endParaRPr b="1" sz="28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7047850" y="2123875"/>
            <a:ext cx="374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EMAIL ADDRESS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7505050" y="2504875"/>
            <a:ext cx="374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northino.info@gmail.com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6971650" y="3038275"/>
            <a:ext cx="3741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Phone Number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6895450" y="3419275"/>
            <a:ext cx="3741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08063122206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7996375" y="3947613"/>
            <a:ext cx="3741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7996375" y="4284363"/>
            <a:ext cx="3741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Sheka Babban Layi, Along Zoo Road.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Kano State, Nigeria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050" y="4028875"/>
            <a:ext cx="1017400" cy="10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700" y="3024100"/>
            <a:ext cx="824250" cy="82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23"/>
          <p:cNvCxnSpPr/>
          <p:nvPr/>
        </p:nvCxnSpPr>
        <p:spPr>
          <a:xfrm flipH="1">
            <a:off x="7973100" y="2137325"/>
            <a:ext cx="18600" cy="286230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6" name="Google Shape;426;p23"/>
          <p:cNvPicPr preferRelativeResize="0"/>
          <p:nvPr/>
        </p:nvPicPr>
        <p:blipFill rotWithShape="1">
          <a:blip r:embed="rId5">
            <a:alphaModFix/>
          </a:blip>
          <a:srcRect b="0" l="-1650" r="1649" t="0"/>
          <a:stretch/>
        </p:blipFill>
        <p:spPr>
          <a:xfrm>
            <a:off x="8971350" y="-1345975"/>
            <a:ext cx="3620400" cy="36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0373" y="2095525"/>
            <a:ext cx="788752" cy="82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p24"/>
          <p:cNvSpPr/>
          <p:nvPr/>
        </p:nvSpPr>
        <p:spPr>
          <a:xfrm>
            <a:off x="-46225" y="-61650"/>
            <a:ext cx="12238200" cy="6919800"/>
          </a:xfrm>
          <a:prstGeom prst="rect">
            <a:avLst/>
          </a:prstGeom>
          <a:solidFill>
            <a:srgbClr val="3336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2572225" y="2031375"/>
            <a:ext cx="6988200" cy="2750700"/>
          </a:xfrm>
          <a:prstGeom prst="roundRect">
            <a:avLst>
              <a:gd fmla="val 16667" name="adj"/>
            </a:avLst>
          </a:prstGeom>
          <a:solidFill>
            <a:srgbClr val="E9EAEC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4"/>
          <p:cNvSpPr txBox="1"/>
          <p:nvPr/>
        </p:nvSpPr>
        <p:spPr>
          <a:xfrm>
            <a:off x="2359875" y="2542175"/>
            <a:ext cx="7185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APPEN</a:t>
            </a:r>
            <a:r>
              <a:rPr lang="en-US" sz="83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DIX</a:t>
            </a:r>
            <a:endParaRPr sz="83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-24850" y="-618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5"/>
          <p:cNvSpPr txBox="1"/>
          <p:nvPr/>
        </p:nvSpPr>
        <p:spPr>
          <a:xfrm>
            <a:off x="4884500" y="14550"/>
            <a:ext cx="24195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25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350" y="-1345975"/>
            <a:ext cx="3620400" cy="36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5"/>
          <p:cNvSpPr txBox="1"/>
          <p:nvPr/>
        </p:nvSpPr>
        <p:spPr>
          <a:xfrm>
            <a:off x="308225" y="1294550"/>
            <a:ext cx="107109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https://en.m.wikipedia.org/wiki/Hausa_language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https://www.weforum.org/agenda/2022/01/online-learning-courses-reskill-skills-gap/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https://www.macrotrends.net/countries/NGA/nigeria/literacy-rate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https://en.m.wikipedia.org/wiki/Youth_in_Africa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https://www.google.com/amp/s/businessday.ng/amp/news/article/nigerias-young-population-offers-boundless-opportunities-experts/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https://www.statista.com/statistics/382366/unemployment-rate-in-nigeria/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https://en.m.wikipedia.org/wiki/Hausa_language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26"/>
          <p:cNvSpPr/>
          <p:nvPr/>
        </p:nvSpPr>
        <p:spPr>
          <a:xfrm>
            <a:off x="-46225" y="-6165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6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4503500" y="14550"/>
            <a:ext cx="30669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Case Scenario: TUTOR</a:t>
            </a:r>
            <a:endParaRPr sz="23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6"/>
          <p:cNvSpPr/>
          <p:nvPr/>
        </p:nvSpPr>
        <p:spPr>
          <a:xfrm rot="-711049">
            <a:off x="8620960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6"/>
          <p:cNvSpPr/>
          <p:nvPr/>
        </p:nvSpPr>
        <p:spPr>
          <a:xfrm flipH="1" rot="711049">
            <a:off x="6908076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"/>
          <p:cNvSpPr/>
          <p:nvPr/>
        </p:nvSpPr>
        <p:spPr>
          <a:xfrm rot="-711049">
            <a:off x="5199877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6"/>
          <p:cNvSpPr/>
          <p:nvPr/>
        </p:nvSpPr>
        <p:spPr>
          <a:xfrm flipH="1" rot="711049">
            <a:off x="3477738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6"/>
          <p:cNvSpPr/>
          <p:nvPr/>
        </p:nvSpPr>
        <p:spPr>
          <a:xfrm rot="-711049">
            <a:off x="1778805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9975" y="2560188"/>
            <a:ext cx="2065075" cy="3097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050975" y="1842725"/>
            <a:ext cx="2065075" cy="3097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4" name="Google Shape;4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425" y="304800"/>
            <a:ext cx="2668050" cy="2668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65" name="Google Shape;465;p26"/>
          <p:cNvSpPr txBox="1"/>
          <p:nvPr/>
        </p:nvSpPr>
        <p:spPr>
          <a:xfrm>
            <a:off x="942650" y="935800"/>
            <a:ext cx="1778700" cy="76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How do i Start earning?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26"/>
          <p:cNvGrpSpPr/>
          <p:nvPr/>
        </p:nvGrpSpPr>
        <p:grpSpPr>
          <a:xfrm>
            <a:off x="2386445" y="1995121"/>
            <a:ext cx="2283600" cy="1510001"/>
            <a:chOff x="2386445" y="1233121"/>
            <a:chExt cx="2283600" cy="1510001"/>
          </a:xfrm>
        </p:grpSpPr>
        <p:sp>
          <p:nvSpPr>
            <p:cNvPr id="467" name="Google Shape;467;p26"/>
            <p:cNvSpPr/>
            <p:nvPr/>
          </p:nvSpPr>
          <p:spPr>
            <a:xfrm rot="10800000">
              <a:off x="3468182" y="2165220"/>
              <a:ext cx="120000" cy="90000"/>
            </a:xfrm>
            <a:prstGeom prst="triangle">
              <a:avLst>
                <a:gd fmla="val 50000" name="adj"/>
              </a:avLst>
            </a:prstGeom>
            <a:solidFill>
              <a:srgbClr val="FAD0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8" name="Google Shape;468;p26"/>
            <p:cNvGrpSpPr/>
            <p:nvPr/>
          </p:nvGrpSpPr>
          <p:grpSpPr>
            <a:xfrm>
              <a:off x="2386445" y="1233121"/>
              <a:ext cx="2283600" cy="1510001"/>
              <a:chOff x="2386445" y="2147521"/>
              <a:chExt cx="2283600" cy="1510001"/>
            </a:xfrm>
          </p:grpSpPr>
          <p:sp>
            <p:nvSpPr>
              <p:cNvPr id="469" name="Google Shape;469;p26"/>
              <p:cNvSpPr/>
              <p:nvPr/>
            </p:nvSpPr>
            <p:spPr>
              <a:xfrm rot="-1790071">
                <a:off x="3417506" y="3404387"/>
                <a:ext cx="214072" cy="214072"/>
              </a:xfrm>
              <a:prstGeom prst="ellipse">
                <a:avLst/>
              </a:prstGeom>
              <a:solidFill>
                <a:srgbClr val="FAD02C"/>
              </a:solidFill>
              <a:ln cap="flat" cmpd="sng" w="38100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0" name="Google Shape;470;p26"/>
              <p:cNvGrpSpPr/>
              <p:nvPr/>
            </p:nvGrpSpPr>
            <p:grpSpPr>
              <a:xfrm>
                <a:off x="2386445" y="2147521"/>
                <a:ext cx="2283600" cy="1159929"/>
                <a:chOff x="2386445" y="2147521"/>
                <a:chExt cx="2283600" cy="1159929"/>
              </a:xfrm>
            </p:grpSpPr>
            <p:sp>
              <p:nvSpPr>
                <p:cNvPr id="471" name="Google Shape;471;p26"/>
                <p:cNvSpPr/>
                <p:nvPr/>
              </p:nvSpPr>
              <p:spPr>
                <a:xfrm>
                  <a:off x="2386445" y="2147521"/>
                  <a:ext cx="2283600" cy="938100"/>
                </a:xfrm>
                <a:prstGeom prst="roundRect">
                  <a:avLst>
                    <a:gd fmla="val 4485" name="adj"/>
                  </a:avLst>
                </a:prstGeom>
                <a:solidFill>
                  <a:srgbClr val="FAD02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72" name="Google Shape;472;p26"/>
                <p:cNvSpPr txBox="1"/>
                <p:nvPr/>
              </p:nvSpPr>
              <p:spPr>
                <a:xfrm>
                  <a:off x="2715500" y="2354650"/>
                  <a:ext cx="1635600" cy="9528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US" sz="1600">
                      <a:solidFill>
                        <a:srgbClr val="E9EAE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Create a Course</a:t>
                  </a:r>
                  <a:endParaRPr b="1" sz="1600">
                    <a:solidFill>
                      <a:srgbClr val="E9EAE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210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73" name="Google Shape;473;p26"/>
          <p:cNvGrpSpPr/>
          <p:nvPr/>
        </p:nvGrpSpPr>
        <p:grpSpPr>
          <a:xfrm>
            <a:off x="4102149" y="3577471"/>
            <a:ext cx="2283600" cy="1909004"/>
            <a:chOff x="4102149" y="4415671"/>
            <a:chExt cx="2283600" cy="1909004"/>
          </a:xfrm>
        </p:grpSpPr>
        <p:sp>
          <p:nvSpPr>
            <p:cNvPr id="474" name="Google Shape;474;p26"/>
            <p:cNvSpPr/>
            <p:nvPr/>
          </p:nvSpPr>
          <p:spPr>
            <a:xfrm>
              <a:off x="5183922" y="4880113"/>
              <a:ext cx="120000" cy="90000"/>
            </a:xfrm>
            <a:prstGeom prst="triangle">
              <a:avLst>
                <a:gd fmla="val 50000" name="adj"/>
              </a:avLst>
            </a:prstGeom>
            <a:solidFill>
              <a:srgbClr val="FAD0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5" name="Google Shape;475;p26"/>
            <p:cNvGrpSpPr/>
            <p:nvPr/>
          </p:nvGrpSpPr>
          <p:grpSpPr>
            <a:xfrm>
              <a:off x="4102149" y="4415671"/>
              <a:ext cx="2283600" cy="1909004"/>
              <a:chOff x="4102149" y="3272671"/>
              <a:chExt cx="2283600" cy="1909004"/>
            </a:xfrm>
          </p:grpSpPr>
          <p:sp>
            <p:nvSpPr>
              <p:cNvPr id="476" name="Google Shape;476;p26"/>
              <p:cNvSpPr/>
              <p:nvPr/>
            </p:nvSpPr>
            <p:spPr>
              <a:xfrm rot="-1790071">
                <a:off x="5136977" y="3311735"/>
                <a:ext cx="214072" cy="214072"/>
              </a:xfrm>
              <a:prstGeom prst="ellipse">
                <a:avLst/>
              </a:prstGeom>
              <a:solidFill>
                <a:srgbClr val="FAD02C"/>
              </a:solidFill>
              <a:ln cap="flat" cmpd="sng" w="38100">
                <a:solidFill>
                  <a:srgbClr val="33365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4102149" y="3823310"/>
                <a:ext cx="2283600" cy="938100"/>
              </a:xfrm>
              <a:prstGeom prst="roundRect">
                <a:avLst>
                  <a:gd fmla="val 4485" name="adj"/>
                </a:avLst>
              </a:prstGeom>
              <a:solidFill>
                <a:srgbClr val="FAD02C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478" name="Google Shape;478;p26"/>
              <p:cNvSpPr txBox="1"/>
              <p:nvPr/>
            </p:nvSpPr>
            <p:spPr>
              <a:xfrm>
                <a:off x="4269050" y="3945675"/>
                <a:ext cx="1926300" cy="123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Upload Course on Northino platform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9" name="Google Shape;479;p26"/>
          <p:cNvGrpSpPr/>
          <p:nvPr/>
        </p:nvGrpSpPr>
        <p:grpSpPr>
          <a:xfrm>
            <a:off x="5777320" y="2147521"/>
            <a:ext cx="2283600" cy="1357601"/>
            <a:chOff x="5777320" y="2147521"/>
            <a:chExt cx="2283600" cy="1357601"/>
          </a:xfrm>
        </p:grpSpPr>
        <p:grpSp>
          <p:nvGrpSpPr>
            <p:cNvPr id="480" name="Google Shape;480;p26"/>
            <p:cNvGrpSpPr/>
            <p:nvPr/>
          </p:nvGrpSpPr>
          <p:grpSpPr>
            <a:xfrm>
              <a:off x="6773084" y="3079620"/>
              <a:ext cx="292200" cy="425502"/>
              <a:chOff x="6773084" y="3079620"/>
              <a:chExt cx="292200" cy="425502"/>
            </a:xfrm>
          </p:grpSpPr>
          <p:sp>
            <p:nvSpPr>
              <p:cNvPr id="481" name="Google Shape;481;p26"/>
              <p:cNvSpPr/>
              <p:nvPr/>
            </p:nvSpPr>
            <p:spPr>
              <a:xfrm rot="-1790071">
                <a:off x="6812148" y="3251987"/>
                <a:ext cx="214072" cy="214072"/>
              </a:xfrm>
              <a:prstGeom prst="ellipse">
                <a:avLst/>
              </a:prstGeom>
              <a:solidFill>
                <a:srgbClr val="333652"/>
              </a:solidFill>
              <a:ln cap="flat" cmpd="sng" w="38100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 rot="10800000">
                <a:off x="6859056" y="3079620"/>
                <a:ext cx="120000" cy="90000"/>
              </a:xfrm>
              <a:prstGeom prst="triangle">
                <a:avLst>
                  <a:gd fmla="val 50000" name="adj"/>
                </a:avLst>
              </a:prstGeom>
              <a:solidFill>
                <a:srgbClr val="33365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3" name="Google Shape;483;p26"/>
            <p:cNvGrpSpPr/>
            <p:nvPr/>
          </p:nvGrpSpPr>
          <p:grpSpPr>
            <a:xfrm>
              <a:off x="5777320" y="2147521"/>
              <a:ext cx="2283600" cy="1341029"/>
              <a:chOff x="5777320" y="2909521"/>
              <a:chExt cx="2283600" cy="1341029"/>
            </a:xfrm>
          </p:grpSpPr>
          <p:sp>
            <p:nvSpPr>
              <p:cNvPr id="484" name="Google Shape;484;p26"/>
              <p:cNvSpPr/>
              <p:nvPr/>
            </p:nvSpPr>
            <p:spPr>
              <a:xfrm>
                <a:off x="5777320" y="2909521"/>
                <a:ext cx="2283600" cy="938100"/>
              </a:xfrm>
              <a:prstGeom prst="roundRect">
                <a:avLst>
                  <a:gd fmla="val 4485" name="adj"/>
                </a:avLst>
              </a:prstGeom>
              <a:solidFill>
                <a:srgbClr val="33365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485" name="Google Shape;485;p26"/>
              <p:cNvSpPr txBox="1"/>
              <p:nvPr/>
            </p:nvSpPr>
            <p:spPr>
              <a:xfrm>
                <a:off x="6077425" y="3014550"/>
                <a:ext cx="1635600" cy="123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US" sz="1600">
                    <a:solidFill>
                      <a:srgbClr val="E9EAE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Promote your course</a:t>
                </a:r>
                <a:endParaRPr b="1" sz="1600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" name="Google Shape;486;p26"/>
          <p:cNvGrpSpPr/>
          <p:nvPr/>
        </p:nvGrpSpPr>
        <p:grpSpPr>
          <a:xfrm>
            <a:off x="7448040" y="3577471"/>
            <a:ext cx="2283600" cy="1776354"/>
            <a:chOff x="7448040" y="3958471"/>
            <a:chExt cx="2283600" cy="1776354"/>
          </a:xfrm>
        </p:grpSpPr>
        <p:sp>
          <p:nvSpPr>
            <p:cNvPr id="487" name="Google Shape;487;p26"/>
            <p:cNvSpPr/>
            <p:nvPr/>
          </p:nvSpPr>
          <p:spPr>
            <a:xfrm rot="-1790071">
              <a:off x="8482869" y="3997535"/>
              <a:ext cx="214072" cy="214072"/>
            </a:xfrm>
            <a:prstGeom prst="ellipse">
              <a:avLst/>
            </a:prstGeom>
            <a:solidFill>
              <a:srgbClr val="333652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8529813" y="4422913"/>
              <a:ext cx="120000" cy="90000"/>
            </a:xfrm>
            <a:prstGeom prst="triangle">
              <a:avLst>
                <a:gd fmla="val 50000" name="adj"/>
              </a:avLst>
            </a:prstGeom>
            <a:solidFill>
              <a:srgbClr val="33365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9" name="Google Shape;489;p26"/>
            <p:cNvGrpSpPr/>
            <p:nvPr/>
          </p:nvGrpSpPr>
          <p:grpSpPr>
            <a:xfrm>
              <a:off x="7448040" y="4509110"/>
              <a:ext cx="2283600" cy="1225715"/>
              <a:chOff x="7448040" y="3823310"/>
              <a:chExt cx="2283600" cy="1225715"/>
            </a:xfrm>
          </p:grpSpPr>
          <p:sp>
            <p:nvSpPr>
              <p:cNvPr id="490" name="Google Shape;490;p26"/>
              <p:cNvSpPr/>
              <p:nvPr/>
            </p:nvSpPr>
            <p:spPr>
              <a:xfrm>
                <a:off x="7448040" y="3823310"/>
                <a:ext cx="2283600" cy="938100"/>
              </a:xfrm>
              <a:prstGeom prst="roundRect">
                <a:avLst>
                  <a:gd fmla="val 4485" name="adj"/>
                </a:avLst>
              </a:prstGeom>
              <a:solidFill>
                <a:srgbClr val="33365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491" name="Google Shape;491;p26"/>
              <p:cNvSpPr txBox="1"/>
              <p:nvPr/>
            </p:nvSpPr>
            <p:spPr>
              <a:xfrm>
                <a:off x="7551225" y="4096225"/>
                <a:ext cx="2169000" cy="952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US" sz="1600">
                    <a:solidFill>
                      <a:srgbClr val="E9EAE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 Earning</a:t>
                </a:r>
                <a:endParaRPr b="1" sz="1600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92" name="Google Shape;49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813600" y="1117000"/>
            <a:ext cx="1778700" cy="17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3" name="Google Shape;493;p26"/>
          <p:cNvSpPr txBox="1"/>
          <p:nvPr/>
        </p:nvSpPr>
        <p:spPr>
          <a:xfrm>
            <a:off x="9352150" y="1529575"/>
            <a:ext cx="11151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Hurray!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71350" y="-1269775"/>
            <a:ext cx="3620400" cy="36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-205200" y="-121350"/>
            <a:ext cx="12602400" cy="71007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25" y="764762"/>
            <a:ext cx="4743650" cy="5328475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419100">
              <a:srgbClr val="333652">
                <a:alpha val="95000"/>
              </a:srgbClr>
            </a:outerShdw>
          </a:effectLst>
        </p:spPr>
      </p:pic>
      <p:sp>
        <p:nvSpPr>
          <p:cNvPr id="92" name="Google Shape;92;p12"/>
          <p:cNvSpPr txBox="1"/>
          <p:nvPr>
            <p:ph idx="1" type="subTitle"/>
          </p:nvPr>
        </p:nvSpPr>
        <p:spPr>
          <a:xfrm>
            <a:off x="6248400" y="1965750"/>
            <a:ext cx="5508900" cy="414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33652"/>
                </a:solidFill>
              </a:rPr>
              <a:t>Hausa is one of Africa's most widely spoken language</a:t>
            </a:r>
            <a:endParaRPr sz="30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2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7025275" y="3772825"/>
            <a:ext cx="390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en-US" sz="30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M Speakers</a:t>
            </a:r>
            <a:endParaRPr sz="30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5475" y="-1378525"/>
            <a:ext cx="3642324" cy="36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52953" y="-130100"/>
            <a:ext cx="18898422" cy="7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-2516425" y="-130225"/>
            <a:ext cx="16983600" cy="7118400"/>
          </a:xfrm>
          <a:prstGeom prst="rect">
            <a:avLst/>
          </a:prstGeom>
          <a:solidFill>
            <a:srgbClr val="E9EAEC">
              <a:alpha val="81180"/>
            </a:srgbClr>
          </a:solidFill>
          <a:ln cap="flat" cmpd="sng" w="9525">
            <a:solidFill>
              <a:srgbClr val="E9EA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241600" y="334525"/>
            <a:ext cx="525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Do you </a:t>
            </a:r>
            <a:r>
              <a:rPr lang="en-US" sz="4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know ?</a:t>
            </a:r>
            <a:endParaRPr sz="45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00" y="2601975"/>
            <a:ext cx="866700" cy="158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3"/>
          <p:cNvGrpSpPr/>
          <p:nvPr/>
        </p:nvGrpSpPr>
        <p:grpSpPr>
          <a:xfrm>
            <a:off x="271322" y="2456714"/>
            <a:ext cx="2602419" cy="1907393"/>
            <a:chOff x="1485900" y="2492700"/>
            <a:chExt cx="2454650" cy="1643029"/>
          </a:xfrm>
        </p:grpSpPr>
        <p:pic>
          <p:nvPicPr>
            <p:cNvPr id="106" name="Google Shape;10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2624150" y="2752725"/>
              <a:ext cx="1316400" cy="1287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333652">
                  <a:alpha val="50000"/>
                </a:srgbClr>
              </a:outerShdw>
            </a:effectLst>
          </p:spPr>
        </p:pic>
        <p:grpSp>
          <p:nvGrpSpPr>
            <p:cNvPr id="107" name="Google Shape;107;p13"/>
            <p:cNvGrpSpPr/>
            <p:nvPr/>
          </p:nvGrpSpPr>
          <p:grpSpPr>
            <a:xfrm>
              <a:off x="1485900" y="2492700"/>
              <a:ext cx="1571973" cy="1643029"/>
              <a:chOff x="1485900" y="2492700"/>
              <a:chExt cx="1571973" cy="1643029"/>
            </a:xfrm>
          </p:grpSpPr>
          <p:pic>
            <p:nvPicPr>
              <p:cNvPr id="108" name="Google Shape;108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flipH="1">
                <a:off x="2191174" y="2492700"/>
                <a:ext cx="866700" cy="16430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  <p:pic>
            <p:nvPicPr>
              <p:cNvPr id="109" name="Google Shape;109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flipH="1">
                <a:off x="1485900" y="2533650"/>
                <a:ext cx="866700" cy="15476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</p:grpSp>
      </p:grpSp>
      <p:grpSp>
        <p:nvGrpSpPr>
          <p:cNvPr id="110" name="Google Shape;110;p13"/>
          <p:cNvGrpSpPr/>
          <p:nvPr/>
        </p:nvGrpSpPr>
        <p:grpSpPr>
          <a:xfrm>
            <a:off x="-795318" y="2456725"/>
            <a:ext cx="2602419" cy="1907393"/>
            <a:chOff x="1485900" y="2492700"/>
            <a:chExt cx="2454650" cy="1643029"/>
          </a:xfrm>
        </p:grpSpPr>
        <p:pic>
          <p:nvPicPr>
            <p:cNvPr id="111" name="Google Shape;11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624150" y="2752725"/>
              <a:ext cx="1316400" cy="1287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333652">
                  <a:alpha val="50000"/>
                </a:srgbClr>
              </a:outerShdw>
            </a:effectLst>
          </p:spPr>
        </p:pic>
        <p:grpSp>
          <p:nvGrpSpPr>
            <p:cNvPr id="112" name="Google Shape;112;p13"/>
            <p:cNvGrpSpPr/>
            <p:nvPr/>
          </p:nvGrpSpPr>
          <p:grpSpPr>
            <a:xfrm>
              <a:off x="1485900" y="2492700"/>
              <a:ext cx="1571973" cy="1643029"/>
              <a:chOff x="1485900" y="2492700"/>
              <a:chExt cx="1571973" cy="1643029"/>
            </a:xfrm>
          </p:grpSpPr>
          <p:pic>
            <p:nvPicPr>
              <p:cNvPr id="113" name="Google Shape;113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 flipH="1">
                <a:off x="2191174" y="2492700"/>
                <a:ext cx="866700" cy="16430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  <p:pic>
            <p:nvPicPr>
              <p:cNvPr id="114" name="Google Shape;114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 flipH="1">
                <a:off x="1485900" y="2533650"/>
                <a:ext cx="866700" cy="15476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</p:grpSp>
      </p:grpSp>
      <p:cxnSp>
        <p:nvCxnSpPr>
          <p:cNvPr id="115" name="Google Shape;115;p13"/>
          <p:cNvCxnSpPr/>
          <p:nvPr/>
        </p:nvCxnSpPr>
        <p:spPr>
          <a:xfrm flipH="1" rot="10800000">
            <a:off x="3022475" y="4153625"/>
            <a:ext cx="5868000" cy="3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333652">
                <a:alpha val="50000"/>
              </a:srgbClr>
            </a:outerShdw>
          </a:effectLst>
        </p:spPr>
      </p:cxnSp>
      <p:sp>
        <p:nvSpPr>
          <p:cNvPr id="116" name="Google Shape;116;p13"/>
          <p:cNvSpPr txBox="1"/>
          <p:nvPr/>
        </p:nvSpPr>
        <p:spPr>
          <a:xfrm>
            <a:off x="-364275" y="1509125"/>
            <a:ext cx="3159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Disconnected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19950" y="-1232600"/>
            <a:ext cx="3455800" cy="34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4588725" y="2347325"/>
            <a:ext cx="315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US" sz="42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endParaRPr sz="42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4380575" y="1871550"/>
            <a:ext cx="362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Language Barrier</a:t>
            </a:r>
            <a:endParaRPr sz="21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9313125" y="1509125"/>
            <a:ext cx="3159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Digital World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-1905625" y="1379100"/>
            <a:ext cx="6346125" cy="423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3"/>
          <p:cNvGrpSpPr/>
          <p:nvPr/>
        </p:nvGrpSpPr>
        <p:grpSpPr>
          <a:xfrm>
            <a:off x="8382000" y="2171700"/>
            <a:ext cx="4052888" cy="2181225"/>
            <a:chOff x="6477000" y="1485900"/>
            <a:chExt cx="4052888" cy="2181225"/>
          </a:xfrm>
        </p:grpSpPr>
        <p:pic>
          <p:nvPicPr>
            <p:cNvPr id="123" name="Google Shape;123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334250" y="2019300"/>
              <a:ext cx="2857500" cy="1600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333652">
                  <a:alpha val="50000"/>
                </a:srgbClr>
              </a:outerShdw>
            </a:effectLst>
          </p:spPr>
        </p:pic>
        <p:grpSp>
          <p:nvGrpSpPr>
            <p:cNvPr id="124" name="Google Shape;124;p13"/>
            <p:cNvGrpSpPr/>
            <p:nvPr/>
          </p:nvGrpSpPr>
          <p:grpSpPr>
            <a:xfrm>
              <a:off x="6477000" y="1485900"/>
              <a:ext cx="4052888" cy="2181225"/>
              <a:chOff x="6477000" y="2247900"/>
              <a:chExt cx="4052888" cy="2181225"/>
            </a:xfrm>
          </p:grpSpPr>
          <p:pic>
            <p:nvPicPr>
              <p:cNvPr id="125" name="Google Shape;125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8062913" y="2581275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  <p:grpSp>
            <p:nvGrpSpPr>
              <p:cNvPr id="126" name="Google Shape;126;p13"/>
              <p:cNvGrpSpPr/>
              <p:nvPr/>
            </p:nvGrpSpPr>
            <p:grpSpPr>
              <a:xfrm>
                <a:off x="6477000" y="2247900"/>
                <a:ext cx="3848099" cy="2164557"/>
                <a:chOff x="8153400" y="2247900"/>
                <a:chExt cx="3848099" cy="2164557"/>
              </a:xfrm>
            </p:grpSpPr>
            <p:pic>
              <p:nvPicPr>
                <p:cNvPr id="127" name="Google Shape;127;p13"/>
                <p:cNvPicPr preferRelativeResize="0"/>
                <p:nvPr/>
              </p:nvPicPr>
              <p:blipFill>
                <a:blip r:embed="rId15">
                  <a:alphaModFix/>
                </a:blip>
                <a:stretch>
                  <a:fillRect/>
                </a:stretch>
              </p:blipFill>
              <p:spPr>
                <a:xfrm>
                  <a:off x="8153400" y="2247900"/>
                  <a:ext cx="3848099" cy="21645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8" name="Google Shape;128;p13"/>
                <p:cNvPicPr preferRelativeResize="0"/>
                <p:nvPr/>
              </p:nvPicPr>
              <p:blipFill>
                <a:blip r:embed="rId16">
                  <a:alphaModFix/>
                </a:blip>
                <a:stretch>
                  <a:fillRect/>
                </a:stretch>
              </p:blipFill>
              <p:spPr>
                <a:xfrm>
                  <a:off x="8477250" y="2381250"/>
                  <a:ext cx="1847850" cy="184785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333652">
                      <a:alpha val="50000"/>
                    </a:srgbClr>
                  </a:outerShdw>
                </a:effectLst>
              </p:spPr>
            </p:pic>
          </p:grpSp>
        </p:grpSp>
      </p:grpSp>
      <p:grpSp>
        <p:nvGrpSpPr>
          <p:cNvPr id="129" name="Google Shape;129;p13"/>
          <p:cNvGrpSpPr/>
          <p:nvPr/>
        </p:nvGrpSpPr>
        <p:grpSpPr>
          <a:xfrm>
            <a:off x="9601200" y="2171700"/>
            <a:ext cx="4052888" cy="2181225"/>
            <a:chOff x="6477000" y="1485900"/>
            <a:chExt cx="4052888" cy="2181225"/>
          </a:xfrm>
        </p:grpSpPr>
        <p:pic>
          <p:nvPicPr>
            <p:cNvPr id="130" name="Google Shape;130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334250" y="2019300"/>
              <a:ext cx="2857500" cy="1600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333652">
                  <a:alpha val="50000"/>
                </a:srgbClr>
              </a:outerShdw>
            </a:effectLst>
          </p:spPr>
        </p:pic>
        <p:grpSp>
          <p:nvGrpSpPr>
            <p:cNvPr id="131" name="Google Shape;131;p13"/>
            <p:cNvGrpSpPr/>
            <p:nvPr/>
          </p:nvGrpSpPr>
          <p:grpSpPr>
            <a:xfrm>
              <a:off x="6477000" y="1485900"/>
              <a:ext cx="4052888" cy="2181225"/>
              <a:chOff x="6477000" y="2247900"/>
              <a:chExt cx="4052888" cy="2181225"/>
            </a:xfrm>
          </p:grpSpPr>
          <p:pic>
            <p:nvPicPr>
              <p:cNvPr id="132" name="Google Shape;132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8062913" y="2581275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333652">
                    <a:alpha val="50000"/>
                  </a:srgbClr>
                </a:outerShdw>
              </a:effectLst>
            </p:spPr>
          </p:pic>
          <p:grpSp>
            <p:nvGrpSpPr>
              <p:cNvPr id="133" name="Google Shape;133;p13"/>
              <p:cNvGrpSpPr/>
              <p:nvPr/>
            </p:nvGrpSpPr>
            <p:grpSpPr>
              <a:xfrm>
                <a:off x="6477000" y="2247900"/>
                <a:ext cx="3848099" cy="2164557"/>
                <a:chOff x="8153400" y="2247900"/>
                <a:chExt cx="3848099" cy="2164557"/>
              </a:xfrm>
            </p:grpSpPr>
            <p:pic>
              <p:nvPicPr>
                <p:cNvPr id="134" name="Google Shape;134;p13"/>
                <p:cNvPicPr preferRelativeResize="0"/>
                <p:nvPr/>
              </p:nvPicPr>
              <p:blipFill>
                <a:blip r:embed="rId15">
                  <a:alphaModFix/>
                </a:blip>
                <a:stretch>
                  <a:fillRect/>
                </a:stretch>
              </p:blipFill>
              <p:spPr>
                <a:xfrm>
                  <a:off x="8153400" y="2247900"/>
                  <a:ext cx="3848099" cy="21645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Google Shape;135;p13"/>
                <p:cNvPicPr preferRelativeResize="0"/>
                <p:nvPr/>
              </p:nvPicPr>
              <p:blipFill>
                <a:blip r:embed="rId16">
                  <a:alphaModFix/>
                </a:blip>
                <a:stretch>
                  <a:fillRect/>
                </a:stretch>
              </p:blipFill>
              <p:spPr>
                <a:xfrm>
                  <a:off x="8477250" y="2381250"/>
                  <a:ext cx="1847850" cy="184785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333652">
                      <a:alpha val="50000"/>
                    </a:srgbClr>
                  </a:outerShdw>
                </a:effectLst>
              </p:spPr>
            </p:pic>
          </p:grpSp>
        </p:grpSp>
      </p:grpSp>
      <p:pic>
        <p:nvPicPr>
          <p:cNvPr id="136" name="Google Shape;13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7750" y="1379100"/>
            <a:ext cx="6261975" cy="4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36699" y="684275"/>
            <a:ext cx="1587200" cy="15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312" y="-75858"/>
            <a:ext cx="12919725" cy="86131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-295300" y="-75850"/>
            <a:ext cx="12919800" cy="8613300"/>
          </a:xfrm>
          <a:prstGeom prst="rect">
            <a:avLst/>
          </a:prstGeom>
          <a:solidFill>
            <a:srgbClr val="E9EAEC">
              <a:alpha val="81180"/>
            </a:srgbClr>
          </a:solidFill>
          <a:ln cap="flat" cmpd="sng" w="9525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28575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4">
            <a:alphaModFix/>
          </a:blip>
          <a:srcRect b="2052" l="0" r="0" t="2052"/>
          <a:stretch/>
        </p:blipFill>
        <p:spPr>
          <a:xfrm>
            <a:off x="405350" y="-1638525"/>
            <a:ext cx="14967227" cy="149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735450" y="584775"/>
            <a:ext cx="6534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INTRODUCING</a:t>
            </a:r>
            <a:r>
              <a:rPr b="1" lang="en-US" sz="33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3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NORTHINO</a:t>
            </a:r>
            <a:endParaRPr b="1" sz="33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4"/>
          <p:cNvCxnSpPr/>
          <p:nvPr/>
        </p:nvCxnSpPr>
        <p:spPr>
          <a:xfrm flipH="1" rot="10800000">
            <a:off x="10318750" y="-85675"/>
            <a:ext cx="6900" cy="2406600"/>
          </a:xfrm>
          <a:prstGeom prst="straightConnector1">
            <a:avLst/>
          </a:prstGeom>
          <a:noFill/>
          <a:ln cap="flat" cmpd="sng" w="7620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4"/>
          <p:cNvCxnSpPr/>
          <p:nvPr/>
        </p:nvCxnSpPr>
        <p:spPr>
          <a:xfrm rot="10800000">
            <a:off x="10318650" y="4536975"/>
            <a:ext cx="24000" cy="4007700"/>
          </a:xfrm>
          <a:prstGeom prst="straightConnector1">
            <a:avLst/>
          </a:prstGeom>
          <a:noFill/>
          <a:ln cap="flat" cmpd="sng" w="7620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400" y="2116075"/>
            <a:ext cx="5558925" cy="3705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36850" y="1582275"/>
            <a:ext cx="7485130" cy="499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-111500" y="-74350"/>
            <a:ext cx="12433800" cy="70626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297375" y="366125"/>
            <a:ext cx="869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1" lang="en-US" sz="2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b="1" lang="en-US" sz="2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LEARNING EXPLODED IN THE PAST FEW YEARS</a:t>
            </a:r>
            <a:endParaRPr b="1" sz="24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00" y="1085883"/>
            <a:ext cx="8697900" cy="59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/>
        </p:nvSpPr>
        <p:spPr>
          <a:xfrm>
            <a:off x="9108900" y="1690950"/>
            <a:ext cx="27432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2016 - 2019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21M students Registered for </a:t>
            </a: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coursera</a:t>
            </a: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9108900" y="5196150"/>
            <a:ext cx="2743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2020 - 2021 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92M Registered Students</a:t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7375" y="2799875"/>
            <a:ext cx="1944025" cy="19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10800750" y="3582575"/>
            <a:ext cx="975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 b="1" sz="2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4600" y="-1275602"/>
            <a:ext cx="3437500" cy="34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-46225" y="-61650"/>
            <a:ext cx="12238200" cy="6919800"/>
          </a:xfrm>
          <a:prstGeom prst="rect">
            <a:avLst/>
          </a:prstGeom>
          <a:solidFill>
            <a:srgbClr val="3336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503500" y="14550"/>
            <a:ext cx="30669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Case Scenario: Learner</a:t>
            </a:r>
            <a:endParaRPr sz="23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/>
          <p:nvPr/>
        </p:nvSpPr>
        <p:spPr>
          <a:xfrm flipH="1" rot="711049">
            <a:off x="8584476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E9EA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 rot="-711085">
            <a:off x="6177669" y="3559671"/>
            <a:ext cx="2353263" cy="76960"/>
          </a:xfrm>
          <a:prstGeom prst="roundRect">
            <a:avLst>
              <a:gd fmla="val 50000" name="adj"/>
            </a:avLst>
          </a:prstGeom>
          <a:solidFill>
            <a:srgbClr val="E9EA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flipH="1" rot="711156">
            <a:off x="3469869" y="3577594"/>
            <a:ext cx="2528305" cy="76960"/>
          </a:xfrm>
          <a:prstGeom prst="roundRect">
            <a:avLst>
              <a:gd fmla="val 50000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 rot="-711049">
            <a:off x="1778805" y="3502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FAD02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50" y="2608750"/>
            <a:ext cx="1778700" cy="26680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9800" y="1309325"/>
            <a:ext cx="1926250" cy="2889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425" y="228600"/>
            <a:ext cx="2668050" cy="2668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2" name="Google Shape;182;p16"/>
          <p:cNvSpPr txBox="1"/>
          <p:nvPr/>
        </p:nvSpPr>
        <p:spPr>
          <a:xfrm>
            <a:off x="1095050" y="859600"/>
            <a:ext cx="1479600" cy="76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How do i get Started ?</a:t>
            </a:r>
            <a:endParaRPr b="1"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6"/>
          <p:cNvGrpSpPr/>
          <p:nvPr/>
        </p:nvGrpSpPr>
        <p:grpSpPr>
          <a:xfrm>
            <a:off x="2386445" y="1995121"/>
            <a:ext cx="2283600" cy="1510001"/>
            <a:chOff x="2386445" y="1233121"/>
            <a:chExt cx="2283600" cy="1510001"/>
          </a:xfrm>
        </p:grpSpPr>
        <p:sp>
          <p:nvSpPr>
            <p:cNvPr id="184" name="Google Shape;184;p16"/>
            <p:cNvSpPr/>
            <p:nvPr/>
          </p:nvSpPr>
          <p:spPr>
            <a:xfrm rot="10800000">
              <a:off x="3468182" y="2165220"/>
              <a:ext cx="120000" cy="90000"/>
            </a:xfrm>
            <a:prstGeom prst="triangle">
              <a:avLst>
                <a:gd fmla="val 50000" name="adj"/>
              </a:avLst>
            </a:prstGeom>
            <a:solidFill>
              <a:srgbClr val="FAD0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2386445" y="1233121"/>
              <a:ext cx="2283600" cy="1510001"/>
              <a:chOff x="2386445" y="2147521"/>
              <a:chExt cx="2283600" cy="1510001"/>
            </a:xfrm>
          </p:grpSpPr>
          <p:sp>
            <p:nvSpPr>
              <p:cNvPr id="186" name="Google Shape;186;p16"/>
              <p:cNvSpPr/>
              <p:nvPr/>
            </p:nvSpPr>
            <p:spPr>
              <a:xfrm rot="-1790071">
                <a:off x="3417506" y="3404387"/>
                <a:ext cx="214072" cy="214072"/>
              </a:xfrm>
              <a:prstGeom prst="ellipse">
                <a:avLst/>
              </a:prstGeom>
              <a:solidFill>
                <a:srgbClr val="FAD02C"/>
              </a:solidFill>
              <a:ln cap="flat" cmpd="sng" w="38100">
                <a:solidFill>
                  <a:srgbClr val="E9EAEC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7" name="Google Shape;187;p16"/>
              <p:cNvGrpSpPr/>
              <p:nvPr/>
            </p:nvGrpSpPr>
            <p:grpSpPr>
              <a:xfrm>
                <a:off x="2386445" y="2147521"/>
                <a:ext cx="2283600" cy="1366929"/>
                <a:chOff x="2386445" y="2147521"/>
                <a:chExt cx="2283600" cy="1366929"/>
              </a:xfrm>
            </p:grpSpPr>
            <p:sp>
              <p:nvSpPr>
                <p:cNvPr id="188" name="Google Shape;188;p16"/>
                <p:cNvSpPr/>
                <p:nvPr/>
              </p:nvSpPr>
              <p:spPr>
                <a:xfrm>
                  <a:off x="2386445" y="2147521"/>
                  <a:ext cx="2283600" cy="938100"/>
                </a:xfrm>
                <a:prstGeom prst="roundRect">
                  <a:avLst>
                    <a:gd fmla="val 4485" name="adj"/>
                  </a:avLst>
                </a:prstGeom>
                <a:solidFill>
                  <a:srgbClr val="FAD02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189" name="Google Shape;189;p16"/>
                <p:cNvSpPr txBox="1"/>
                <p:nvPr/>
              </p:nvSpPr>
              <p:spPr>
                <a:xfrm>
                  <a:off x="2715500" y="2278450"/>
                  <a:ext cx="1635600" cy="1236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US" sz="1600">
                      <a:solidFill>
                        <a:srgbClr val="E9EAE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VISIT OUR PLATFORM</a:t>
                  </a:r>
                  <a:endParaRPr b="1" sz="1600">
                    <a:solidFill>
                      <a:srgbClr val="E9EAE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210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0" name="Google Shape;190;p16"/>
          <p:cNvGrpSpPr/>
          <p:nvPr/>
        </p:nvGrpSpPr>
        <p:grpSpPr>
          <a:xfrm>
            <a:off x="4940349" y="3729871"/>
            <a:ext cx="2283600" cy="1909004"/>
            <a:chOff x="4102149" y="4415671"/>
            <a:chExt cx="2283600" cy="1909004"/>
          </a:xfrm>
        </p:grpSpPr>
        <p:sp>
          <p:nvSpPr>
            <p:cNvPr id="191" name="Google Shape;191;p16"/>
            <p:cNvSpPr/>
            <p:nvPr/>
          </p:nvSpPr>
          <p:spPr>
            <a:xfrm>
              <a:off x="5183922" y="4880113"/>
              <a:ext cx="120000" cy="90000"/>
            </a:xfrm>
            <a:prstGeom prst="triangle">
              <a:avLst>
                <a:gd fmla="val 50000" name="adj"/>
              </a:avLst>
            </a:prstGeom>
            <a:solidFill>
              <a:srgbClr val="FAD0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" name="Google Shape;192;p16"/>
            <p:cNvGrpSpPr/>
            <p:nvPr/>
          </p:nvGrpSpPr>
          <p:grpSpPr>
            <a:xfrm>
              <a:off x="4102149" y="4415671"/>
              <a:ext cx="2283600" cy="1909004"/>
              <a:chOff x="4102149" y="3272671"/>
              <a:chExt cx="2283600" cy="1909004"/>
            </a:xfrm>
          </p:grpSpPr>
          <p:sp>
            <p:nvSpPr>
              <p:cNvPr id="193" name="Google Shape;193;p16"/>
              <p:cNvSpPr/>
              <p:nvPr/>
            </p:nvSpPr>
            <p:spPr>
              <a:xfrm rot="-1790071">
                <a:off x="5136977" y="3311735"/>
                <a:ext cx="214072" cy="214072"/>
              </a:xfrm>
              <a:prstGeom prst="ellipse">
                <a:avLst/>
              </a:prstGeom>
              <a:solidFill>
                <a:srgbClr val="FAD02C"/>
              </a:solidFill>
              <a:ln cap="flat" cmpd="sng" w="38100">
                <a:solidFill>
                  <a:srgbClr val="E9EAEC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4102149" y="3823310"/>
                <a:ext cx="2283600" cy="938100"/>
              </a:xfrm>
              <a:prstGeom prst="roundRect">
                <a:avLst>
                  <a:gd fmla="val 4485" name="adj"/>
                </a:avLst>
              </a:prstGeom>
              <a:solidFill>
                <a:srgbClr val="FAD02C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195" name="Google Shape;195;p16"/>
              <p:cNvSpPr txBox="1"/>
              <p:nvPr/>
            </p:nvSpPr>
            <p:spPr>
              <a:xfrm>
                <a:off x="4269050" y="3945675"/>
                <a:ext cx="1926300" cy="123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ENROLL FOR A COURSE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Google Shape;196;p16"/>
          <p:cNvGrpSpPr/>
          <p:nvPr/>
        </p:nvGrpSpPr>
        <p:grpSpPr>
          <a:xfrm>
            <a:off x="7377520" y="2023950"/>
            <a:ext cx="2283600" cy="1519200"/>
            <a:chOff x="5777320" y="2100150"/>
            <a:chExt cx="2283600" cy="1519200"/>
          </a:xfrm>
        </p:grpSpPr>
        <p:grpSp>
          <p:nvGrpSpPr>
            <p:cNvPr id="197" name="Google Shape;197;p16"/>
            <p:cNvGrpSpPr/>
            <p:nvPr/>
          </p:nvGrpSpPr>
          <p:grpSpPr>
            <a:xfrm>
              <a:off x="6773084" y="3079620"/>
              <a:ext cx="291993" cy="425397"/>
              <a:chOff x="6773084" y="3079620"/>
              <a:chExt cx="291993" cy="425397"/>
            </a:xfrm>
          </p:grpSpPr>
          <p:sp>
            <p:nvSpPr>
              <p:cNvPr id="198" name="Google Shape;198;p16"/>
              <p:cNvSpPr/>
              <p:nvPr/>
            </p:nvSpPr>
            <p:spPr>
              <a:xfrm rot="-1789476">
                <a:off x="6812116" y="3252057"/>
                <a:ext cx="213930" cy="213930"/>
              </a:xfrm>
              <a:prstGeom prst="ellipse">
                <a:avLst/>
              </a:prstGeom>
              <a:solidFill>
                <a:srgbClr val="E9EAEC"/>
              </a:solidFill>
              <a:ln cap="flat" cmpd="sng" w="38100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 rot="10800000">
                <a:off x="6859056" y="3079620"/>
                <a:ext cx="120000" cy="90000"/>
              </a:xfrm>
              <a:prstGeom prst="triangle">
                <a:avLst>
                  <a:gd fmla="val 50000" name="adj"/>
                </a:avLst>
              </a:prstGeom>
              <a:solidFill>
                <a:srgbClr val="E9EAEC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16"/>
            <p:cNvGrpSpPr/>
            <p:nvPr/>
          </p:nvGrpSpPr>
          <p:grpSpPr>
            <a:xfrm>
              <a:off x="5777320" y="2100150"/>
              <a:ext cx="2283600" cy="1519200"/>
              <a:chOff x="5777320" y="2862150"/>
              <a:chExt cx="2283600" cy="1519200"/>
            </a:xfrm>
          </p:grpSpPr>
          <p:sp>
            <p:nvSpPr>
              <p:cNvPr id="201" name="Google Shape;201;p16"/>
              <p:cNvSpPr/>
              <p:nvPr/>
            </p:nvSpPr>
            <p:spPr>
              <a:xfrm>
                <a:off x="5777320" y="2909521"/>
                <a:ext cx="2283600" cy="938100"/>
              </a:xfrm>
              <a:prstGeom prst="roundRect">
                <a:avLst>
                  <a:gd fmla="val 4485" name="adj"/>
                </a:avLst>
              </a:prstGeom>
              <a:solidFill>
                <a:srgbClr val="E9EAEC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202" name="Google Shape;202;p16"/>
              <p:cNvSpPr txBox="1"/>
              <p:nvPr/>
            </p:nvSpPr>
            <p:spPr>
              <a:xfrm>
                <a:off x="6153625" y="2862150"/>
                <a:ext cx="1635600" cy="151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US" sz="1600">
                    <a:solidFill>
                      <a:srgbClr val="33365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 certified to become employable</a:t>
                </a:r>
                <a:endParaRPr b="1" sz="1600">
                  <a:solidFill>
                    <a:srgbClr val="33365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3" name="Google Shape;2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889800" y="50200"/>
            <a:ext cx="1778700" cy="17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4" name="Google Shape;204;p16"/>
          <p:cNvSpPr txBox="1"/>
          <p:nvPr/>
        </p:nvSpPr>
        <p:spPr>
          <a:xfrm>
            <a:off x="9352150" y="462775"/>
            <a:ext cx="11151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Hurray!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275" y="-106850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2" name="Google Shape;2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8350" y="2871325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3" name="Google Shape;2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550" y="2517400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1500" y="5721400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5" name="Google Shape;2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00" y="5953850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650" y="-197194"/>
            <a:ext cx="3507601" cy="2650149"/>
          </a:xfrm>
          <a:prstGeom prst="rect">
            <a:avLst/>
          </a:prstGeom>
          <a:noFill/>
          <a:ln cap="flat" cmpd="sng" w="38100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3063293"/>
            <a:ext cx="3507601" cy="269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6388" y="4495840"/>
            <a:ext cx="3507601" cy="2634830"/>
          </a:xfrm>
          <a:prstGeom prst="rect">
            <a:avLst/>
          </a:prstGeom>
          <a:noFill/>
          <a:ln cap="flat" cmpd="sng" w="38100">
            <a:solidFill>
              <a:srgbClr val="E9EAE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9" name="Google Shape;2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341107"/>
            <a:ext cx="3507601" cy="2669297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0" name="Google Shape;22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56337" y="2026825"/>
            <a:ext cx="3825469" cy="3074696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1" name="Google Shape;22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4725" y="1501257"/>
            <a:ext cx="3507601" cy="2669297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2" name="Google Shape;2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625" y="-100475"/>
            <a:ext cx="2930325" cy="1953550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3" name="Google Shape;22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2500" y="2278001"/>
            <a:ext cx="2743199" cy="2072611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4" name="Google Shape;22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1500" y="2180600"/>
            <a:ext cx="3563373" cy="2692274"/>
          </a:xfrm>
          <a:prstGeom prst="rect">
            <a:avLst/>
          </a:prstGeom>
          <a:noFill/>
          <a:ln cap="flat" cmpd="sng" w="38100">
            <a:solidFill>
              <a:srgbClr val="FAD02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2600" y="-206768"/>
            <a:ext cx="3507601" cy="2669297"/>
          </a:xfrm>
          <a:prstGeom prst="rect">
            <a:avLst/>
          </a:prstGeom>
          <a:noFill/>
          <a:ln cap="flat" cmpd="sng" w="38100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6" name="Google Shape;2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9975" y="4495856"/>
            <a:ext cx="3507601" cy="2650149"/>
          </a:xfrm>
          <a:prstGeom prst="rect">
            <a:avLst/>
          </a:prstGeom>
          <a:noFill/>
          <a:ln cap="flat" cmpd="sng" w="38100">
            <a:solidFill>
              <a:srgbClr val="33365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05350" y="3999550"/>
            <a:ext cx="3741559" cy="2072600"/>
          </a:xfrm>
          <a:prstGeom prst="rect">
            <a:avLst/>
          </a:prstGeom>
          <a:noFill/>
          <a:ln cap="flat" cmpd="sng" w="38100">
            <a:solidFill>
              <a:srgbClr val="E9EAE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8" name="Google Shape;228;p17"/>
          <p:cNvSpPr/>
          <p:nvPr/>
        </p:nvSpPr>
        <p:spPr>
          <a:xfrm>
            <a:off x="-498375" y="-418325"/>
            <a:ext cx="13829100" cy="8542800"/>
          </a:xfrm>
          <a:prstGeom prst="rect">
            <a:avLst/>
          </a:prstGeom>
          <a:solidFill>
            <a:srgbClr val="E9EAEC">
              <a:alpha val="88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" name="Google Shape;229;p17"/>
          <p:cNvGrpSpPr/>
          <p:nvPr/>
        </p:nvGrpSpPr>
        <p:grpSpPr>
          <a:xfrm>
            <a:off x="3799975" y="-275700"/>
            <a:ext cx="4467300" cy="923700"/>
            <a:chOff x="3799975" y="-275700"/>
            <a:chExt cx="4467300" cy="923700"/>
          </a:xfrm>
        </p:grpSpPr>
        <p:sp>
          <p:nvSpPr>
            <p:cNvPr id="230" name="Google Shape;230;p17"/>
            <p:cNvSpPr/>
            <p:nvPr/>
          </p:nvSpPr>
          <p:spPr>
            <a:xfrm>
              <a:off x="4248475" y="-275700"/>
              <a:ext cx="3620400" cy="923700"/>
            </a:xfrm>
            <a:prstGeom prst="roundRect">
              <a:avLst>
                <a:gd fmla="val 16667" name="adj"/>
              </a:avLst>
            </a:prstGeom>
            <a:solidFill>
              <a:srgbClr val="333652"/>
            </a:solidFill>
            <a:ln>
              <a:noFill/>
            </a:ln>
            <a:effectLst>
              <a:outerShdw blurRad="57150" rotWithShape="0" algn="bl" dir="5400000" dist="19050">
                <a:srgbClr val="E9EAE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3799975" y="-61650"/>
              <a:ext cx="4467300" cy="569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PILOT </a:t>
              </a:r>
              <a:r>
                <a:rPr lang="en-US" sz="2500">
                  <a:solidFill>
                    <a:srgbClr val="FAD02C"/>
                  </a:solidFill>
                  <a:latin typeface="Calibri"/>
                  <a:ea typeface="Calibri"/>
                  <a:cs typeface="Calibri"/>
                  <a:sym typeface="Calibri"/>
                </a:rPr>
                <a:t>TESTING</a:t>
              </a:r>
              <a:r>
                <a:rPr lang="en-US" sz="2500">
                  <a:solidFill>
                    <a:srgbClr val="E9EAE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5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2" name="Google Shape;23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24413" y="-1210187"/>
            <a:ext cx="3563376" cy="356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83625" y="1783000"/>
            <a:ext cx="6127346" cy="4289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Sharhi da muhimman bayanai akan yanar giz(Website)&#10;Videon Ya hardar da&#10;1. Menene website&#10;2. Yadda website ke aiki ta bayan fage&#10;3. Menene website Front-End&#10;4. Menene website Back-End &#10;5. Me ake nufi da Web Address&#10;6. Menene Client server architecture&#10;7. Me ake nufi da database&#10;8. Bayanai akan video mu na gaba&#10;&#10;**Production***&#10;Shot by: Dan B&#10;Editor : https://www.instagram.com/best_trick5/&#10;&#10;***Social Media***&#10;https://www.instagram.com/abkr_almuhandis/&#10;https://twitter.com/Abkr_almuhandis?s=09" id="234" name="Google Shape;234;p17" title="Yanar Gizo (Website)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0775" y="2180600"/>
            <a:ext cx="3913700" cy="2554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5" name="Google Shape;235;p17"/>
          <p:cNvSpPr txBox="1"/>
          <p:nvPr/>
        </p:nvSpPr>
        <p:spPr>
          <a:xfrm>
            <a:off x="7276450" y="3571675"/>
            <a:ext cx="3741600" cy="133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400+ SUBSCRIBERS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7200250" y="2123875"/>
            <a:ext cx="3741600" cy="133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1.3K</a:t>
            </a: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 VIEWS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7428850" y="4333675"/>
            <a:ext cx="4019700" cy="133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30+ COMMENTS + REVIEWS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7276450" y="2809675"/>
            <a:ext cx="37416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17+ watch hours</a:t>
            </a:r>
            <a:endParaRPr sz="25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-96550" y="-309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4500075" y="-275700"/>
            <a:ext cx="3066900" cy="923700"/>
          </a:xfrm>
          <a:prstGeom prst="roundRect">
            <a:avLst>
              <a:gd fmla="val 16667" name="adj"/>
            </a:avLst>
          </a:prstGeom>
          <a:solidFill>
            <a:srgbClr val="333652"/>
          </a:solidFill>
          <a:ln>
            <a:noFill/>
          </a:ln>
          <a:effectLst>
            <a:outerShdw blurRad="57150" rotWithShape="0" algn="bl" dir="5400000" dist="19050">
              <a:srgbClr val="E9EAE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4884500" y="14550"/>
            <a:ext cx="24195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r>
              <a:rPr lang="en-US" sz="2500">
                <a:solidFill>
                  <a:srgbClr val="FAD02C"/>
                </a:solidFill>
                <a:latin typeface="Calibri"/>
                <a:ea typeface="Calibri"/>
                <a:cs typeface="Calibri"/>
                <a:sym typeface="Calibri"/>
              </a:rPr>
              <a:t> Model</a:t>
            </a:r>
            <a:endParaRPr sz="2500">
              <a:solidFill>
                <a:srgbClr val="FAD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350" y="-1345975"/>
            <a:ext cx="3620400" cy="362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8"/>
          <p:cNvGrpSpPr/>
          <p:nvPr/>
        </p:nvGrpSpPr>
        <p:grpSpPr>
          <a:xfrm>
            <a:off x="538927" y="1204813"/>
            <a:ext cx="5790983" cy="3924465"/>
            <a:chOff x="538927" y="1204813"/>
            <a:chExt cx="5790983" cy="3924465"/>
          </a:xfrm>
        </p:grpSpPr>
        <p:grpSp>
          <p:nvGrpSpPr>
            <p:cNvPr id="250" name="Google Shape;250;p18"/>
            <p:cNvGrpSpPr/>
            <p:nvPr/>
          </p:nvGrpSpPr>
          <p:grpSpPr>
            <a:xfrm>
              <a:off x="3950459" y="2262679"/>
              <a:ext cx="2379451" cy="2529496"/>
              <a:chOff x="7117501" y="-23850"/>
              <a:chExt cx="2743200" cy="3075002"/>
            </a:xfrm>
          </p:grpSpPr>
          <p:grpSp>
            <p:nvGrpSpPr>
              <p:cNvPr id="251" name="Google Shape;251;p18"/>
              <p:cNvGrpSpPr/>
              <p:nvPr/>
            </p:nvGrpSpPr>
            <p:grpSpPr>
              <a:xfrm>
                <a:off x="7159150" y="-23850"/>
                <a:ext cx="1891114" cy="2839037"/>
                <a:chOff x="7082950" y="52350"/>
                <a:chExt cx="1891114" cy="2839037"/>
              </a:xfrm>
            </p:grpSpPr>
            <p:cxnSp>
              <p:nvCxnSpPr>
                <p:cNvPr id="252" name="Google Shape;252;p18"/>
                <p:cNvCxnSpPr/>
                <p:nvPr/>
              </p:nvCxnSpPr>
              <p:spPr>
                <a:xfrm rot="10800000">
                  <a:off x="7082950" y="52350"/>
                  <a:ext cx="1399800" cy="17430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333652"/>
                  </a:solidFill>
                  <a:prstDash val="solid"/>
                  <a:round/>
                  <a:headEnd len="med" w="med" type="non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253" name="Google Shape;253;p18"/>
                <p:cNvSpPr/>
                <p:nvPr/>
              </p:nvSpPr>
              <p:spPr>
                <a:xfrm>
                  <a:off x="7889864" y="1768487"/>
                  <a:ext cx="1084200" cy="1122900"/>
                </a:xfrm>
                <a:prstGeom prst="ellipse">
                  <a:avLst/>
                </a:prstGeom>
                <a:solidFill>
                  <a:srgbClr val="33365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254" name="Google Shape;254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117501" y="1534225"/>
                <a:ext cx="2743200" cy="15169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5" name="Google Shape;255;p18"/>
            <p:cNvGrpSpPr/>
            <p:nvPr/>
          </p:nvGrpSpPr>
          <p:grpSpPr>
            <a:xfrm>
              <a:off x="538927" y="1204813"/>
              <a:ext cx="3508025" cy="3607597"/>
              <a:chOff x="365046" y="1509547"/>
              <a:chExt cx="4044299" cy="4385603"/>
            </a:xfrm>
          </p:grpSpPr>
          <p:grpSp>
            <p:nvGrpSpPr>
              <p:cNvPr id="256" name="Google Shape;256;p18"/>
              <p:cNvGrpSpPr/>
              <p:nvPr/>
            </p:nvGrpSpPr>
            <p:grpSpPr>
              <a:xfrm>
                <a:off x="2575922" y="1509547"/>
                <a:ext cx="1833423" cy="1761569"/>
                <a:chOff x="4880075" y="2347700"/>
                <a:chExt cx="2271900" cy="2145900"/>
              </a:xfrm>
            </p:grpSpPr>
            <p:sp>
              <p:nvSpPr>
                <p:cNvPr id="257" name="Google Shape;257;p18"/>
                <p:cNvSpPr/>
                <p:nvPr/>
              </p:nvSpPr>
              <p:spPr>
                <a:xfrm>
                  <a:off x="4880075" y="2347700"/>
                  <a:ext cx="2271900" cy="2145900"/>
                </a:xfrm>
                <a:prstGeom prst="ellipse">
                  <a:avLst/>
                </a:prstGeom>
                <a:solidFill>
                  <a:srgbClr val="33365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258" name="Google Shape;258;p1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13866" l="0" r="0" t="13873"/>
                <a:stretch/>
              </p:blipFill>
              <p:spPr>
                <a:xfrm>
                  <a:off x="5291148" y="2947998"/>
                  <a:ext cx="1407224" cy="9236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pic>
          </p:grpSp>
          <p:grpSp>
            <p:nvGrpSpPr>
              <p:cNvPr id="259" name="Google Shape;259;p18"/>
              <p:cNvGrpSpPr/>
              <p:nvPr/>
            </p:nvGrpSpPr>
            <p:grpSpPr>
              <a:xfrm>
                <a:off x="365046" y="2886065"/>
                <a:ext cx="2349154" cy="3009086"/>
                <a:chOff x="2727200" y="-34637"/>
                <a:chExt cx="2455477" cy="3213462"/>
              </a:xfrm>
            </p:grpSpPr>
            <p:grpSp>
              <p:nvGrpSpPr>
                <p:cNvPr id="260" name="Google Shape;260;p18"/>
                <p:cNvGrpSpPr/>
                <p:nvPr/>
              </p:nvGrpSpPr>
              <p:grpSpPr>
                <a:xfrm flipH="1">
                  <a:off x="2924275" y="-34637"/>
                  <a:ext cx="2258402" cy="2961412"/>
                  <a:chOff x="6717473" y="41563"/>
                  <a:chExt cx="2258402" cy="2961412"/>
                </a:xfrm>
              </p:grpSpPr>
              <p:cxnSp>
                <p:nvCxnSpPr>
                  <p:cNvPr id="261" name="Google Shape;261;p18"/>
                  <p:cNvCxnSpPr/>
                  <p:nvPr/>
                </p:nvCxnSpPr>
                <p:spPr>
                  <a:xfrm rot="10800000">
                    <a:off x="6717473" y="41563"/>
                    <a:ext cx="1614300" cy="18033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33365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</p:cxnSp>
              <p:sp>
                <p:nvSpPr>
                  <p:cNvPr id="262" name="Google Shape;262;p18"/>
                  <p:cNvSpPr/>
                  <p:nvPr/>
                </p:nvSpPr>
                <p:spPr>
                  <a:xfrm>
                    <a:off x="7737475" y="1768475"/>
                    <a:ext cx="1238400" cy="1234500"/>
                  </a:xfrm>
                  <a:prstGeom prst="ellipse">
                    <a:avLst/>
                  </a:prstGeom>
                  <a:solidFill>
                    <a:srgbClr val="33365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3" name="Google Shape;263;p18"/>
                <p:cNvGrpSpPr/>
                <p:nvPr/>
              </p:nvGrpSpPr>
              <p:grpSpPr>
                <a:xfrm>
                  <a:off x="2727200" y="1558925"/>
                  <a:ext cx="1619925" cy="1619900"/>
                  <a:chOff x="3413000" y="1558925"/>
                  <a:chExt cx="1619925" cy="1619900"/>
                </a:xfrm>
              </p:grpSpPr>
              <p:pic>
                <p:nvPicPr>
                  <p:cNvPr id="264" name="Google Shape;264;p1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3413000" y="1558925"/>
                    <a:ext cx="1619925" cy="1619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65" name="Google Shape;265;p18"/>
                  <p:cNvSpPr/>
                  <p:nvPr/>
                </p:nvSpPr>
                <p:spPr>
                  <a:xfrm>
                    <a:off x="4366250" y="1788575"/>
                    <a:ext cx="352200" cy="532800"/>
                  </a:xfrm>
                  <a:prstGeom prst="ellipse">
                    <a:avLst/>
                  </a:prstGeom>
                  <a:solidFill>
                    <a:srgbClr val="FAD02C"/>
                  </a:solidFill>
                  <a:ln cap="flat" cmpd="sng" w="9525">
                    <a:solidFill>
                      <a:srgbClr val="FAD02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66" name="Google Shape;266;p18"/>
            <p:cNvGrpSpPr/>
            <p:nvPr/>
          </p:nvGrpSpPr>
          <p:grpSpPr>
            <a:xfrm>
              <a:off x="2250949" y="2647093"/>
              <a:ext cx="2296305" cy="2482185"/>
              <a:chOff x="4931406" y="4033487"/>
              <a:chExt cx="2495610" cy="2834120"/>
            </a:xfrm>
          </p:grpSpPr>
          <p:grpSp>
            <p:nvGrpSpPr>
              <p:cNvPr id="267" name="Google Shape;267;p18"/>
              <p:cNvGrpSpPr/>
              <p:nvPr/>
            </p:nvGrpSpPr>
            <p:grpSpPr>
              <a:xfrm rot="7042063">
                <a:off x="5011898" y="4644013"/>
                <a:ext cx="2334625" cy="1613069"/>
                <a:chOff x="7086381" y="1232123"/>
                <a:chExt cx="2421539" cy="1678725"/>
              </a:xfrm>
            </p:grpSpPr>
            <p:cxnSp>
              <p:nvCxnSpPr>
                <p:cNvPr id="268" name="Google Shape;268;p18"/>
                <p:cNvCxnSpPr>
                  <a:endCxn id="257" idx="4"/>
                </p:cNvCxnSpPr>
                <p:nvPr/>
              </p:nvCxnSpPr>
              <p:spPr>
                <a:xfrm flipH="1" rot="3734488">
                  <a:off x="7617619" y="2016265"/>
                  <a:ext cx="19324" cy="1210767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333652"/>
                  </a:solidFill>
                  <a:prstDash val="solid"/>
                  <a:round/>
                  <a:headEnd len="med" w="med" type="non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269" name="Google Shape;269;p18"/>
                <p:cNvSpPr/>
                <p:nvPr/>
              </p:nvSpPr>
              <p:spPr>
                <a:xfrm rot="-6695022">
                  <a:off x="8027787" y="1416330"/>
                  <a:ext cx="1290165" cy="1275287"/>
                </a:xfrm>
                <a:prstGeom prst="ellipse">
                  <a:avLst/>
                </a:prstGeom>
                <a:solidFill>
                  <a:srgbClr val="33365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270" name="Google Shape;270;p1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359125" y="5109175"/>
                <a:ext cx="1358874" cy="135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1" name="Google Shape;271;p18"/>
          <p:cNvSpPr txBox="1"/>
          <p:nvPr/>
        </p:nvSpPr>
        <p:spPr>
          <a:xfrm>
            <a:off x="180976" y="4837170"/>
            <a:ext cx="209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Online Courses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2229948" y="4837170"/>
            <a:ext cx="209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Recording Course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4278920" y="4837170"/>
            <a:ext cx="2098800" cy="67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Uploading of Course on our platform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 txBox="1"/>
          <p:nvPr>
            <p:ph idx="1" type="subTitle"/>
          </p:nvPr>
        </p:nvSpPr>
        <p:spPr>
          <a:xfrm>
            <a:off x="6200675" y="2127075"/>
            <a:ext cx="5508900" cy="56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33652"/>
                </a:solidFill>
              </a:rPr>
              <a:t>3</a:t>
            </a:r>
            <a:r>
              <a:rPr lang="en-US" sz="2700">
                <a:solidFill>
                  <a:srgbClr val="333652"/>
                </a:solidFill>
              </a:rPr>
              <a:t>,000 </a:t>
            </a:r>
            <a:r>
              <a:rPr lang="en-US" sz="2700">
                <a:solidFill>
                  <a:srgbClr val="333652"/>
                </a:solidFill>
              </a:rPr>
              <a:t>Course Enrollments </a:t>
            </a:r>
            <a:endParaRPr sz="27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2"/>
              <a:buFont typeface="Arial"/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 txBox="1"/>
          <p:nvPr>
            <p:ph idx="1" type="subTitle"/>
          </p:nvPr>
        </p:nvSpPr>
        <p:spPr>
          <a:xfrm>
            <a:off x="6248400" y="3032550"/>
            <a:ext cx="5508900" cy="56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33652"/>
                </a:solidFill>
              </a:rPr>
              <a:t>N15m Revenue</a:t>
            </a:r>
            <a:r>
              <a:rPr lang="en-US" sz="2700">
                <a:solidFill>
                  <a:srgbClr val="333652"/>
                </a:solidFill>
              </a:rPr>
              <a:t> </a:t>
            </a:r>
            <a:endParaRPr sz="2700">
              <a:solidFill>
                <a:srgbClr val="33365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2"/>
              <a:buFont typeface="Arial"/>
              <a:buNone/>
            </a:pPr>
            <a:r>
              <a:t/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 txBox="1"/>
          <p:nvPr>
            <p:ph idx="1" type="subTitle"/>
          </p:nvPr>
        </p:nvSpPr>
        <p:spPr>
          <a:xfrm>
            <a:off x="6324600" y="4175550"/>
            <a:ext cx="5508900" cy="67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33652"/>
                </a:solidFill>
              </a:rPr>
              <a:t>N5m</a:t>
            </a:r>
            <a:r>
              <a:rPr lang="en-US" sz="2700">
                <a:solidFill>
                  <a:srgbClr val="333652"/>
                </a:solidFill>
              </a:rPr>
              <a:t> </a:t>
            </a:r>
            <a:endParaRPr sz="2000">
              <a:solidFill>
                <a:srgbClr val="33365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65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2"/>
              <a:buFont typeface="Arial"/>
              <a:buNone/>
            </a:pPr>
            <a:r>
              <a:t/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2924176" y="4837170"/>
            <a:ext cx="209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Online Courses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4973148" y="4837170"/>
            <a:ext cx="209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Recording Course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6957845" y="4900195"/>
            <a:ext cx="2098800" cy="67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Uploading of Course on Youtube Channel</a:t>
            </a:r>
            <a:endParaRPr sz="16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18"/>
          <p:cNvGrpSpPr/>
          <p:nvPr/>
        </p:nvGrpSpPr>
        <p:grpSpPr>
          <a:xfrm>
            <a:off x="3358327" y="1204813"/>
            <a:ext cx="5202973" cy="3924312"/>
            <a:chOff x="3358327" y="1204813"/>
            <a:chExt cx="5202973" cy="3924312"/>
          </a:xfrm>
        </p:grpSpPr>
        <p:grpSp>
          <p:nvGrpSpPr>
            <p:cNvPr id="281" name="Google Shape;281;p18"/>
            <p:cNvGrpSpPr/>
            <p:nvPr/>
          </p:nvGrpSpPr>
          <p:grpSpPr>
            <a:xfrm>
              <a:off x="3358327" y="1204813"/>
              <a:ext cx="5202973" cy="3924312"/>
              <a:chOff x="3282127" y="1204813"/>
              <a:chExt cx="5202973" cy="3924312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3282127" y="1204813"/>
                <a:ext cx="5057719" cy="3924312"/>
                <a:chOff x="3282127" y="1204813"/>
                <a:chExt cx="5057719" cy="3924312"/>
              </a:xfrm>
            </p:grpSpPr>
            <p:grpSp>
              <p:nvGrpSpPr>
                <p:cNvPr id="283" name="Google Shape;283;p18"/>
                <p:cNvGrpSpPr/>
                <p:nvPr/>
              </p:nvGrpSpPr>
              <p:grpSpPr>
                <a:xfrm>
                  <a:off x="6800565" y="2248558"/>
                  <a:ext cx="1539281" cy="2425715"/>
                  <a:chOff x="7164550" y="-57450"/>
                  <a:chExt cx="1774592" cy="2948839"/>
                </a:xfrm>
              </p:grpSpPr>
              <p:cxnSp>
                <p:nvCxnSpPr>
                  <p:cNvPr id="284" name="Google Shape;284;p18"/>
                  <p:cNvCxnSpPr/>
                  <p:nvPr/>
                </p:nvCxnSpPr>
                <p:spPr>
                  <a:xfrm rot="10800000">
                    <a:off x="7164550" y="-57450"/>
                    <a:ext cx="1318200" cy="18528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333652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</p:cxnSp>
              <p:sp>
                <p:nvSpPr>
                  <p:cNvPr id="285" name="Google Shape;285;p18"/>
                  <p:cNvSpPr/>
                  <p:nvPr/>
                </p:nvSpPr>
                <p:spPr>
                  <a:xfrm>
                    <a:off x="7874442" y="1768489"/>
                    <a:ext cx="1064700" cy="1122900"/>
                  </a:xfrm>
                  <a:prstGeom prst="ellipse">
                    <a:avLst/>
                  </a:prstGeom>
                  <a:solidFill>
                    <a:srgbClr val="33365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86" name="Google Shape;286;p18"/>
                <p:cNvGrpSpPr/>
                <p:nvPr/>
              </p:nvGrpSpPr>
              <p:grpSpPr>
                <a:xfrm>
                  <a:off x="3282127" y="1204813"/>
                  <a:ext cx="3507918" cy="3607597"/>
                  <a:chOff x="365046" y="1509547"/>
                  <a:chExt cx="4044176" cy="4385603"/>
                </a:xfrm>
              </p:grpSpPr>
              <p:sp>
                <p:nvSpPr>
                  <p:cNvPr id="287" name="Google Shape;287;p18"/>
                  <p:cNvSpPr/>
                  <p:nvPr/>
                </p:nvSpPr>
                <p:spPr>
                  <a:xfrm>
                    <a:off x="2575922" y="1509547"/>
                    <a:ext cx="1833300" cy="1761600"/>
                  </a:xfrm>
                  <a:prstGeom prst="ellipse">
                    <a:avLst/>
                  </a:prstGeom>
                  <a:solidFill>
                    <a:srgbClr val="33365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88" name="Google Shape;288;p18"/>
                  <p:cNvGrpSpPr/>
                  <p:nvPr/>
                </p:nvGrpSpPr>
                <p:grpSpPr>
                  <a:xfrm>
                    <a:off x="365046" y="2886065"/>
                    <a:ext cx="2349154" cy="3009086"/>
                    <a:chOff x="2727200" y="-34637"/>
                    <a:chExt cx="2455477" cy="3213462"/>
                  </a:xfrm>
                </p:grpSpPr>
                <p:grpSp>
                  <p:nvGrpSpPr>
                    <p:cNvPr id="289" name="Google Shape;289;p18"/>
                    <p:cNvGrpSpPr/>
                    <p:nvPr/>
                  </p:nvGrpSpPr>
                  <p:grpSpPr>
                    <a:xfrm flipH="1">
                      <a:off x="2924275" y="-34637"/>
                      <a:ext cx="2258402" cy="2961412"/>
                      <a:chOff x="6717473" y="41563"/>
                      <a:chExt cx="2258402" cy="2961412"/>
                    </a:xfrm>
                  </p:grpSpPr>
                  <p:cxnSp>
                    <p:nvCxnSpPr>
                      <p:cNvPr id="290" name="Google Shape;290;p18"/>
                      <p:cNvCxnSpPr/>
                      <p:nvPr/>
                    </p:nvCxnSpPr>
                    <p:spPr>
                      <a:xfrm rot="10800000">
                        <a:off x="6717473" y="41563"/>
                        <a:ext cx="1614300" cy="1803300"/>
                      </a:xfrm>
                      <a:prstGeom prst="straightConnector1">
                        <a:avLst/>
                      </a:prstGeom>
                      <a:noFill/>
                      <a:ln cap="flat" cmpd="sng" w="38100">
                        <a:solidFill>
                          <a:srgbClr val="333652"/>
                        </a:solidFill>
                        <a:prstDash val="solid"/>
                        <a:round/>
                        <a:headEnd len="med" w="med" type="none"/>
                        <a:tailEnd len="med" w="med" type="triangle"/>
                      </a:ln>
                      <a:effectLst>
                        <a:outerShdw blurRad="57150" rotWithShape="0" algn="bl" dir="5400000" dist="19050">
                          <a:srgbClr val="000000">
                            <a:alpha val="50000"/>
                          </a:srgbClr>
                        </a:outerShdw>
                      </a:effectLst>
                    </p:spPr>
                  </p:cxnSp>
                  <p:sp>
                    <p:nvSpPr>
                      <p:cNvPr id="291" name="Google Shape;291;p18"/>
                      <p:cNvSpPr/>
                      <p:nvPr/>
                    </p:nvSpPr>
                    <p:spPr>
                      <a:xfrm>
                        <a:off x="7737475" y="1768475"/>
                        <a:ext cx="1238400" cy="1234500"/>
                      </a:xfrm>
                      <a:prstGeom prst="ellipse">
                        <a:avLst/>
                      </a:prstGeom>
                      <a:solidFill>
                        <a:srgbClr val="333652"/>
                      </a:solidFill>
                      <a:ln cap="flat" cmpd="sng" w="9525">
                        <a:solidFill>
                          <a:schemeClr val="dk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  <p:grpSp>
                  <p:nvGrpSpPr>
                    <p:cNvPr id="292" name="Google Shape;292;p18"/>
                    <p:cNvGrpSpPr/>
                    <p:nvPr/>
                  </p:nvGrpSpPr>
                  <p:grpSpPr>
                    <a:xfrm>
                      <a:off x="2727200" y="1558925"/>
                      <a:ext cx="1619925" cy="1619900"/>
                      <a:chOff x="3413000" y="1558925"/>
                      <a:chExt cx="1619925" cy="1619900"/>
                    </a:xfrm>
                  </p:grpSpPr>
                  <p:pic>
                    <p:nvPicPr>
                      <p:cNvPr id="293" name="Google Shape;293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13000" y="1558925"/>
                        <a:ext cx="1619925" cy="161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294" name="Google Shape;294;p18"/>
                      <p:cNvSpPr/>
                      <p:nvPr/>
                    </p:nvSpPr>
                    <p:spPr>
                      <a:xfrm>
                        <a:off x="4366250" y="1788575"/>
                        <a:ext cx="352200" cy="532800"/>
                      </a:xfrm>
                      <a:prstGeom prst="ellipse">
                        <a:avLst/>
                      </a:prstGeom>
                      <a:solidFill>
                        <a:srgbClr val="FAD02C"/>
                      </a:solidFill>
                      <a:ln cap="flat" cmpd="sng" w="9525">
                        <a:solidFill>
                          <a:srgbClr val="FAD02C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95" name="Google Shape;295;p18"/>
                <p:cNvGrpSpPr/>
                <p:nvPr/>
              </p:nvGrpSpPr>
              <p:grpSpPr>
                <a:xfrm>
                  <a:off x="4994148" y="2647118"/>
                  <a:ext cx="2296014" cy="2482007"/>
                  <a:chOff x="4931608" y="4033619"/>
                  <a:chExt cx="2495396" cy="2833988"/>
                </a:xfrm>
              </p:grpSpPr>
              <p:grpSp>
                <p:nvGrpSpPr>
                  <p:cNvPr id="296" name="Google Shape;296;p18"/>
                  <p:cNvGrpSpPr/>
                  <p:nvPr/>
                </p:nvGrpSpPr>
                <p:grpSpPr>
                  <a:xfrm rot="7042063">
                    <a:off x="5012007" y="4644193"/>
                    <a:ext cx="2334599" cy="1612840"/>
                    <a:chOff x="7086408" y="1232123"/>
                    <a:chExt cx="2421511" cy="1678487"/>
                  </a:xfrm>
                </p:grpSpPr>
                <p:cxnSp>
                  <p:nvCxnSpPr>
                    <p:cNvPr id="297" name="Google Shape;297;p18"/>
                    <p:cNvCxnSpPr>
                      <a:endCxn id="287" idx="4"/>
                    </p:cNvCxnSpPr>
                    <p:nvPr/>
                  </p:nvCxnSpPr>
                  <p:spPr>
                    <a:xfrm flipH="1" rot="3734488">
                      <a:off x="7617646" y="2016027"/>
                      <a:ext cx="19324" cy="1210767"/>
                    </a:xfrm>
                    <a:prstGeom prst="straightConnector1">
                      <a:avLst/>
                    </a:prstGeom>
                    <a:noFill/>
                    <a:ln cap="flat" cmpd="sng" w="38100">
                      <a:solidFill>
                        <a:srgbClr val="333652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  <a:effectLst>
                      <a:outerShdw blurRad="57150" rotWithShape="0" algn="bl" dir="5400000" dist="19050">
                        <a:srgbClr val="000000">
                          <a:alpha val="50000"/>
                        </a:srgbClr>
                      </a:outerShdw>
                    </a:effectLst>
                  </p:spPr>
                </p:cxnSp>
                <p:sp>
                  <p:nvSpPr>
                    <p:cNvPr id="298" name="Google Shape;298;p18"/>
                    <p:cNvSpPr/>
                    <p:nvPr/>
                  </p:nvSpPr>
                  <p:spPr>
                    <a:xfrm rot="-6695022">
                      <a:off x="8027787" y="1416330"/>
                      <a:ext cx="1290165" cy="1275287"/>
                    </a:xfrm>
                    <a:prstGeom prst="ellipse">
                      <a:avLst/>
                    </a:prstGeom>
                    <a:solidFill>
                      <a:srgbClr val="33365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pic>
                <p:nvPicPr>
                  <p:cNvPr id="299" name="Google Shape;299;p1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5359125" y="5109175"/>
                    <a:ext cx="1358874" cy="1358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300" name="Google Shape;300;p18"/>
              <p:cNvGrpSpPr/>
              <p:nvPr/>
            </p:nvGrpSpPr>
            <p:grpSpPr>
              <a:xfrm>
                <a:off x="7304000" y="3602950"/>
                <a:ext cx="1181100" cy="1181100"/>
                <a:chOff x="7304000" y="3602950"/>
                <a:chExt cx="1181100" cy="1181100"/>
              </a:xfrm>
            </p:grpSpPr>
            <p:pic>
              <p:nvPicPr>
                <p:cNvPr id="301" name="Google Shape;301;p18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7304000" y="3602950"/>
                  <a:ext cx="1181100" cy="1181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2" name="Google Shape;302;p18"/>
                <p:cNvSpPr/>
                <p:nvPr/>
              </p:nvSpPr>
              <p:spPr>
                <a:xfrm>
                  <a:off x="7906100" y="4325175"/>
                  <a:ext cx="190800" cy="107400"/>
                </a:xfrm>
                <a:prstGeom prst="ellipse">
                  <a:avLst/>
                </a:prstGeom>
                <a:solidFill>
                  <a:srgbClr val="333652"/>
                </a:solidFill>
                <a:ln cap="flat" cmpd="sng" w="9525">
                  <a:solidFill>
                    <a:srgbClr val="3336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303" name="Google Shape;303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02200" y="1350850"/>
              <a:ext cx="1181100" cy="1181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/>
          <p:nvPr/>
        </p:nvSpPr>
        <p:spPr>
          <a:xfrm>
            <a:off x="-24850" y="-61800"/>
            <a:ext cx="12238200" cy="6919800"/>
          </a:xfrm>
          <a:prstGeom prst="rect">
            <a:avLst/>
          </a:prstGeom>
          <a:solidFill>
            <a:srgbClr val="E9EA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1" name="Google Shape;311;p19"/>
          <p:cNvCxnSpPr/>
          <p:nvPr/>
        </p:nvCxnSpPr>
        <p:spPr>
          <a:xfrm>
            <a:off x="8567850" y="3363950"/>
            <a:ext cx="20400" cy="208110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19"/>
          <p:cNvCxnSpPr/>
          <p:nvPr/>
        </p:nvCxnSpPr>
        <p:spPr>
          <a:xfrm>
            <a:off x="6657650" y="3365650"/>
            <a:ext cx="25800" cy="209550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19"/>
          <p:cNvCxnSpPr/>
          <p:nvPr/>
        </p:nvCxnSpPr>
        <p:spPr>
          <a:xfrm>
            <a:off x="4839125" y="3390475"/>
            <a:ext cx="18600" cy="205470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19"/>
          <p:cNvSpPr txBox="1"/>
          <p:nvPr/>
        </p:nvSpPr>
        <p:spPr>
          <a:xfrm>
            <a:off x="1936600" y="3876475"/>
            <a:ext cx="28203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SELLING ONLINE COURSE</a:t>
            </a:r>
            <a:endParaRPr b="1" sz="20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1659700" y="1588625"/>
            <a:ext cx="8960125" cy="3853200"/>
            <a:chOff x="1888300" y="1588625"/>
            <a:chExt cx="8960125" cy="3853200"/>
          </a:xfrm>
        </p:grpSpPr>
        <p:cxnSp>
          <p:nvCxnSpPr>
            <p:cNvPr id="316" name="Google Shape;316;p19"/>
            <p:cNvCxnSpPr/>
            <p:nvPr/>
          </p:nvCxnSpPr>
          <p:spPr>
            <a:xfrm>
              <a:off x="1908725" y="3884350"/>
              <a:ext cx="8939700" cy="18600"/>
            </a:xfrm>
            <a:prstGeom prst="straightConnector1">
              <a:avLst/>
            </a:prstGeom>
            <a:noFill/>
            <a:ln cap="flat" cmpd="sng" w="38100">
              <a:solidFill>
                <a:srgbClr val="33365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17" name="Google Shape;317;p19"/>
            <p:cNvGrpSpPr/>
            <p:nvPr/>
          </p:nvGrpSpPr>
          <p:grpSpPr>
            <a:xfrm>
              <a:off x="1888300" y="1588625"/>
              <a:ext cx="8960125" cy="3853200"/>
              <a:chOff x="1888300" y="1588625"/>
              <a:chExt cx="8960125" cy="3853200"/>
            </a:xfrm>
          </p:grpSpPr>
          <p:cxnSp>
            <p:nvCxnSpPr>
              <p:cNvPr id="318" name="Google Shape;318;p19"/>
              <p:cNvCxnSpPr/>
              <p:nvPr/>
            </p:nvCxnSpPr>
            <p:spPr>
              <a:xfrm>
                <a:off x="1908725" y="3363950"/>
                <a:ext cx="89397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19" name="Google Shape;319;p19"/>
              <p:cNvGrpSpPr/>
              <p:nvPr/>
            </p:nvGrpSpPr>
            <p:grpSpPr>
              <a:xfrm>
                <a:off x="1888300" y="1588625"/>
                <a:ext cx="8939800" cy="3853200"/>
                <a:chOff x="1507300" y="1588625"/>
                <a:chExt cx="8939800" cy="3853200"/>
              </a:xfrm>
            </p:grpSpPr>
            <p:sp>
              <p:nvSpPr>
                <p:cNvPr id="320" name="Google Shape;320;p19"/>
                <p:cNvSpPr/>
                <p:nvPr/>
              </p:nvSpPr>
              <p:spPr>
                <a:xfrm>
                  <a:off x="1507300" y="4426450"/>
                  <a:ext cx="8939700" cy="516900"/>
                </a:xfrm>
                <a:prstGeom prst="rect">
                  <a:avLst/>
                </a:prstGeom>
                <a:solidFill>
                  <a:srgbClr val="333652">
                    <a:alpha val="60710"/>
                  </a:srgbClr>
                </a:solidFill>
                <a:ln cap="flat" cmpd="sng" w="38100">
                  <a:solidFill>
                    <a:srgbClr val="3336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9"/>
                <p:cNvSpPr/>
                <p:nvPr/>
              </p:nvSpPr>
              <p:spPr>
                <a:xfrm>
                  <a:off x="1508500" y="3359650"/>
                  <a:ext cx="8938500" cy="516900"/>
                </a:xfrm>
                <a:prstGeom prst="rect">
                  <a:avLst/>
                </a:prstGeom>
                <a:solidFill>
                  <a:srgbClr val="333652">
                    <a:alpha val="60710"/>
                  </a:srgbClr>
                </a:solidFill>
                <a:ln cap="flat" cmpd="sng" w="38100">
                  <a:solidFill>
                    <a:srgbClr val="3336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9"/>
                <p:cNvSpPr/>
                <p:nvPr/>
              </p:nvSpPr>
              <p:spPr>
                <a:xfrm>
                  <a:off x="1508600" y="1588625"/>
                  <a:ext cx="8938500" cy="3853200"/>
                </a:xfrm>
                <a:prstGeom prst="rect">
                  <a:avLst/>
                </a:prstGeom>
                <a:noFill/>
                <a:ln cap="flat" cmpd="sng" w="38100">
                  <a:solidFill>
                    <a:srgbClr val="33365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323" name="Google Shape;3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32623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225" y="32623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25" y="37957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225" y="37957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150" y="2201250"/>
            <a:ext cx="1077300" cy="10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2525" y="2419350"/>
            <a:ext cx="1328250" cy="7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6">
            <a:alphaModFix/>
          </a:blip>
          <a:srcRect b="28534" l="0" r="0" t="27492"/>
          <a:stretch/>
        </p:blipFill>
        <p:spPr>
          <a:xfrm>
            <a:off x="4295200" y="2132264"/>
            <a:ext cx="2743200" cy="12062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</p:pic>
      <p:sp>
        <p:nvSpPr>
          <p:cNvPr id="330" name="Google Shape;330;p19"/>
          <p:cNvSpPr txBox="1"/>
          <p:nvPr/>
        </p:nvSpPr>
        <p:spPr>
          <a:xfrm>
            <a:off x="2012800" y="3419275"/>
            <a:ext cx="25977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ESTABLISHED</a:t>
            </a:r>
            <a:endParaRPr b="1" sz="20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1936600" y="4409875"/>
            <a:ext cx="28203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9EAEC"/>
                </a:solidFill>
                <a:latin typeface="Calibri"/>
                <a:ea typeface="Calibri"/>
                <a:cs typeface="Calibri"/>
                <a:sym typeface="Calibri"/>
              </a:rPr>
              <a:t>CO-WORKING SPACE</a:t>
            </a:r>
            <a:endParaRPr b="1" sz="2000">
              <a:solidFill>
                <a:srgbClr val="E9EAE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43291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225" y="43291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37957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25" y="32623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25" y="4329125"/>
            <a:ext cx="756755" cy="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9"/>
          <p:cNvSpPr txBox="1"/>
          <p:nvPr/>
        </p:nvSpPr>
        <p:spPr>
          <a:xfrm>
            <a:off x="2012800" y="4943275"/>
            <a:ext cx="25977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NATIVE LANGUAGE</a:t>
            </a:r>
            <a:endParaRPr b="1" sz="20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6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25" y="4862525"/>
            <a:ext cx="756755" cy="6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6650" y="5024450"/>
            <a:ext cx="365100" cy="365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0" name="Google Shape;3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5450" y="5024450"/>
            <a:ext cx="365100" cy="365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