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87" r:id="rId4"/>
    <p:sldId id="280" r:id="rId5"/>
    <p:sldId id="289" r:id="rId6"/>
    <p:sldId id="291" r:id="rId7"/>
    <p:sldId id="292" r:id="rId8"/>
    <p:sldId id="299" r:id="rId9"/>
    <p:sldId id="286" r:id="rId10"/>
    <p:sldId id="284" r:id="rId11"/>
    <p:sldId id="301" r:id="rId12"/>
    <p:sldId id="285" r:id="rId13"/>
  </p:sldIdLst>
  <p:sldSz cx="9906000" cy="6858000" type="A4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5BB"/>
    <a:srgbClr val="90BAD5"/>
    <a:srgbClr val="C6AEA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9" autoAdjust="0"/>
    <p:restoredTop sz="95884" autoAdjust="0"/>
  </p:normalViewPr>
  <p:slideViewPr>
    <p:cSldViewPr>
      <p:cViewPr varScale="1">
        <p:scale>
          <a:sx n="62" d="100"/>
          <a:sy n="62" d="100"/>
        </p:scale>
        <p:origin x="1500" y="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41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964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41" y="9722964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51FD84-6B6A-430E-AA8A-94AAD1C252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44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164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784" y="0"/>
            <a:ext cx="3076860" cy="51164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400931EA-CE61-487B-87F4-1BE13FD76754}" type="datetimeFigureOut">
              <a:rPr lang="fr-FR" smtClean="0"/>
              <a:pPr/>
              <a:t>18/04/2020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196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28" y="4861482"/>
            <a:ext cx="5678445" cy="4604841"/>
          </a:xfrm>
          <a:prstGeom prst="rect">
            <a:avLst/>
          </a:prstGeom>
        </p:spPr>
        <p:txBody>
          <a:bodyPr vert="horz" lIns="94650" tIns="47325" rIns="94650" bIns="4732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860" cy="51164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784" y="9721330"/>
            <a:ext cx="3076860" cy="51164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B3D30C1A-AADF-475B-AAFA-2D7ABF14B1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95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B3D30C1A-AADF-475B-AAFA-2D7ABF14B1C4}" type="slidenum">
              <a:rPr/>
              <a:pPr algn="l"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5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1D79-FA40-4A99-8CEB-138935D793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1718-AF28-40CC-B510-F107612D9E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92B3-95F6-4780-A542-34CEE5C88A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9591-67DF-4447-8FFA-D8D57E65BA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A275-312A-4FC7-A958-00B1C1C35A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4152-B96F-4582-9B40-917E3ABF52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16E4-2B68-4FB4-9E7D-872DD2AE4D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8D93-3200-4BFD-ABB8-880736DEB9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4975-E10C-4A53-8AB1-6EAB79B5E3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CDC4-84DB-47E2-AC66-F9F386F312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2BA9-CB7E-4AC6-9F50-A6EEC6A02C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9BEC4F4-2E66-4B94-AA3D-5EAE284AA7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Picture 7" descr="Masque Power point Vatel group"/>
          <p:cNvPicPr>
            <a:picLocks noChangeAspect="1" noChangeArrowheads="1"/>
          </p:cNvPicPr>
          <p:nvPr/>
        </p:nvPicPr>
        <p:blipFill>
          <a:blip r:embed="rId13" cstate="print"/>
          <a:srcRect b="18674"/>
          <a:stretch>
            <a:fillRect/>
          </a:stretch>
        </p:blipFill>
        <p:spPr bwMode="auto">
          <a:xfrm>
            <a:off x="0" y="0"/>
            <a:ext cx="9906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130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0702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274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9846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age de ga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00" y="-120650"/>
            <a:ext cx="10541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1576" y="980728"/>
            <a:ext cx="9721079" cy="2592288"/>
          </a:xfrm>
        </p:spPr>
        <p:txBody>
          <a:bodyPr/>
          <a:lstStyle/>
          <a:p>
            <a:pPr rtl="0" eaLnBrk="1" hangingPunct="1"/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800" b="1" i="0" u="none" dirty="0" err="1">
                <a:solidFill>
                  <a:schemeClr val="bg1"/>
                </a:solidFill>
              </a:rPr>
              <a:t>Vatel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Institute of Hospitality Management</a:t>
            </a:r>
            <a:r>
              <a:rPr lang="en-US" sz="2800" b="1" i="0" u="none" dirty="0">
                <a:solidFill>
                  <a:schemeClr val="bg1"/>
                </a:solidFill>
              </a:rPr>
              <a:t> </a:t>
            </a:r>
            <a:br>
              <a:rPr lang="en-US" sz="3400" b="1" i="0" u="none" dirty="0">
                <a:solidFill>
                  <a:schemeClr val="bg1"/>
                </a:solidFill>
              </a:rPr>
            </a:br>
            <a:r>
              <a:rPr lang="en-US" sz="2800" b="1" i="0" u="none" dirty="0">
                <a:solidFill>
                  <a:schemeClr val="bg1"/>
                </a:solidFill>
              </a:rPr>
              <a:t>at Alliant International University</a:t>
            </a:r>
            <a:br>
              <a:rPr lang="en-US" sz="2800" b="1" i="0" u="none" dirty="0">
                <a:solidFill>
                  <a:schemeClr val="bg1"/>
                </a:solidFill>
              </a:rPr>
            </a:br>
            <a:br>
              <a:rPr lang="en-US" sz="2800" b="1" i="0" u="none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San Diego 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4400" dirty="0"/>
          </a:p>
        </p:txBody>
      </p:sp>
      <p:pic>
        <p:nvPicPr>
          <p:cNvPr id="4" name="Picture 3" descr="Alliant-logo72dpi-noBG-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116632"/>
            <a:ext cx="2592288" cy="88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0"/>
            <a:ext cx="834039" cy="801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764704"/>
            <a:ext cx="84201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2B85BB"/>
                </a:solidFill>
              </a:rPr>
              <a:t>Industry Exposure</a:t>
            </a:r>
          </a:p>
        </p:txBody>
      </p:sp>
      <p:pic>
        <p:nvPicPr>
          <p:cNvPr id="6" name="Picture 5" descr="vatel-logo-only 2x2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7" name="Picture 6" descr="Alliant-logo72dpi-noBG-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  <p:pic>
        <p:nvPicPr>
          <p:cNvPr id="12" name="Picture 11" descr="Group_IMG_967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1741311"/>
            <a:ext cx="3168352" cy="2376264"/>
          </a:xfrm>
          <a:prstGeom prst="rect">
            <a:avLst/>
          </a:prstGeom>
        </p:spPr>
      </p:pic>
      <p:pic>
        <p:nvPicPr>
          <p:cNvPr id="13" name="Picture 12" descr="SAM_4948-grou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319716"/>
            <a:ext cx="5012297" cy="3341532"/>
          </a:xfrm>
          <a:prstGeom prst="rect">
            <a:avLst/>
          </a:prstGeom>
        </p:spPr>
      </p:pic>
      <p:pic>
        <p:nvPicPr>
          <p:cNvPr id="14" name="Picture 13" descr="IMG_444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4187373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tel-logo-only 2x2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7" name="Picture 6" descr="Alliant-logo72dpi-noBG-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  <p:pic>
        <p:nvPicPr>
          <p:cNvPr id="8" name="Picture 7" descr="Clemence-V17-Polaroid-July201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1762"/>
          <a:stretch/>
        </p:blipFill>
        <p:spPr>
          <a:xfrm>
            <a:off x="6492684" y="4653136"/>
            <a:ext cx="2789497" cy="648072"/>
          </a:xfrm>
          <a:prstGeom prst="rect">
            <a:avLst/>
          </a:prstGeom>
        </p:spPr>
      </p:pic>
      <p:pic>
        <p:nvPicPr>
          <p:cNvPr id="9" name="Picture 8" descr="Clemence-V17-Polaroid-July201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-1" r="1" b="36598"/>
          <a:stretch/>
        </p:blipFill>
        <p:spPr>
          <a:xfrm>
            <a:off x="6375690" y="1959700"/>
            <a:ext cx="3173171" cy="2557681"/>
          </a:xfrm>
          <a:prstGeom prst="rect">
            <a:avLst/>
          </a:prstGeom>
        </p:spPr>
      </p:pic>
      <p:pic>
        <p:nvPicPr>
          <p:cNvPr id="10" name="Picture 9" descr="Ariel-V17SD-Polaroid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" b="37575"/>
          <a:stretch/>
        </p:blipFill>
        <p:spPr>
          <a:xfrm>
            <a:off x="2919307" y="1925093"/>
            <a:ext cx="3288096" cy="2592288"/>
          </a:xfrm>
          <a:prstGeom prst="rect">
            <a:avLst/>
          </a:prstGeom>
        </p:spPr>
      </p:pic>
      <p:pic>
        <p:nvPicPr>
          <p:cNvPr id="11" name="Picture 10" descr="Ariel-V17SD-Polaroid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2213"/>
          <a:stretch/>
        </p:blipFill>
        <p:spPr>
          <a:xfrm>
            <a:off x="3069829" y="4645220"/>
            <a:ext cx="2860344" cy="648072"/>
          </a:xfrm>
          <a:prstGeom prst="rect">
            <a:avLst/>
          </a:prstGeom>
        </p:spPr>
      </p:pic>
      <p:pic>
        <p:nvPicPr>
          <p:cNvPr id="15" name="Picture 14" descr="A person in a suit and tie&#10;&#10;Description automatically generated">
            <a:extLst>
              <a:ext uri="{FF2B5EF4-FFF2-40B4-BE49-F238E27FC236}">
                <a16:creationId xmlns:a16="http://schemas.microsoft.com/office/drawing/2014/main" id="{629471A0-411D-485E-987B-7F6076413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925093"/>
            <a:ext cx="2430803" cy="33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2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6916" y="980728"/>
            <a:ext cx="5544616" cy="1296144"/>
          </a:xfrm>
        </p:spPr>
        <p:txBody>
          <a:bodyPr/>
          <a:lstStyle/>
          <a:p>
            <a:r>
              <a:rPr lang="en-US" sz="3200" b="1" dirty="0">
                <a:solidFill>
                  <a:srgbClr val="2B85BB"/>
                </a:solidFill>
              </a:rPr>
              <a:t>Contact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928" y="2924944"/>
            <a:ext cx="5328592" cy="3168352"/>
          </a:xfrm>
        </p:spPr>
        <p:txBody>
          <a:bodyPr anchor="t"/>
          <a:lstStyle/>
          <a:p>
            <a:pPr algn="l">
              <a:spcAft>
                <a:spcPts val="1200"/>
              </a:spcAft>
            </a:pPr>
            <a:endParaRPr lang="en-US" sz="2400" dirty="0"/>
          </a:p>
          <a:p>
            <a:r>
              <a:rPr lang="en-US" sz="2000" b="1" dirty="0"/>
              <a:t>Palak </a:t>
            </a:r>
            <a:r>
              <a:rPr lang="en-US" sz="2000" b="1" dirty="0" err="1"/>
              <a:t>Neema</a:t>
            </a:r>
            <a:endParaRPr lang="en-US" sz="2000" dirty="0"/>
          </a:p>
          <a:p>
            <a:r>
              <a:rPr lang="en-US" sz="2000" dirty="0"/>
              <a:t>(Sr. Counselor USA and Trainer)</a:t>
            </a:r>
            <a:br>
              <a:rPr lang="en-US" sz="2000" dirty="0"/>
            </a:br>
            <a:r>
              <a:rPr lang="en-US" sz="2000" i="1" dirty="0"/>
              <a:t>Study Metro Edu Consultant Pvt Ltd</a:t>
            </a:r>
            <a:endParaRPr lang="en-US" sz="2000" dirty="0"/>
          </a:p>
          <a:p>
            <a:r>
              <a:rPr lang="en-US" sz="2000" i="1" dirty="0"/>
              <a:t>517-Shekhar Central, </a:t>
            </a:r>
            <a:r>
              <a:rPr lang="en-US" sz="2000" i="1" dirty="0" err="1"/>
              <a:t>Manoramaganj</a:t>
            </a:r>
            <a:r>
              <a:rPr lang="en-US" sz="2000" i="1" dirty="0"/>
              <a:t>, </a:t>
            </a:r>
            <a:br>
              <a:rPr lang="en-US" sz="2000" i="1" dirty="0"/>
            </a:br>
            <a:r>
              <a:rPr lang="en-US" sz="2000" i="1" dirty="0"/>
              <a:t>Indore, Madhya Pradesh, India- 452018</a:t>
            </a:r>
            <a:br>
              <a:rPr lang="en-US" sz="2000" i="1" dirty="0"/>
            </a:br>
            <a:r>
              <a:rPr lang="en-US" sz="2000" b="1" dirty="0"/>
              <a:t>Mobile +91-8989625013 </a:t>
            </a:r>
            <a:endParaRPr lang="en-US" sz="2000" dirty="0"/>
          </a:p>
          <a:p>
            <a:r>
              <a:rPr lang="en-US" sz="2000" b="1" dirty="0"/>
              <a:t>Skype: palak_107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 algn="l">
              <a:spcAft>
                <a:spcPts val="1200"/>
              </a:spcAft>
            </a:pPr>
            <a:endParaRPr lang="en-US" sz="1200" dirty="0"/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 descr="vatel-logo-only 2x2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6" name="Picture 5" descr="Alliant-logo72dpi-noBG-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  <p:pic>
        <p:nvPicPr>
          <p:cNvPr id="7" name="Picture 6" descr="IMG_96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590" y="2114854"/>
            <a:ext cx="5040560" cy="378042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99394F8-FE62-4CA8-9116-4B4962304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2348880"/>
            <a:ext cx="3988668" cy="9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4488" y="142852"/>
            <a:ext cx="689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i="0" u="none" dirty="0" err="1">
                <a:solidFill>
                  <a:schemeClr val="bg1"/>
                </a:solidFill>
              </a:rPr>
              <a:t>Vatel</a:t>
            </a:r>
            <a:r>
              <a:rPr lang="en-US" sz="2800" b="1" i="0" u="none" dirty="0">
                <a:solidFill>
                  <a:schemeClr val="bg1"/>
                </a:solidFill>
              </a:rPr>
              <a:t> Around the World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/>
          <a:stretch/>
        </p:blipFill>
        <p:spPr>
          <a:xfrm>
            <a:off x="-231576" y="836712"/>
            <a:ext cx="11055012" cy="6118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5839669"/>
            <a:ext cx="854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Founded in 1981</a:t>
            </a:r>
          </a:p>
          <a:p>
            <a:pPr algn="ctr"/>
            <a:r>
              <a:rPr lang="en-US" sz="2000" dirty="0"/>
              <a:t>50 Schools over 5 continents – 9,000 Students – over 35,000 Alumni </a:t>
            </a:r>
          </a:p>
        </p:txBody>
      </p:sp>
      <p:pic>
        <p:nvPicPr>
          <p:cNvPr id="6" name="Picture 5" descr="Logo-Vatel-BestSchool-Awa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725144"/>
            <a:ext cx="1296888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290" y="836712"/>
            <a:ext cx="684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Top Reasons Students Choose Vatel USA</a:t>
            </a:r>
            <a:endParaRPr lang="en-PH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A9F3C-32D8-4A94-BCC4-93A5F84F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015" y="44624"/>
            <a:ext cx="2225233" cy="755970"/>
          </a:xfrm>
          <a:prstGeom prst="rect">
            <a:avLst/>
          </a:prstGeom>
        </p:spPr>
      </p:pic>
      <p:pic>
        <p:nvPicPr>
          <p:cNvPr id="5" name="Picture 4" descr="vatel-logo-only 2x2.ai">
            <a:extLst>
              <a:ext uri="{FF2B5EF4-FFF2-40B4-BE49-F238E27FC236}">
                <a16:creationId xmlns:a16="http://schemas.microsoft.com/office/drawing/2014/main" id="{82D7C1CD-6007-4065-9AD0-4751C8F8C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35309"/>
            <a:ext cx="848544" cy="80140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1CA4409-0ED4-445D-8C14-2A2027BB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72" y="1340768"/>
            <a:ext cx="5657082" cy="2880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Graduates complete their programs with degrees and paid practical experience in the industry. Vatel USA partners with 4 and 5 star hotels across the USA which gives students professional training opportunities that fit their career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Small class sizes support students academically and prepare students professionally. The Vatel USA international student body represents over 20 countries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9" descr="A person sitting at a desk&#10;&#10;Description automatically generated">
            <a:extLst>
              <a:ext uri="{FF2B5EF4-FFF2-40B4-BE49-F238E27FC236}">
                <a16:creationId xmlns:a16="http://schemas.microsoft.com/office/drawing/2014/main" id="{45B98CE8-9966-4045-85F9-319B6D69B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1244292"/>
            <a:ext cx="2885975" cy="2545437"/>
          </a:xfrm>
          <a:prstGeom prst="rect">
            <a:avLst/>
          </a:prstGeom>
        </p:spPr>
      </p:pic>
      <p:pic>
        <p:nvPicPr>
          <p:cNvPr id="12" name="Picture 11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1B46CC06-9746-4A36-BCBE-F86C53E69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26" y="3997390"/>
            <a:ext cx="3456384" cy="2592288"/>
          </a:xfrm>
          <a:prstGeom prst="rect">
            <a:avLst/>
          </a:prstGeom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E3C5A5D-C643-43F6-93B4-3B0256EC6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2" y="4043583"/>
            <a:ext cx="3680184" cy="25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6712"/>
            <a:ext cx="9906000" cy="936104"/>
          </a:xfrm>
        </p:spPr>
        <p:txBody>
          <a:bodyPr/>
          <a:lstStyle/>
          <a:p>
            <a:r>
              <a:rPr lang="en-US" sz="3600" b="1" dirty="0">
                <a:solidFill>
                  <a:srgbClr val="2B85BB"/>
                </a:solidFill>
              </a:rPr>
              <a:t>Hospitality Careers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528" y="1772816"/>
            <a:ext cx="839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Graduates Work in Hospitality Positions Including: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5464"/>
              </p:ext>
            </p:extLst>
          </p:nvPr>
        </p:nvGraphicFramePr>
        <p:xfrm>
          <a:off x="1352600" y="2420888"/>
          <a:ext cx="7286676" cy="2364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4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Guest Relations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Front Office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dirty="0"/>
                        <a:t>Sales &amp; Marketing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dirty="0"/>
                        <a:t>Communication and Social Media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dirty="0"/>
                        <a:t>Training and Recruitment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dirty="0"/>
                        <a:t>Food &amp; Beverages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dirty="0"/>
                        <a:t>Meetings and Events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dirty="0"/>
                        <a:t>Public Relations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dirty="0"/>
                        <a:t>Human</a:t>
                      </a:r>
                      <a:r>
                        <a:rPr lang="en-US" baseline="0" dirty="0"/>
                        <a:t> Resources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Rooms 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 descr="vatel-logo-only 2x2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8" name="Picture 7" descr="Alliant-logo72dpi-noBG-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  <p:pic>
        <p:nvPicPr>
          <p:cNvPr id="11" name="Picture 10" descr="5hotel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4797152"/>
            <a:ext cx="9889403" cy="20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9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atel-logo-only 2x2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13" name="Picture 12" descr="Alliant-logo72dpi-noBG-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04850" y="1001713"/>
            <a:ext cx="8458200" cy="914400"/>
          </a:xfrm>
        </p:spPr>
        <p:txBody>
          <a:bodyPr/>
          <a:lstStyle/>
          <a:p>
            <a:r>
              <a:rPr lang="en-US" sz="2800" b="1" dirty="0" err="1">
                <a:solidFill>
                  <a:srgbClr val="2B85BB"/>
                </a:solidFill>
              </a:rPr>
              <a:t>Vatel</a:t>
            </a:r>
            <a:r>
              <a:rPr lang="en-US" sz="2800" b="1" dirty="0">
                <a:solidFill>
                  <a:srgbClr val="2B85BB"/>
                </a:solidFill>
              </a:rPr>
              <a:t> Partnership with Alliant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29200" y="2492896"/>
            <a:ext cx="4133850" cy="3603104"/>
          </a:xfrm>
        </p:spPr>
        <p:txBody>
          <a:bodyPr/>
          <a:lstStyle/>
          <a:p>
            <a:r>
              <a:rPr lang="en-US" sz="2400" dirty="0"/>
              <a:t>2017</a:t>
            </a:r>
          </a:p>
          <a:p>
            <a:r>
              <a:rPr lang="en-US" sz="2400" dirty="0"/>
              <a:t>Shared Values</a:t>
            </a:r>
          </a:p>
          <a:p>
            <a:r>
              <a:rPr lang="en-US" sz="2400" dirty="0"/>
              <a:t>Professional Practice</a:t>
            </a:r>
          </a:p>
          <a:p>
            <a:r>
              <a:rPr lang="en-US" sz="2400" dirty="0"/>
              <a:t>Industry Connection</a:t>
            </a:r>
          </a:p>
          <a:p>
            <a:r>
              <a:rPr lang="en-US" sz="2400" dirty="0"/>
              <a:t>Brand</a:t>
            </a:r>
          </a:p>
          <a:p>
            <a:r>
              <a:rPr lang="en-US" sz="2400" dirty="0"/>
              <a:t>Campus</a:t>
            </a:r>
          </a:p>
          <a:p>
            <a:r>
              <a:rPr lang="en-US" sz="2400" dirty="0"/>
              <a:t>Professors</a:t>
            </a:r>
          </a:p>
          <a:p>
            <a:endParaRPr lang="en-US" dirty="0"/>
          </a:p>
        </p:txBody>
      </p:sp>
      <p:pic>
        <p:nvPicPr>
          <p:cNvPr id="4" name="Content Placeholder 3" descr="Group 1 Photo shooting (Alliant)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64" b="-17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155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528" y="4015517"/>
            <a:ext cx="504056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1" name="Picture 10" descr="vatel-logo-only 2x2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12" name="Picture 11" descr="Alliant-logo72dpi-noBG-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76536" y="764704"/>
            <a:ext cx="8420100" cy="1143000"/>
          </a:xfrm>
        </p:spPr>
        <p:txBody>
          <a:bodyPr/>
          <a:lstStyle/>
          <a:p>
            <a:r>
              <a:rPr lang="en-US" sz="2800" b="1" dirty="0" err="1">
                <a:solidFill>
                  <a:srgbClr val="2B85BB"/>
                </a:solidFill>
              </a:rPr>
              <a:t>Vatel</a:t>
            </a:r>
            <a:r>
              <a:rPr lang="en-US" sz="2800" b="1" dirty="0">
                <a:solidFill>
                  <a:srgbClr val="2B85BB"/>
                </a:solidFill>
              </a:rPr>
              <a:t> Institute of Hospitality Management</a:t>
            </a:r>
            <a:br>
              <a:rPr lang="en-US" sz="2800" b="1" dirty="0">
                <a:solidFill>
                  <a:srgbClr val="2B85BB"/>
                </a:solidFill>
              </a:rPr>
            </a:br>
            <a:r>
              <a:rPr lang="en-US" sz="2800" b="1" dirty="0">
                <a:solidFill>
                  <a:srgbClr val="2B85BB"/>
                </a:solidFill>
              </a:rPr>
              <a:t> at Alliant International University 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Embedded within California School of Management and Leadership </a:t>
            </a:r>
          </a:p>
          <a:p>
            <a:pPr lvl="1"/>
            <a:r>
              <a:rPr lang="en-US" sz="2000" dirty="0"/>
              <a:t>MBA with a Concentration in Hospitality Management</a:t>
            </a:r>
          </a:p>
          <a:p>
            <a:pPr lvl="1"/>
            <a:r>
              <a:rPr lang="en-US" sz="2000" dirty="0"/>
              <a:t>BS in Hospitality Management</a:t>
            </a:r>
          </a:p>
          <a:p>
            <a:r>
              <a:rPr lang="en-US" sz="2400" dirty="0"/>
              <a:t>August and January Start Dates</a:t>
            </a:r>
          </a:p>
          <a:p>
            <a:pPr lvl="1"/>
            <a:endParaRPr lang="en-US" sz="2000" dirty="0"/>
          </a:p>
          <a:p>
            <a:pPr marL="477837" lvl="1" indent="0">
              <a:buNone/>
            </a:pPr>
            <a:endParaRPr lang="en-US" sz="2000" dirty="0"/>
          </a:p>
        </p:txBody>
      </p:sp>
      <p:pic>
        <p:nvPicPr>
          <p:cNvPr id="2" name="Picture 1" descr="Banner-hotels-S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" y="4581128"/>
            <a:ext cx="9891294" cy="3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528" y="2215317"/>
            <a:ext cx="504056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2" name="Picture 11" descr="vatel-logo-only 2x2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13" name="Picture 12" descr="Alliant-logo72dpi-noBG-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04850" y="1001713"/>
            <a:ext cx="84582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2B85BB"/>
                </a:solidFill>
              </a:rPr>
              <a:t>MBA with a Concentration in Hospitality Management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512" y="2348880"/>
            <a:ext cx="4133850" cy="3240360"/>
          </a:xfrm>
        </p:spPr>
        <p:txBody>
          <a:bodyPr/>
          <a:lstStyle/>
          <a:p>
            <a:r>
              <a:rPr lang="en-US" dirty="0"/>
              <a:t>Cohort Structure</a:t>
            </a:r>
          </a:p>
          <a:p>
            <a:r>
              <a:rPr lang="en-US" dirty="0"/>
              <a:t>Intensive Schedule</a:t>
            </a:r>
          </a:p>
          <a:p>
            <a:r>
              <a:rPr lang="en-US" dirty="0"/>
              <a:t>Uniforms</a:t>
            </a:r>
          </a:p>
          <a:p>
            <a:r>
              <a:rPr lang="en-US" dirty="0"/>
              <a:t>Practical Experience</a:t>
            </a:r>
          </a:p>
          <a:p>
            <a:r>
              <a:rPr lang="en-US" dirty="0"/>
              <a:t>Degrees from Alliant and Vatel Group</a:t>
            </a:r>
          </a:p>
        </p:txBody>
      </p:sp>
      <p:pic>
        <p:nvPicPr>
          <p:cNvPr id="5" name="Content Placeholder 4" descr="Group 2 photo shooting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12" b="-16812"/>
          <a:stretch>
            <a:fillRect/>
          </a:stretch>
        </p:blipFill>
        <p:spPr>
          <a:xfrm>
            <a:off x="5025008" y="1916832"/>
            <a:ext cx="4138042" cy="4118973"/>
          </a:xfrm>
        </p:spPr>
      </p:pic>
    </p:spTree>
    <p:extLst>
      <p:ext uri="{BB962C8B-B14F-4D97-AF65-F5344CB8AC3E}">
        <p14:creationId xmlns:p14="http://schemas.microsoft.com/office/powerpoint/2010/main" val="197096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528" y="2215317"/>
            <a:ext cx="504056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2" name="Picture 11" descr="vatel-logo-only 2x2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13" name="Picture 12" descr="Alliant-logo72dpi-noBG-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04850" y="1001713"/>
            <a:ext cx="84582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2B85BB"/>
                </a:solidFill>
              </a:rPr>
              <a:t>Bachelor of Science in Hospitality Management 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5008" y="2564904"/>
            <a:ext cx="4133850" cy="3248000"/>
          </a:xfrm>
        </p:spPr>
        <p:txBody>
          <a:bodyPr/>
          <a:lstStyle/>
          <a:p>
            <a:r>
              <a:rPr lang="en-US" dirty="0"/>
              <a:t>Internship Courses</a:t>
            </a:r>
          </a:p>
          <a:p>
            <a:r>
              <a:rPr lang="en-US" dirty="0"/>
              <a:t>Hospitality Courses</a:t>
            </a:r>
          </a:p>
          <a:p>
            <a:r>
              <a:rPr lang="en-US" dirty="0"/>
              <a:t>Fast Track Courses</a:t>
            </a:r>
          </a:p>
          <a:p>
            <a:r>
              <a:rPr lang="en-US" dirty="0"/>
              <a:t>Placement Assistance</a:t>
            </a:r>
          </a:p>
        </p:txBody>
      </p:sp>
      <p:pic>
        <p:nvPicPr>
          <p:cNvPr id="2" name="Content Placeholder 1" descr="Situation 1 Vatel shooting (Flag)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r="-1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945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4" y="965908"/>
            <a:ext cx="9587406" cy="734900"/>
          </a:xfrm>
        </p:spPr>
        <p:txBody>
          <a:bodyPr/>
          <a:lstStyle/>
          <a:p>
            <a:r>
              <a:rPr lang="en-US" sz="3600" b="1" dirty="0">
                <a:solidFill>
                  <a:srgbClr val="2B85BB"/>
                </a:solidFill>
              </a:rPr>
              <a:t>Vatel Partner Hotels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1032" y="2060848"/>
            <a:ext cx="4608512" cy="2448272"/>
          </a:xfrm>
        </p:spPr>
        <p:txBody>
          <a:bodyPr anchor="t"/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Part Time Paid Internships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Full Time Paid Internships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Career Development Course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Placement Assistance</a:t>
            </a:r>
          </a:p>
          <a:p>
            <a:pPr algn="l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4098" name="Picture 2" descr="C:\Users\Jessica\Dropbox\Graphics\Hotel Pics\Lodge at Torrey Pines-G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4970426" cy="1800200"/>
          </a:xfrm>
          <a:prstGeom prst="rect">
            <a:avLst/>
          </a:prstGeom>
          <a:noFill/>
        </p:spPr>
      </p:pic>
      <p:pic>
        <p:nvPicPr>
          <p:cNvPr id="4099" name="Picture 3" descr="C:\Users\Jessica\Dropbox\Graphics\Hotel Pics\Sofitel Los Ange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0" y="5085184"/>
            <a:ext cx="2533650" cy="1800200"/>
          </a:xfrm>
          <a:prstGeom prst="rect">
            <a:avLst/>
          </a:prstGeom>
          <a:noFill/>
        </p:spPr>
      </p:pic>
      <p:pic>
        <p:nvPicPr>
          <p:cNvPr id="4101" name="Picture 5" descr="C:\Users\Jessica\Dropbox\Graphics\Hotel Pics\Shore Ho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032" y="5085185"/>
            <a:ext cx="2619375" cy="1800200"/>
          </a:xfrm>
          <a:prstGeom prst="rect">
            <a:avLst/>
          </a:prstGeom>
          <a:noFill/>
        </p:spPr>
      </p:pic>
      <p:pic>
        <p:nvPicPr>
          <p:cNvPr id="4102" name="Picture 6" descr="C:\Users\Jessica\Dropbox\Graphics\Hotel Pics\St. Regis Monarch Be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1277" y="5086595"/>
            <a:ext cx="2671763" cy="1800749"/>
          </a:xfrm>
          <a:prstGeom prst="rect">
            <a:avLst/>
          </a:prstGeom>
          <a:noFill/>
        </p:spPr>
      </p:pic>
      <p:pic>
        <p:nvPicPr>
          <p:cNvPr id="5" name="Picture 4" descr="WaldorfLogo.sv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2276872"/>
            <a:ext cx="1012754" cy="1210104"/>
          </a:xfrm>
          <a:prstGeom prst="rect">
            <a:avLst/>
          </a:prstGeom>
        </p:spPr>
      </p:pic>
      <p:pic>
        <p:nvPicPr>
          <p:cNvPr id="7" name="Picture 6" descr="Logo-Starwood_Hotels_and_Resort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64" y="2204864"/>
            <a:ext cx="1856656" cy="674894"/>
          </a:xfrm>
          <a:prstGeom prst="rect">
            <a:avLst/>
          </a:prstGeom>
        </p:spPr>
      </p:pic>
      <p:pic>
        <p:nvPicPr>
          <p:cNvPr id="8" name="Picture 7" descr="Logo-Four_Seasons_Hotel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0" y="1988840"/>
            <a:ext cx="1485108" cy="985044"/>
          </a:xfrm>
          <a:prstGeom prst="rect">
            <a:avLst/>
          </a:prstGeom>
        </p:spPr>
      </p:pic>
      <p:pic>
        <p:nvPicPr>
          <p:cNvPr id="9" name="Picture 8" descr="logo-Peninsula-Hotels Logo 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84" y="3861048"/>
            <a:ext cx="2000672" cy="452016"/>
          </a:xfrm>
          <a:prstGeom prst="rect">
            <a:avLst/>
          </a:prstGeom>
        </p:spPr>
      </p:pic>
      <p:pic>
        <p:nvPicPr>
          <p:cNvPr id="11" name="Picture 10" descr="logo-marriott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14218" b="33655"/>
          <a:stretch/>
        </p:blipFill>
        <p:spPr>
          <a:xfrm>
            <a:off x="200472" y="3501008"/>
            <a:ext cx="1728192" cy="822540"/>
          </a:xfrm>
          <a:prstGeom prst="rect">
            <a:avLst/>
          </a:prstGeom>
        </p:spPr>
      </p:pic>
      <p:pic>
        <p:nvPicPr>
          <p:cNvPr id="6" name="Picture 5" descr="Logo-Sofitel_Luxury Small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3284984"/>
            <a:ext cx="2177940" cy="434950"/>
          </a:xfrm>
          <a:prstGeom prst="rect">
            <a:avLst/>
          </a:prstGeom>
        </p:spPr>
      </p:pic>
      <p:pic>
        <p:nvPicPr>
          <p:cNvPr id="14" name="Picture 13" descr="vatel-logo-only 2x2.a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848544" cy="801403"/>
          </a:xfrm>
          <a:prstGeom prst="rect">
            <a:avLst/>
          </a:prstGeom>
        </p:spPr>
      </p:pic>
      <p:pic>
        <p:nvPicPr>
          <p:cNvPr id="15" name="Picture 14" descr="Alliant-logo72dpi-noBG-w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58" y="44624"/>
            <a:ext cx="2224682" cy="7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7779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8706</TotalTime>
  <Words>281</Words>
  <Application>Microsoft Office PowerPoint</Application>
  <PresentationFormat>A4 Paper (210x297 mm)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Nouvelle présentation</vt:lpstr>
      <vt:lpstr> Vatel Institute of Hospitality Management  at Alliant International University  San Diego  </vt:lpstr>
      <vt:lpstr>PowerPoint Presentation</vt:lpstr>
      <vt:lpstr>PowerPoint Presentation</vt:lpstr>
      <vt:lpstr>Hospitality Careers</vt:lpstr>
      <vt:lpstr>Vatel Partnership with Alliant</vt:lpstr>
      <vt:lpstr>Vatel Institute of Hospitality Management  at Alliant International University </vt:lpstr>
      <vt:lpstr>MBA with a Concentration in Hospitality Management </vt:lpstr>
      <vt:lpstr>Bachelor of Science in Hospitality Management </vt:lpstr>
      <vt:lpstr>Vatel Partner Hotels</vt:lpstr>
      <vt:lpstr>Industry Exposure</vt:lpstr>
      <vt:lpstr>PowerPoint Presentation</vt:lpstr>
      <vt:lpstr>Contact Information</vt:lpstr>
    </vt:vector>
  </TitlesOfParts>
  <Company>Caracas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 Identité VATEL</dc:title>
  <dc:creator>Marie-Hélène Male</dc:creator>
  <cp:lastModifiedBy>Liz Fernandez</cp:lastModifiedBy>
  <cp:revision>663</cp:revision>
  <cp:lastPrinted>2019-10-10T23:12:32Z</cp:lastPrinted>
  <dcterms:created xsi:type="dcterms:W3CDTF">2011-06-17T09:38:00Z</dcterms:created>
  <dcterms:modified xsi:type="dcterms:W3CDTF">2020-04-18T08:21:22Z</dcterms:modified>
</cp:coreProperties>
</file>