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80" r:id="rId4"/>
    <p:sldId id="270" r:id="rId5"/>
    <p:sldId id="271" r:id="rId6"/>
    <p:sldId id="272" r:id="rId7"/>
    <p:sldId id="277" r:id="rId8"/>
    <p:sldId id="281" r:id="rId9"/>
    <p:sldId id="261" r:id="rId10"/>
    <p:sldId id="273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2"/>
    <p:restoredTop sz="94690"/>
  </p:normalViewPr>
  <p:slideViewPr>
    <p:cSldViewPr snapToGrid="0" snapToObjects="1">
      <p:cViewPr varScale="1">
        <p:scale>
          <a:sx n="85" d="100"/>
          <a:sy n="85" d="100"/>
        </p:scale>
        <p:origin x="82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6F5F-F045-449B-ABF0-3781CFCD3B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6451D-037A-4040-A5F9-A172259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0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20417-7A14-418E-A7CB-DB0BD7D3DB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20417-7A14-418E-A7CB-DB0BD7D3D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3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20417-7A14-418E-A7CB-DB0BD7D3D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20417-7A14-418E-A7CB-DB0BD7D3D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7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20417-7A14-418E-A7CB-DB0BD7D3DB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3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20417-7A14-418E-A7CB-DB0BD7D3DB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20417-7A14-418E-A7CB-DB0BD7D3DB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9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20417-7A14-418E-A7CB-DB0BD7D3DB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20417-7A14-418E-A7CB-DB0BD7D3DB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6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8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0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1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6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9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4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7834-0340-8746-A1E3-6B20DD04E46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CB40-9E85-4748-9343-38136C162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untunion.edu/undergraduate-degrees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Textbo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0" y="-32296"/>
            <a:ext cx="8420559" cy="689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616" y="195383"/>
            <a:ext cx="707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/>
              </a:rPr>
              <a:t>International Student Services</a:t>
            </a:r>
          </a:p>
        </p:txBody>
      </p:sp>
      <p:pic>
        <p:nvPicPr>
          <p:cNvPr id="9" name="Picture 8" descr="Logo-Be-Exceptional (00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03" y="5373066"/>
            <a:ext cx="212407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01762" y="1366020"/>
            <a:ext cx="6155779" cy="462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b="1" dirty="0">
                <a:latin typeface="Myriad Pro Cond"/>
                <a:cs typeface="Myriad Pro Cond"/>
              </a:rPr>
              <a:t>Services &amp; Activities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Myriad Pro Cond"/>
                <a:cs typeface="Myriad Pro Cond"/>
              </a:rPr>
              <a:t>Airport &amp; Bus Transportation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Myriad Pro Cond"/>
                <a:cs typeface="Myriad Pro Cond"/>
              </a:rPr>
              <a:t>24/7 Support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Myriad Pro Cond"/>
                <a:cs typeface="Myriad Pro Cond"/>
              </a:rPr>
              <a:t>Free Housing over Breaks during the Academic Year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Myriad Pro Cond"/>
                <a:cs typeface="Myriad Pro Cond"/>
              </a:rPr>
              <a:t>Summer Storage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Myriad Pro Cond"/>
                <a:cs typeface="Myriad Pro Cond"/>
              </a:rPr>
              <a:t>Pre-Arrival &amp; On-site Orientation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Myriad Pro Cond"/>
                <a:cs typeface="Myriad Pro Cond"/>
              </a:rPr>
              <a:t>Shopping Trips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Myriad Pro Cond"/>
                <a:cs typeface="Myriad Pro Cond"/>
              </a:rPr>
              <a:t>Cultural Excursions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Myriad Pro Cond"/>
                <a:cs typeface="Myriad Pro Cond"/>
              </a:rPr>
              <a:t>Athletic Events (Cleveland Cavaliers, Indians, &amp; Monsters)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Myriad Pro Cond"/>
                <a:cs typeface="Myriad Pro Cond"/>
              </a:rPr>
              <a:t>Fall Break and Spring Break Trips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Myriad Pro Cond"/>
                <a:cs typeface="Myriad Pro Cond"/>
              </a:rPr>
              <a:t>Immigration Support</a:t>
            </a:r>
          </a:p>
          <a:p>
            <a:pPr>
              <a:spcAft>
                <a:spcPts val="800"/>
              </a:spcAft>
            </a:pPr>
            <a:endParaRPr lang="en-US" sz="500" b="1" dirty="0">
              <a:latin typeface="Myriad Pro Cond"/>
              <a:cs typeface="Myriad Pro C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3" y="2277283"/>
            <a:ext cx="4976447" cy="279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/>
    </mc:Choice>
    <mc:Fallback xmlns="">
      <p:transition advClick="0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Textbo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0" y="-32296"/>
            <a:ext cx="8420559" cy="6890296"/>
          </a:xfrm>
          <a:prstGeom prst="rect">
            <a:avLst/>
          </a:prstGeom>
        </p:spPr>
      </p:pic>
      <p:pic>
        <p:nvPicPr>
          <p:cNvPr id="9" name="Picture 8" descr="Logo-Be-Exceptional (00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03" y="5373066"/>
            <a:ext cx="212407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23084" y="1777951"/>
            <a:ext cx="731520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6000" dirty="0">
                <a:latin typeface="Myriad Pro Cond"/>
                <a:cs typeface="Myriad Pro Cond"/>
              </a:rPr>
              <a:t>Thank you so much for Joining me!</a:t>
            </a:r>
          </a:p>
          <a:p>
            <a:pPr>
              <a:spcAft>
                <a:spcPts val="800"/>
              </a:spcAft>
            </a:pPr>
            <a:endParaRPr lang="en-US" sz="500" b="1" dirty="0">
              <a:latin typeface="Myriad Pro Cond"/>
              <a:cs typeface="Myriad Pro Cond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5B0DA9-61FB-4A7C-8DBD-E3180A057EBB}"/>
              </a:ext>
            </a:extLst>
          </p:cNvPr>
          <p:cNvSpPr/>
          <p:nvPr/>
        </p:nvSpPr>
        <p:spPr>
          <a:xfrm>
            <a:off x="174470" y="1915214"/>
            <a:ext cx="3178329" cy="2809186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000" b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629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/>
    </mc:Choice>
    <mc:Fallback xmlns="">
      <p:transition advClick="0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Textbo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0" y="-32296"/>
            <a:ext cx="8420559" cy="689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616" y="195383"/>
            <a:ext cx="707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/>
              </a:rPr>
              <a:t>UMU at a Glance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10" y="1430147"/>
            <a:ext cx="757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yriad Pro"/>
                <a:cs typeface="Myriad Pro"/>
              </a:rPr>
              <a:t>Quick Facts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latin typeface="Myriad Pro"/>
              </a:rPr>
              <a:t>Founded in 1846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latin typeface="Myriad Pro"/>
              </a:rPr>
              <a:t>2,200+ Student Population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latin typeface="Myriad Pro"/>
              </a:rPr>
              <a:t>Alliance, OH (population 25,000)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latin typeface="Myriad Pro"/>
              </a:rPr>
              <a:t>90 minutes from Pittsburgh, PA &amp; Cleveland, OH</a:t>
            </a:r>
          </a:p>
          <a:p>
            <a:r>
              <a:rPr lang="en-US" sz="2000" b="1" dirty="0">
                <a:latin typeface="Myriad Pro"/>
                <a:cs typeface="Myriad Pro"/>
              </a:rPr>
              <a:t>Rankings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  <a:cs typeface="Myriad Pro"/>
              </a:rPr>
              <a:t>Ranked </a:t>
            </a:r>
            <a:r>
              <a:rPr lang="en-US" sz="2000" b="1" dirty="0">
                <a:latin typeface="Myriad Pro"/>
                <a:cs typeface="Myriad Pro"/>
              </a:rPr>
              <a:t>11</a:t>
            </a:r>
            <a:r>
              <a:rPr lang="en-US" sz="2000" b="1" baseline="30000" dirty="0">
                <a:latin typeface="Myriad Pro"/>
                <a:cs typeface="Myriad Pro"/>
              </a:rPr>
              <a:t>th</a:t>
            </a:r>
            <a:r>
              <a:rPr lang="en-US" sz="2000" dirty="0">
                <a:latin typeface="Myriad Pro"/>
                <a:cs typeface="Myriad Pro"/>
              </a:rPr>
              <a:t> by </a:t>
            </a:r>
            <a:r>
              <a:rPr lang="en-US" sz="2000" i="1" dirty="0">
                <a:latin typeface="Myriad Pro"/>
                <a:cs typeface="Myriad Pro"/>
              </a:rPr>
              <a:t>U.S. News and World Report </a:t>
            </a:r>
            <a:r>
              <a:rPr lang="en-US" sz="2000" dirty="0">
                <a:latin typeface="Myriad Pro"/>
                <a:cs typeface="Myriad Pro"/>
              </a:rPr>
              <a:t>among regional colleges in the Midwest.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Myriad Pro"/>
                <a:cs typeface="Myriad Pro"/>
              </a:rPr>
              <a:t>Forbes</a:t>
            </a:r>
            <a:r>
              <a:rPr lang="en-US" sz="2000" dirty="0">
                <a:latin typeface="Myriad Pro"/>
                <a:cs typeface="Myriad Pro"/>
              </a:rPr>
              <a:t> ranked UMU nationally among the top four year, private and public colleges and universities.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  <a:cs typeface="Myriad Pro"/>
              </a:rPr>
              <a:t>UMU has been cited among the top colleges and universities in the State of Ohio by BestColleges.com</a:t>
            </a:r>
          </a:p>
        </p:txBody>
      </p:sp>
      <p:pic>
        <p:nvPicPr>
          <p:cNvPr id="9" name="Picture 8" descr="Logo-Be-Exceptional (00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03" y="5373066"/>
            <a:ext cx="212407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254253" y="1342964"/>
            <a:ext cx="3597657" cy="3446206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307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/>
    </mc:Choice>
    <mc:Fallback xmlns="">
      <p:transition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Textbo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0" y="-32296"/>
            <a:ext cx="8420559" cy="689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616" y="195383"/>
            <a:ext cx="707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/>
              </a:rPr>
              <a:t>Academics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7209" y="1799339"/>
            <a:ext cx="80275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652C8A"/>
              </a:solidFill>
              <a:latin typeface="Myriad Pro"/>
              <a:cs typeface="Myriad Pro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3600" dirty="0">
                <a:solidFill>
                  <a:srgbClr val="652C8A"/>
                </a:solidFill>
                <a:latin typeface="Myriad Pro"/>
              </a:rPr>
              <a:t>50+ Undergraduate degree programs</a:t>
            </a:r>
          </a:p>
          <a:p>
            <a:pPr marL="742950" lvl="1" indent="-285750">
              <a:buFont typeface="Arial"/>
              <a:buChar char="•"/>
            </a:pPr>
            <a:r>
              <a:rPr lang="en-US" sz="3600" dirty="0">
                <a:solidFill>
                  <a:srgbClr val="652C8A"/>
                </a:solidFill>
                <a:latin typeface="Myriad Pro"/>
                <a:cs typeface="Myriad Pro"/>
              </a:rPr>
              <a:t>13:1 Student to Faculty Ratio</a:t>
            </a:r>
          </a:p>
          <a:p>
            <a:pPr marL="742950" lvl="1" indent="-285750">
              <a:buFont typeface="Arial"/>
              <a:buChar char="•"/>
            </a:pPr>
            <a:r>
              <a:rPr lang="en-US" sz="3600" dirty="0">
                <a:solidFill>
                  <a:srgbClr val="652C8A"/>
                </a:solidFill>
                <a:latin typeface="Myriad Pro"/>
                <a:cs typeface="Myriad Pro"/>
              </a:rPr>
              <a:t>Average class size = 18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sz="3600" dirty="0">
                <a:solidFill>
                  <a:srgbClr val="652C8A"/>
                </a:solidFill>
                <a:latin typeface="Myriad Pro"/>
                <a:cs typeface="Myriad Pro"/>
              </a:rPr>
              <a:t>96% job placement rate after graduation.</a:t>
            </a:r>
          </a:p>
        </p:txBody>
      </p:sp>
      <p:pic>
        <p:nvPicPr>
          <p:cNvPr id="9" name="Picture 8" descr="Logo-Be-Exceptional (00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03" y="5373066"/>
            <a:ext cx="212407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2417EBE-26C3-493C-988B-2B73B45D8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3802" y="1900284"/>
            <a:ext cx="4047276" cy="27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/>
    </mc:Choice>
    <mc:Fallback xmlns="">
      <p:transition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Textbo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0" y="-32296"/>
            <a:ext cx="8420559" cy="689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616" y="195383"/>
            <a:ext cx="707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/>
              </a:rPr>
              <a:t>Programs of Study</a:t>
            </a:r>
          </a:p>
        </p:txBody>
      </p:sp>
      <p:pic>
        <p:nvPicPr>
          <p:cNvPr id="9" name="Picture 8" descr="Logo-Be-Exceptional (00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03" y="5373066"/>
            <a:ext cx="212407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19745" y="1355075"/>
            <a:ext cx="79721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Business</a:t>
            </a:r>
            <a:r>
              <a:rPr lang="en-US" dirty="0"/>
              <a:t>			</a:t>
            </a:r>
            <a:r>
              <a:rPr lang="en-US" u="sng" dirty="0"/>
              <a:t>Science</a:t>
            </a:r>
            <a:r>
              <a:rPr lang="en-US" dirty="0"/>
              <a:t>		</a:t>
            </a:r>
            <a:r>
              <a:rPr lang="en-US" u="sng" dirty="0"/>
              <a:t>Health Sciences</a:t>
            </a:r>
          </a:p>
          <a:p>
            <a:r>
              <a:rPr lang="en-US" dirty="0"/>
              <a:t>Accounting		Biology		Exercise Science</a:t>
            </a:r>
          </a:p>
          <a:p>
            <a:r>
              <a:rPr lang="en-US" dirty="0"/>
              <a:t>Economics		Chemistry	Nursing</a:t>
            </a:r>
          </a:p>
          <a:p>
            <a:r>
              <a:rPr lang="en-US" dirty="0"/>
              <a:t>Finance			Neuroscience	Pre-Medicine</a:t>
            </a:r>
          </a:p>
          <a:p>
            <a:r>
              <a:rPr lang="en-US" dirty="0"/>
              <a:t>Management		Physics</a:t>
            </a:r>
          </a:p>
          <a:p>
            <a:r>
              <a:rPr lang="en-US" dirty="0"/>
              <a:t>Marketing</a:t>
            </a:r>
          </a:p>
          <a:p>
            <a:r>
              <a:rPr lang="en-US" dirty="0"/>
              <a:t>			</a:t>
            </a:r>
            <a:r>
              <a:rPr lang="en-US" u="sng" dirty="0"/>
              <a:t>Technology</a:t>
            </a:r>
          </a:p>
          <a:p>
            <a:r>
              <a:rPr lang="en-US" u="sng" dirty="0"/>
              <a:t>Engineering</a:t>
            </a:r>
            <a:r>
              <a:rPr lang="en-US" dirty="0"/>
              <a:t>		Computer Science</a:t>
            </a:r>
            <a:endParaRPr lang="en-US" u="sng" dirty="0"/>
          </a:p>
          <a:p>
            <a:r>
              <a:rPr lang="en-US" dirty="0"/>
              <a:t>Civil Engineering		Multi-Platform Software Development</a:t>
            </a:r>
          </a:p>
          <a:p>
            <a:r>
              <a:rPr lang="en-US" dirty="0"/>
              <a:t>Mechanical Engineering	</a:t>
            </a:r>
          </a:p>
          <a:p>
            <a:r>
              <a:rPr lang="en-US" dirty="0"/>
              <a:t>Electrical Engineering	</a:t>
            </a:r>
            <a:r>
              <a:rPr lang="en-US" u="sng" dirty="0"/>
              <a:t>Social Sciences &amp; Fine Arts</a:t>
            </a:r>
          </a:p>
          <a:p>
            <a:r>
              <a:rPr lang="en-US" dirty="0"/>
              <a:t>Computer Engineering	Music</a:t>
            </a:r>
          </a:p>
          <a:p>
            <a:r>
              <a:rPr lang="en-US" dirty="0"/>
              <a:t>Biomedical Engineering	Public Relations</a:t>
            </a:r>
          </a:p>
          <a:p>
            <a:r>
              <a:rPr lang="en-US" dirty="0"/>
              <a:t>			Theatre</a:t>
            </a:r>
          </a:p>
          <a:p>
            <a:r>
              <a:rPr lang="en-US" dirty="0"/>
              <a:t>			Pre-Law	</a:t>
            </a:r>
          </a:p>
          <a:p>
            <a:r>
              <a:rPr lang="en-US" dirty="0"/>
              <a:t>			</a:t>
            </a:r>
          </a:p>
          <a:p>
            <a:endParaRPr lang="en-US" dirty="0"/>
          </a:p>
          <a:p>
            <a:r>
              <a:rPr lang="en-US" b="1" u="sng" dirty="0"/>
              <a:t>Full Listing of Programs:</a:t>
            </a:r>
          </a:p>
          <a:p>
            <a:r>
              <a:rPr lang="en-US" dirty="0">
                <a:hlinkClick r:id="rId5"/>
              </a:rPr>
              <a:t>https://www.mountunion.edu/undergraduate-degrees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/>
    </mc:Choice>
    <mc:Fallback xmlns="">
      <p:transition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Textbo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90" y="-183777"/>
            <a:ext cx="8420559" cy="689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616" y="195383"/>
            <a:ext cx="707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/>
              </a:rPr>
              <a:t>Admission Process</a:t>
            </a:r>
          </a:p>
        </p:txBody>
      </p:sp>
      <p:pic>
        <p:nvPicPr>
          <p:cNvPr id="9" name="Picture 8" descr="Logo-Be-Exceptional (00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03" y="5373066"/>
            <a:ext cx="212407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94005" y="1220874"/>
            <a:ext cx="10420728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200" b="1" dirty="0">
                <a:latin typeface="Myriad Pro Cond"/>
                <a:cs typeface="Myriad Pro Cond"/>
              </a:rPr>
              <a:t>Application Materials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latin typeface="Myriad Pro Cond"/>
                <a:cs typeface="Myriad Pro Cond"/>
              </a:rPr>
              <a:t>Online Application – </a:t>
            </a:r>
            <a:r>
              <a:rPr lang="en-US" sz="2200" b="1" u="sng" dirty="0">
                <a:solidFill>
                  <a:srgbClr val="7030A0"/>
                </a:solidFill>
                <a:latin typeface="Myriad Pro Cond"/>
                <a:cs typeface="Myriad Pro Cond"/>
              </a:rPr>
              <a:t>no application fee!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latin typeface="Myriad Pro Cond"/>
                <a:cs typeface="Myriad Pro Cond"/>
              </a:rPr>
              <a:t>Transcripts from all secondary school coursework and university coursework (if applicable).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latin typeface="Myriad Pro Cond"/>
                <a:cs typeface="Myriad Pro Cond"/>
              </a:rPr>
              <a:t>Proof of English Language Proficiency.</a:t>
            </a:r>
          </a:p>
          <a:p>
            <a:pPr>
              <a:spcAft>
                <a:spcPts val="800"/>
              </a:spcAft>
            </a:pPr>
            <a:r>
              <a:rPr lang="en-US" sz="2200" b="1" dirty="0">
                <a:latin typeface="Myriad Pro Cond"/>
                <a:cs typeface="Myriad Pro Cond"/>
              </a:rPr>
              <a:t>Materials for I-20 Processing </a:t>
            </a:r>
            <a:endParaRPr lang="en-US" sz="2200" dirty="0">
              <a:latin typeface="Myriad Pro Cond"/>
              <a:cs typeface="Myriad Pro Cond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latin typeface="Myriad Pro Cond"/>
                <a:cs typeface="Myriad Pro Cond"/>
              </a:rPr>
              <a:t>Bank statement or a sponsor’s funding letter.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latin typeface="Myriad Pro Cond"/>
                <a:cs typeface="Myriad Pro Cond"/>
              </a:rPr>
              <a:t>Completed Commitment of Financial Backing (CFB) Form </a:t>
            </a:r>
            <a:r>
              <a:rPr lang="en-US" sz="2200" b="1" u="sng" dirty="0">
                <a:latin typeface="Myriad Pro Cond"/>
                <a:cs typeface="Myriad Pro Cond"/>
              </a:rPr>
              <a:t>OR</a:t>
            </a:r>
            <a:r>
              <a:rPr lang="en-US" sz="2200" dirty="0">
                <a:latin typeface="Myriad Pro Cond"/>
                <a:cs typeface="Myriad Pro Cond"/>
              </a:rPr>
              <a:t> affidavit of support.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latin typeface="Myriad Pro Cond"/>
                <a:cs typeface="Myriad Pro Cond"/>
              </a:rPr>
              <a:t>Copy of the passport’s biographical page.</a:t>
            </a:r>
          </a:p>
          <a:p>
            <a:pPr>
              <a:spcAft>
                <a:spcPts val="800"/>
              </a:spcAft>
            </a:pPr>
            <a:endParaRPr lang="en-US" sz="500" b="1" dirty="0">
              <a:latin typeface="Myriad Pro Cond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36032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/>
    </mc:Choice>
    <mc:Fallback xmlns="">
      <p:transition advClick="0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Textbo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0" y="-32296"/>
            <a:ext cx="8420559" cy="689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616" y="195383"/>
            <a:ext cx="707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/>
              </a:rPr>
              <a:t>Admission Requirements</a:t>
            </a:r>
          </a:p>
        </p:txBody>
      </p:sp>
      <p:pic>
        <p:nvPicPr>
          <p:cNvPr id="9" name="Picture 8" descr="Logo-Be-Exceptional (00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03" y="5373066"/>
            <a:ext cx="212407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06311" y="1366020"/>
            <a:ext cx="10351231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latin typeface="Myriad Pro Cond"/>
                <a:cs typeface="Myriad Pro Cond"/>
              </a:rPr>
              <a:t>First Year, Freshmen Students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Myriad Pro Cond"/>
                <a:cs typeface="Myriad Pro Cond"/>
              </a:rPr>
              <a:t>GPA between 2.5 – 3.0 (out of 4.0 scale)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Myriad Pro Cond"/>
                <a:cs typeface="Myriad Pro Cond"/>
              </a:rPr>
              <a:t>GPA requirement varies based on program (e.g. Nursing requires 3.3 GPA to be admitted directly to the program)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Myriad Pro Cond"/>
                <a:cs typeface="Myriad Pro Cond"/>
              </a:rPr>
              <a:t>Transfer Students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Myriad Pro Cond"/>
                <a:cs typeface="Myriad Pro Cond"/>
              </a:rPr>
              <a:t>Completed university, college, or other post-secondary coursework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Myriad Pro Cond"/>
                <a:cs typeface="Myriad Pro Cond"/>
              </a:rPr>
              <a:t>GPA at least 2.0 (out of 4.0 scale).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Myriad Pro Cond"/>
                <a:cs typeface="Myriad Pro Cond"/>
              </a:rPr>
              <a:t>Post-secondary coursework completed while in high school does not make you a Transfer student.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Myriad Pro Cond"/>
                <a:cs typeface="Myriad Pro Cond"/>
              </a:rPr>
              <a:t>Official transcripts to University Registrar’s Office for transfer evaluation and analysis of transfer credit. </a:t>
            </a:r>
          </a:p>
          <a:p>
            <a:pPr>
              <a:spcAft>
                <a:spcPts val="800"/>
              </a:spcAft>
            </a:pPr>
            <a:endParaRPr lang="en-US" sz="500" b="1" dirty="0">
              <a:latin typeface="Myriad Pro Cond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35361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/>
    </mc:Choice>
    <mc:Fallback xmlns="">
      <p:transition advClick="0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Textbo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0" y="-32296"/>
            <a:ext cx="8420559" cy="689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616" y="195383"/>
            <a:ext cx="707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/>
              </a:rPr>
              <a:t>Admission Requirements</a:t>
            </a:r>
          </a:p>
        </p:txBody>
      </p:sp>
      <p:pic>
        <p:nvPicPr>
          <p:cNvPr id="9" name="Picture 8" descr="Logo-Be-Exceptional (00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03" y="5373066"/>
            <a:ext cx="212407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67699" y="1346004"/>
            <a:ext cx="7315200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>
                <a:latin typeface="Myriad Pro Cond"/>
                <a:cs typeface="Myriad Pro Cond"/>
              </a:rPr>
              <a:t>English Proficiency Requirements</a:t>
            </a:r>
          </a:p>
          <a:p>
            <a:pPr>
              <a:spcAft>
                <a:spcPts val="800"/>
              </a:spcAft>
            </a:pPr>
            <a:endParaRPr lang="en-US" dirty="0">
              <a:latin typeface="Myriad Pro Cond"/>
              <a:cs typeface="Myriad Pro Cond"/>
            </a:endParaRPr>
          </a:p>
          <a:p>
            <a:pPr>
              <a:spcAft>
                <a:spcPts val="800"/>
              </a:spcAft>
            </a:pPr>
            <a:endParaRPr lang="en-US" sz="500" b="1" dirty="0">
              <a:latin typeface="Myriad Pro Cond"/>
              <a:cs typeface="Myriad Pro Cond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55696"/>
              </p:ext>
            </p:extLst>
          </p:nvPr>
        </p:nvGraphicFramePr>
        <p:xfrm>
          <a:off x="2065086" y="2110796"/>
          <a:ext cx="451702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English Proficiency Test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 Score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TOEFL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61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iBT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IELTS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55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MELAB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 Critical Reading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 Evidence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-Based Critical Reading &amp; Writing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590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ACT English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805104" y="2220014"/>
            <a:ext cx="3178329" cy="2809186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000" b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30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/>
    </mc:Choice>
    <mc:Fallback xmlns="">
      <p:transition advClick="0" advTm="1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Textbo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0" y="-32296"/>
            <a:ext cx="8420559" cy="689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616" y="195383"/>
            <a:ext cx="707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/>
              </a:rPr>
              <a:t>Cost &amp; Scholarships</a:t>
            </a:r>
          </a:p>
        </p:txBody>
      </p:sp>
      <p:pic>
        <p:nvPicPr>
          <p:cNvPr id="9" name="Picture 8" descr="Logo-Be-Exceptional (00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03" y="5373066"/>
            <a:ext cx="212407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54578" y="1405418"/>
            <a:ext cx="9494251" cy="357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>
                <a:latin typeface="Myriad Pro Cond"/>
                <a:cs typeface="Myriad Pro Cond"/>
              </a:rPr>
              <a:t>Cost (Per Year)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Myriad Pro Cond"/>
                <a:cs typeface="Myriad Pro Cond"/>
              </a:rPr>
              <a:t>Tuition and Fees: $32,600 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Myriad Pro Cond"/>
                <a:cs typeface="Myriad Pro Cond"/>
              </a:rPr>
              <a:t>Health Insurance: $1,200</a:t>
            </a:r>
          </a:p>
          <a:p>
            <a:pPr>
              <a:spcAft>
                <a:spcPts val="800"/>
              </a:spcAft>
            </a:pPr>
            <a:r>
              <a:rPr lang="en-US" sz="2400" b="1" dirty="0">
                <a:latin typeface="Myriad Pro Cond"/>
                <a:cs typeface="Myriad Pro Cond"/>
              </a:rPr>
              <a:t>Scholarships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Myriad Pro Cond"/>
                <a:cs typeface="Myriad Pro Cond"/>
              </a:rPr>
              <a:t>Students are automatically considered for academic scholarships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Myriad Pro Cond"/>
                <a:cs typeface="Myriad Pro Cond"/>
              </a:rPr>
              <a:t>Range in value: $12,000 - $18,000 per year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Myriad Pro Cond"/>
                <a:cs typeface="Myriad Pro Cond"/>
              </a:rPr>
              <a:t>#</a:t>
            </a:r>
            <a:r>
              <a:rPr lang="en-US" sz="2000" dirty="0" err="1">
                <a:latin typeface="Myriad Pro Cond"/>
                <a:cs typeface="Myriad Pro Cond"/>
              </a:rPr>
              <a:t>YouAreWelcomeHere</a:t>
            </a:r>
            <a:r>
              <a:rPr lang="en-US" sz="2000" dirty="0">
                <a:latin typeface="Myriad Pro Cond"/>
                <a:cs typeface="Myriad Pro Cond"/>
              </a:rPr>
              <a:t> Scholarships – 50% discount per year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Myriad Pro Cond"/>
                <a:cs typeface="Myriad Pro Cond"/>
              </a:rPr>
              <a:t>Select add-on scholarships with E-Sports Team and Visual &amp; Performing Arts</a:t>
            </a:r>
          </a:p>
          <a:p>
            <a:pPr>
              <a:spcAft>
                <a:spcPts val="800"/>
              </a:spcAft>
            </a:pPr>
            <a:endParaRPr lang="en-US" sz="500" b="1" dirty="0">
              <a:latin typeface="Myriad Pro Cond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7733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/>
    </mc:Choice>
    <mc:Fallback xmlns="">
      <p:transition advClick="0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40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523</Words>
  <Application>Microsoft Office PowerPoint</Application>
  <PresentationFormat>Widescreen</PresentationFormat>
  <Paragraphs>103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Myriad Pro Cond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Knutty, Kelsey</dc:creator>
  <cp:lastModifiedBy>Kimberly Hajec</cp:lastModifiedBy>
  <cp:revision>60</cp:revision>
  <dcterms:created xsi:type="dcterms:W3CDTF">2017-04-28T15:48:40Z</dcterms:created>
  <dcterms:modified xsi:type="dcterms:W3CDTF">2020-04-09T19:04:49Z</dcterms:modified>
</cp:coreProperties>
</file>