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62" r:id="rId7"/>
    <p:sldId id="259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736DAD-1D84-4AC3-8F1F-393BA1FAA26B}" v="1141" dt="2021-09-16T14:44:08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C6600C-EAFC-4176-8DC9-CA02C10063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27B322-94A4-49E5-A9B9-FF987A7C43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0956E1-DEDC-4514-B292-65287D95F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483E-736E-403E-B6B8-E8AD67AD0FDC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F4DC83-C8A2-4033-9F57-2E429A5A1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9F32F5-0E11-4A75-86EE-4FDE1217D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AC505-F481-4094-A0C0-DD0815D603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40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EF3CE2-5ED2-4392-A252-1EEFDF153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A65CA26-E04E-4C7D-928B-6B09C826E8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ED8E2A-3C24-48B4-9297-91C71FB9E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483E-736E-403E-B6B8-E8AD67AD0FDC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851D6C-7554-485A-B031-0F78162AD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BE9D48-F8DE-45A8-8F7D-CF03B14C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AC505-F481-4094-A0C0-DD0815D603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08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5240C5-0437-432B-BE97-DBAD35B74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6AE49C-F42E-4365-9476-50FB9A713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436C05-0B9C-4FE5-AC2D-C33314240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483E-736E-403E-B6B8-E8AD67AD0FDC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27A283-BFFC-4758-B530-87000AA5E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AD7169-A835-47D9-91A6-40E8BA19F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AC505-F481-4094-A0C0-DD0815D603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19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DCF4F5-153F-469D-8EAC-E203B953A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D51D3F-5BEE-4641-835C-5EC80D84F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D29940-F33B-456A-BA6E-312D5FDD0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483E-736E-403E-B6B8-E8AD67AD0FDC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D5A58D-E979-43F5-A9D0-B504CB30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EABB24-CC3A-4BA1-9486-F9C9298E7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AC505-F481-4094-A0C0-DD0815D603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230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6CEEB2-9D1D-4AC6-8DC6-B61119601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D38F6B-37DC-41B7-9492-769CD93D3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F7EF9D-621D-4607-829A-9CF2D3ABC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483E-736E-403E-B6B8-E8AD67AD0FDC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410A82-2B22-4B31-9AAE-458BA2C8E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642856-1550-44C1-BA31-53CFC221D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AC505-F481-4094-A0C0-DD0815D603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25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E09FB0-F20D-430D-A3E4-5A86FA715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FA5FF4-F867-4088-BD37-D97CD6C602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002C6C-3B4B-4156-BB03-F6BE0EEAB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87C2D21-388D-430C-8EC8-EB748F8B5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483E-736E-403E-B6B8-E8AD67AD0FDC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EE62FF-DDFB-4AFB-AAD2-40F218C2E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37ADE4-53B1-485C-B9DE-D8D9247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AC505-F481-4094-A0C0-DD0815D603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83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EA2F5F-1EF9-4BAB-A328-11933F09A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310F70-9652-4326-B17D-E4C7EA47B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827229-8C1D-4FC6-9289-EC374B8B7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BB57374-CD0E-453E-B74C-7D43C907F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F198EFC-F1F9-49FB-966D-CEF253B92C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1386768-56F5-42F0-AF5C-68091A85C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483E-736E-403E-B6B8-E8AD67AD0FDC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6F2987E-F9F5-4FAB-97A2-960E858A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7CD87BD-2B04-4D90-B3EA-B0A3DED93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AC505-F481-4094-A0C0-DD0815D603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663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8FE669-EC37-4654-A08A-E6B5BCB77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9943CD4-4FC7-4B7A-BE5A-4B28CB122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483E-736E-403E-B6B8-E8AD67AD0FDC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2E9E2FC-49C1-4992-96E8-FE250937D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0D81973-D393-40E6-82C9-151C3E98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AC505-F481-4094-A0C0-DD0815D603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49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34260-7BAF-4BF2-AA1C-0486E9BED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483E-736E-403E-B6B8-E8AD67AD0FDC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062B9D4-E72F-4591-BB9E-5FE3FAC29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15AE66A-510F-4AF5-BD0F-1D98E47A5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AC505-F481-4094-A0C0-DD0815D603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451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CE35F6-E6FE-41D8-867F-90A71F10F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5AB646-3214-4665-A61E-77E6A82CF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6EEA8CD-165E-467B-A4C6-A3BD762A2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24C548-48AD-4369-8FFC-BCD1D8071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483E-736E-403E-B6B8-E8AD67AD0FDC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D14ADF-8391-49E2-9F25-74BD7EFBD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A8E6BE-8922-4B11-98C6-48E8F3E3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AC505-F481-4094-A0C0-DD0815D603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36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C75DAC-8D84-4E2E-BDEB-DE9E325BC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95D05BF-551E-46C8-8198-34C2B860D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ECD4778-FF22-4AEE-9C8F-D19773200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2E37CD-5D07-456F-856B-97FB1F767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483E-736E-403E-B6B8-E8AD67AD0FDC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C12119-EF7C-415E-A966-B416E33AC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A6B0FCB-1354-44F1-8442-AB121AD46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AC505-F481-4094-A0C0-DD0815D603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14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D1473D6-E04D-4E78-B93B-E37CAFFA1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C968EA-047F-42A5-9600-D0C2A5339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ED54C8-EFD8-4B3D-B287-E4D75B83C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E483E-736E-403E-B6B8-E8AD67AD0FDC}" type="datetimeFigureOut">
              <a:rPr lang="fr-FR" smtClean="0"/>
              <a:t>16/09/2021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206D44-C74F-43A7-906A-7408429B81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EBE035-ACB4-4FEC-B07C-4C1B564374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AC505-F481-4094-A0C0-DD0815D603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22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A64627-4BD2-4567-9217-5F98D45726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4227" y="1783959"/>
            <a:ext cx="4898467" cy="2889114"/>
          </a:xfrm>
        </p:spPr>
        <p:txBody>
          <a:bodyPr anchor="b">
            <a:normAutofit/>
          </a:bodyPr>
          <a:lstStyle/>
          <a:p>
            <a:pPr algn="l"/>
            <a:r>
              <a:rPr lang="fr-FR" sz="4200" b="1"/>
              <a:t>Comment promouvoir la multiculturalité chez les cadres ? 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0ADB1AA-0040-4FCC-9664-ECF9F6F3F7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82" r="-1" b="9337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5893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DE9F572-5574-48D0-9AAE-EDBBBB0CC1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19" r="-1" b="1422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3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037961-4E0B-46FC-B9F0-BF754E2B6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400" b="1"/>
              <a:t>Les profils de cadres en France manquent de diversité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52023-F61C-4423-B91B-C8537AA81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/>
              <a:t>Des employés peu internationalisés, pour la plupart français, ne maîtrisant qu'une langue ou deux.</a:t>
            </a:r>
          </a:p>
        </p:txBody>
      </p:sp>
    </p:spTree>
    <p:extLst>
      <p:ext uri="{BB962C8B-B14F-4D97-AF65-F5344CB8AC3E}">
        <p14:creationId xmlns:p14="http://schemas.microsoft.com/office/powerpoint/2010/main" val="185028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F5D83C-F111-4E90-88D4-53970134C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fr-FR" sz="4100" b="1" dirty="0"/>
              <a:t>Une opportunité à créer</a:t>
            </a:r>
            <a:endParaRPr lang="fr-FR" sz="4100" b="1" dirty="0">
              <a:cs typeface="Calibri Ligh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4BB504-AB86-44CE-9A8F-BDA03868E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2000" b="0" i="1" dirty="0">
                <a:effectLst/>
                <a:latin typeface="Arial Narrow"/>
              </a:rPr>
              <a:t>« aux maîtres mots d’hier ; aligner, normaliser, converger vont se substituer ; diversité, adaptations locales, capacité d’animer des entités autonomes » </a:t>
            </a:r>
            <a:r>
              <a:rPr lang="fr-FR" sz="2000" b="0" i="1" dirty="0">
                <a:effectLst/>
                <a:latin typeface="Alegreya"/>
              </a:rPr>
              <a:t>(Michel </a:t>
            </a:r>
            <a:r>
              <a:rPr lang="fr-FR" sz="2000" b="0" i="1" dirty="0" err="1">
                <a:effectLst/>
                <a:latin typeface="Alegreya"/>
              </a:rPr>
              <a:t>Zarka</a:t>
            </a:r>
            <a:r>
              <a:rPr lang="fr-FR" sz="2000" b="0" i="1" dirty="0">
                <a:effectLst/>
                <a:latin typeface="Alegreya"/>
              </a:rPr>
              <a:t>)</a:t>
            </a:r>
          </a:p>
          <a:p>
            <a:pPr marL="0" indent="0">
              <a:buNone/>
            </a:pPr>
            <a:endParaRPr lang="fr-FR" sz="2000" i="1" dirty="0">
              <a:latin typeface="Alegreya"/>
            </a:endParaRPr>
          </a:p>
          <a:p>
            <a:r>
              <a:rPr lang="fr-FR" sz="2000" dirty="0">
                <a:latin typeface="Calibri"/>
                <a:cs typeface="Calibri"/>
              </a:rPr>
              <a:t>Des cadres aux profils plus variés, internationaux, multiculturels et inclusifs.</a:t>
            </a:r>
            <a:endParaRPr lang="fr-FR" sz="2000" i="1" dirty="0">
              <a:latin typeface="Alegreya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2F7A18F-8CFF-47B8-81A8-3AC1E4E521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87" r="14990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6AC5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647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9DDC9-6AC8-4645-B6CE-DCAEB2FCC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 fontScale="90000"/>
          </a:bodyPr>
          <a:lstStyle/>
          <a:p>
            <a:r>
              <a:rPr lang="en-US" dirty="0">
                <a:cs typeface="Calibri Light"/>
              </a:rPr>
              <a:t>À quoi </a:t>
            </a:r>
            <a:r>
              <a:rPr lang="en-US" dirty="0" err="1">
                <a:cs typeface="Calibri Light"/>
              </a:rPr>
              <a:t>sert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cette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opportunité</a:t>
            </a:r>
            <a:r>
              <a:rPr lang="en-US" dirty="0">
                <a:cs typeface="Calibri Light"/>
              </a:rPr>
              <a:t> 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0CE92-2302-480E-B0E6-E94C49491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cs typeface="Calibri"/>
              </a:rPr>
              <a:t>Meilleure cohésion dans les équipes diversifiées</a:t>
            </a:r>
          </a:p>
          <a:p>
            <a:r>
              <a:rPr lang="en-US" sz="2000">
                <a:cs typeface="Calibri"/>
              </a:rPr>
              <a:t>Incite justement des profils internationaux à collaborer</a:t>
            </a:r>
          </a:p>
          <a:p>
            <a:r>
              <a:rPr lang="en-US" sz="2000">
                <a:cs typeface="Calibri"/>
              </a:rPr>
              <a:t>Meilleure compréhension des enjeux à l'international</a:t>
            </a:r>
          </a:p>
          <a:p>
            <a:r>
              <a:rPr lang="en-US" sz="2000">
                <a:cs typeface="Calibri"/>
              </a:rPr>
              <a:t> Promouvoir les valeurs de l'entreprise et éventuellement améliorer son image</a:t>
            </a:r>
          </a:p>
          <a:p>
            <a:r>
              <a:rPr lang="en-US" sz="2000">
                <a:cs typeface="Calibri"/>
              </a:rPr>
              <a:t>Des personnes différentes donnent des idées différentes</a:t>
            </a:r>
            <a:endParaRPr lang="en-US" sz="2000" dirty="0">
              <a:cs typeface="Calibri"/>
            </a:endParaRPr>
          </a:p>
        </p:txBody>
      </p:sp>
      <p:pic>
        <p:nvPicPr>
          <p:cNvPr id="5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82149994-6090-4915-B537-B91B60B05B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87" r="14990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6AC5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8574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F11E3F-8B43-4684-8D73-B5888502A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fr-FR" sz="4100" b="1"/>
              <a:t>Une solution? </a:t>
            </a:r>
            <a:br>
              <a:rPr lang="fr-FR" sz="4100" b="1"/>
            </a:br>
            <a:r>
              <a:rPr lang="fr-FR" sz="4100" b="1"/>
              <a:t>Les semaines de la diversité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BE04A8-8CA9-414E-B31F-24574CF14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/>
              <a:t>Chaque semaine: </a:t>
            </a:r>
          </a:p>
          <a:p>
            <a:pPr marL="0" indent="0">
              <a:buNone/>
            </a:pPr>
            <a:endParaRPr lang="fr-FR" sz="2000"/>
          </a:p>
          <a:p>
            <a:r>
              <a:rPr lang="fr-FR" sz="2000"/>
              <a:t>Une conférence</a:t>
            </a:r>
          </a:p>
          <a:p>
            <a:r>
              <a:rPr lang="fr-FR" sz="2000"/>
              <a:t>Un déjeuner-débat</a:t>
            </a:r>
          </a:p>
          <a:p>
            <a:r>
              <a:rPr lang="fr-FR" sz="2000"/>
              <a:t>Une sortie culturelle</a:t>
            </a:r>
          </a:p>
          <a:p>
            <a:r>
              <a:rPr lang="fr-FR" sz="2000"/>
              <a:t>Une initiation à une langue étrangère 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D7A14803-3CD2-483D-ADD7-DC94D0D93E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78" r="13429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3B47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6462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F02D0D06-75E9-4C34-9D9D-018A6D1D04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5" r="2" b="971"/>
          <a:stretch/>
        </p:blipFill>
        <p:spPr bwMode="auto">
          <a:xfrm>
            <a:off x="20" y="10"/>
            <a:ext cx="7009876" cy="6857990"/>
          </a:xfrm>
          <a:custGeom>
            <a:avLst/>
            <a:gdLst/>
            <a:ahLst/>
            <a:cxnLst/>
            <a:rect l="l" t="t" r="r" b="b"/>
            <a:pathLst>
              <a:path w="7009896" h="6858000">
                <a:moveTo>
                  <a:pt x="0" y="0"/>
                </a:moveTo>
                <a:lnTo>
                  <a:pt x="7009896" y="0"/>
                </a:lnTo>
                <a:lnTo>
                  <a:pt x="7009896" y="1"/>
                </a:lnTo>
                <a:lnTo>
                  <a:pt x="6295211" y="1"/>
                </a:lnTo>
                <a:lnTo>
                  <a:pt x="6195255" y="380651"/>
                </a:lnTo>
                <a:cubicBezTo>
                  <a:pt x="5677600" y="2559611"/>
                  <a:pt x="5966601" y="4758249"/>
                  <a:pt x="6880029" y="6647018"/>
                </a:cubicBezTo>
                <a:lnTo>
                  <a:pt x="6988280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FDF4720-5445-47BE-89FE-E40D1AE6F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11927" y="-1"/>
            <a:ext cx="6480073" cy="6858002"/>
          </a:xfrm>
          <a:custGeom>
            <a:avLst/>
            <a:gdLst>
              <a:gd name="connsiteX0" fmla="*/ 6130244 w 6480073"/>
              <a:gd name="connsiteY0" fmla="*/ 0 h 6858002"/>
              <a:gd name="connsiteX1" fmla="*/ 6212951 w 6480073"/>
              <a:gd name="connsiteY1" fmla="*/ 314584 h 6858002"/>
              <a:gd name="connsiteX2" fmla="*/ 5540779 w 6480073"/>
              <a:gd name="connsiteY2" fmla="*/ 6756649 h 6858002"/>
              <a:gd name="connsiteX3" fmla="*/ 5489971 w 6480073"/>
              <a:gd name="connsiteY3" fmla="*/ 6858002 h 6858002"/>
              <a:gd name="connsiteX4" fmla="*/ 0 w 6480073"/>
              <a:gd name="connsiteY4" fmla="*/ 6858002 h 6858002"/>
              <a:gd name="connsiteX5" fmla="*/ 0 w 6480073"/>
              <a:gd name="connsiteY5" fmla="*/ 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80073" h="6858002">
                <a:moveTo>
                  <a:pt x="6130244" y="0"/>
                </a:moveTo>
                <a:lnTo>
                  <a:pt x="6212951" y="314584"/>
                </a:lnTo>
                <a:cubicBezTo>
                  <a:pt x="6745828" y="2551616"/>
                  <a:pt x="6460994" y="4808873"/>
                  <a:pt x="5540779" y="6756649"/>
                </a:cubicBezTo>
                <a:lnTo>
                  <a:pt x="5489971" y="6858002"/>
                </a:lnTo>
                <a:lnTo>
                  <a:pt x="0" y="685800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AC8710B4-A815-4082-9E4F-F13A000709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942784" y="0"/>
            <a:ext cx="6249216" cy="6858001"/>
          </a:xfrm>
          <a:custGeom>
            <a:avLst/>
            <a:gdLst>
              <a:gd name="connsiteX0" fmla="*/ 0 w 6249216"/>
              <a:gd name="connsiteY0" fmla="*/ 0 h 6858001"/>
              <a:gd name="connsiteX1" fmla="*/ 5893742 w 6249216"/>
              <a:gd name="connsiteY1" fmla="*/ 1 h 6858001"/>
              <a:gd name="connsiteX2" fmla="*/ 5993697 w 6249216"/>
              <a:gd name="connsiteY2" fmla="*/ 380651 h 6858001"/>
              <a:gd name="connsiteX3" fmla="*/ 5308924 w 6249216"/>
              <a:gd name="connsiteY3" fmla="*/ 6647018 h 6858001"/>
              <a:gd name="connsiteX4" fmla="*/ 5200672 w 6249216"/>
              <a:gd name="connsiteY4" fmla="*/ 6858001 h 6858001"/>
              <a:gd name="connsiteX5" fmla="*/ 1 w 6249216"/>
              <a:gd name="connsiteY5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49216" h="6858001">
                <a:moveTo>
                  <a:pt x="0" y="0"/>
                </a:moveTo>
                <a:lnTo>
                  <a:pt x="5893742" y="1"/>
                </a:lnTo>
                <a:lnTo>
                  <a:pt x="5993697" y="380651"/>
                </a:lnTo>
                <a:cubicBezTo>
                  <a:pt x="6511353" y="2559611"/>
                  <a:pt x="6222352" y="4758249"/>
                  <a:pt x="5308924" y="6647018"/>
                </a:cubicBezTo>
                <a:lnTo>
                  <a:pt x="5200672" y="6858001"/>
                </a:lnTo>
                <a:lnTo>
                  <a:pt x="1" y="685800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0ACBA0-6447-47B6-84B9-0E7630ABE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1436" y="1396289"/>
            <a:ext cx="4819952" cy="1325563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Comment les </a:t>
            </a:r>
            <a:r>
              <a:rPr lang="en-US" dirty="0">
                <a:cs typeface="Calibri Light"/>
              </a:rPr>
              <a:t>financer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AFC63-C2D1-4054-9CB6-CAEED824B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35" y="2871982"/>
            <a:ext cx="4819951" cy="3181684"/>
          </a:xfrm>
        </p:spPr>
        <p:txBody>
          <a:bodyPr anchor="t">
            <a:normAutofit/>
          </a:bodyPr>
          <a:lstStyle/>
          <a:p>
            <a:r>
              <a:rPr lang="en-US" sz="1800">
                <a:cs typeface="Calibri"/>
              </a:rPr>
              <a:t>Contribution des employés de 20€ par an.</a:t>
            </a:r>
          </a:p>
          <a:p>
            <a:r>
              <a:rPr lang="en-US" sz="1800">
                <a:cs typeface="Calibri"/>
              </a:rPr>
              <a:t>Subvention des ministère de la culture car projet reconnu d'utilité publique</a:t>
            </a:r>
          </a:p>
          <a:p>
            <a:r>
              <a:rPr lang="en-US" sz="1800">
                <a:cs typeface="Calibri"/>
              </a:rPr>
              <a:t>Le reste est financé par l'entreprise.</a:t>
            </a:r>
            <a:endParaRPr lang="en-US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8637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E5F70E0-8BBC-47EA-AA6E-75F6ADB30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0466" y="609600"/>
            <a:ext cx="4140014" cy="1330839"/>
          </a:xfrm>
        </p:spPr>
        <p:txBody>
          <a:bodyPr>
            <a:normAutofit/>
          </a:bodyPr>
          <a:lstStyle/>
          <a:p>
            <a:r>
              <a:rPr lang="fr-FR" b="1"/>
              <a:t>Diversité &amp; Productivité 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9079CDED-B09E-4FD7-AE7B-06A67F94D5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3" r="-2" b="-2"/>
          <a:stretch/>
        </p:blipFill>
        <p:spPr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9F281E0-23E0-4438-B405-78139D728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465" y="2194102"/>
            <a:ext cx="4140013" cy="39085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cs typeface="Calibri"/>
              </a:rPr>
              <a:t>L'inclusivité est fructueuse : ouverture de l'entreprise à l'international, plus grande facilité de recrutement, meilleure cohésion des équipes.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359109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A8F56-69FC-4CC0-AC51-FD08DD88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11530"/>
          </a:xfrm>
        </p:spPr>
        <p:txBody>
          <a:bodyPr>
            <a:normAutofit/>
          </a:bodyPr>
          <a:lstStyle/>
          <a:p>
            <a:pPr algn="ctr"/>
            <a:r>
              <a:rPr lang="en-US" sz="5400" b="1">
                <a:solidFill>
                  <a:schemeClr val="accent1"/>
                </a:solidFill>
                <a:latin typeface="Britannic Bold"/>
                <a:cs typeface="Calibri Light"/>
              </a:rPr>
              <a:t>Any questions ?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821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72</Words>
  <Application>Microsoft Office PowerPoint</Application>
  <PresentationFormat>Widescreen</PresentationFormat>
  <Paragraphs>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Thème Office</vt:lpstr>
      <vt:lpstr>Comment promouvoir la multiculturalité chez les cadres ? </vt:lpstr>
      <vt:lpstr>Les profils de cadres en France manquent de diversité</vt:lpstr>
      <vt:lpstr>Une opportunité à créer</vt:lpstr>
      <vt:lpstr>À quoi sert cette opportunité ?</vt:lpstr>
      <vt:lpstr>Une solution?  Les semaines de la diversité</vt:lpstr>
      <vt:lpstr>Comment les financer </vt:lpstr>
      <vt:lpstr>Diversité &amp; Productivité </vt:lpstr>
      <vt:lpstr>Any questions ?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valoriser les différences culturelles en entreprise? </dc:title>
  <dc:creator>valentine LEROY</dc:creator>
  <cp:lastModifiedBy>valentine LEROY</cp:lastModifiedBy>
  <cp:revision>133</cp:revision>
  <dcterms:created xsi:type="dcterms:W3CDTF">2021-09-16T12:28:10Z</dcterms:created>
  <dcterms:modified xsi:type="dcterms:W3CDTF">2021-09-16T18:05:59Z</dcterms:modified>
</cp:coreProperties>
</file>