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9" r:id="rId3"/>
    <p:sldId id="378" r:id="rId4"/>
    <p:sldId id="379" r:id="rId5"/>
    <p:sldId id="297" r:id="rId6"/>
    <p:sldId id="368" r:id="rId7"/>
    <p:sldId id="363" r:id="rId8"/>
    <p:sldId id="3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625"/>
    <a:srgbClr val="0C2944"/>
    <a:srgbClr val="E9FF40"/>
    <a:srgbClr val="92B52F"/>
    <a:srgbClr val="349FEB"/>
    <a:srgbClr val="1A2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5262" autoAdjust="0"/>
  </p:normalViewPr>
  <p:slideViewPr>
    <p:cSldViewPr snapToGrid="0" snapToObjects="1">
      <p:cViewPr varScale="1">
        <p:scale>
          <a:sx n="82" d="100"/>
          <a:sy n="82" d="100"/>
        </p:scale>
        <p:origin x="127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935A-A865-2F40-8C08-4439F7747B8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74355-5E75-6342-98D4-D3995E7D1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9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92112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#1 Large (De Anza)</a:t>
            </a:r>
            <a:r>
              <a:rPr lang="en-US" baseline="0" dirty="0"/>
              <a:t> and Medium (Foothill) sized community colleges in California </a:t>
            </a:r>
            <a:r>
              <a:rPr lang="mr-IN" baseline="0" dirty="0"/>
              <a:t>–</a:t>
            </a:r>
            <a:r>
              <a:rPr lang="en-US" baseline="0" dirty="0"/>
              <a:t> edsmart.org </a:t>
            </a:r>
            <a:r>
              <a:rPr lang="mr-IN" baseline="0" dirty="0"/>
              <a:t>–</a:t>
            </a:r>
            <a:r>
              <a:rPr lang="en-US" baseline="0" dirty="0"/>
              <a:t> based on graduation and transfer rates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811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Several faculty</a:t>
            </a:r>
            <a:r>
              <a:rPr lang="en-US" baseline="0" dirty="0"/>
              <a:t> members have won awards and recognition for research, including California Professor of the Year</a:t>
            </a:r>
            <a:br>
              <a:rPr lang="en-US" baseline="0" dirty="0"/>
            </a:br>
            <a:r>
              <a:rPr lang="en-US" baseline="0" dirty="0"/>
              <a:t>-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41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#1 Large (De Anza)</a:t>
            </a:r>
            <a:r>
              <a:rPr lang="en-US" baseline="0" dirty="0"/>
              <a:t> and Medium (Foothill) sized community colleges in California </a:t>
            </a:r>
            <a:r>
              <a:rPr lang="mr-IN" baseline="0" dirty="0"/>
              <a:t>–</a:t>
            </a:r>
            <a:r>
              <a:rPr lang="en-US" baseline="0" dirty="0"/>
              <a:t> </a:t>
            </a:r>
            <a:r>
              <a:rPr lang="en-US" baseline="0" dirty="0" err="1"/>
              <a:t>edsmart.org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based on graduation and transfer rates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2870" indent="0">
              <a:spcAft>
                <a:spcPts val="600"/>
              </a:spcAft>
              <a:buFont typeface="Arial" pitchFamily="34" charset="0"/>
              <a:buNone/>
            </a:pPr>
            <a:endParaRPr lang="en-US" dirty="0">
              <a:latin typeface="Arial "/>
              <a:cs typeface="Gotham Book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D72079DC-0B87-F34F-870A-0B076AE7EA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77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320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2870" indent="0">
              <a:spcAft>
                <a:spcPts val="600"/>
              </a:spcAft>
              <a:buFont typeface="Arial" pitchFamily="34" charset="0"/>
              <a:buNone/>
            </a:pPr>
            <a:endParaRPr lang="en-US" dirty="0">
              <a:latin typeface="Arial "/>
              <a:cs typeface="Gotham Book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D72079DC-0B87-F34F-870A-0B076AE7EA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9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2870" indent="0">
              <a:spcAft>
                <a:spcPts val="600"/>
              </a:spcAft>
              <a:buFont typeface="Arial" pitchFamily="34" charset="0"/>
              <a:buNone/>
            </a:pPr>
            <a:endParaRPr lang="en-US" dirty="0">
              <a:latin typeface="Arial "/>
              <a:cs typeface="Gotham Book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D72079DC-0B87-F34F-870A-0B076AE7EA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2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4">
    <p:bg>
      <p:bgPr>
        <a:blipFill>
          <a:blip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bg>
      <p:bgPr>
        <a:blipFill>
          <a:blip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Gotham Black" pitchFamily="50" charset="0"/>
                <a:cs typeface="Gotham Blac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500">
                <a:latin typeface="Gotham Book" pitchFamily="50" charset="0"/>
                <a:cs typeface="Gotham Book" pitchFamily="50" charset="0"/>
              </a:defRPr>
            </a:lvl1pPr>
            <a:lvl2pPr>
              <a:defRPr sz="1500">
                <a:latin typeface="Gotham Book" pitchFamily="50" charset="0"/>
                <a:cs typeface="Gotham Book" pitchFamily="50" charset="0"/>
              </a:defRPr>
            </a:lvl2pPr>
            <a:lvl3pPr>
              <a:defRPr sz="1500">
                <a:latin typeface="Gotham Book" pitchFamily="50" charset="0"/>
                <a:cs typeface="Gotham Book" pitchFamily="50" charset="0"/>
              </a:defRPr>
            </a:lvl3pPr>
            <a:lvl4pPr>
              <a:defRPr sz="1500">
                <a:latin typeface="Gotham Book" pitchFamily="50" charset="0"/>
                <a:cs typeface="Gotham Book" pitchFamily="50" charset="0"/>
              </a:defRPr>
            </a:lvl4pPr>
            <a:lvl5pPr>
              <a:defRPr sz="1500">
                <a:latin typeface="Gotham Book" pitchFamily="50" charset="0"/>
                <a:cs typeface="Gotham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F98380-DAA3-9F44-8460-661C11B41DAF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F4B1-F6F2-7843-8EF5-7EB2800AB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2217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4063" y="5633166"/>
            <a:ext cx="9172126" cy="173459"/>
            <a:chOff x="14063" y="-57178"/>
            <a:chExt cx="9144000" cy="152400"/>
          </a:xfrm>
        </p:grpSpPr>
        <p:sp>
          <p:nvSpPr>
            <p:cNvPr id="4" name="Rectangle 3"/>
            <p:cNvSpPr/>
            <p:nvPr/>
          </p:nvSpPr>
          <p:spPr>
            <a:xfrm>
              <a:off x="8396063" y="-57178"/>
              <a:ext cx="762000" cy="152400"/>
            </a:xfrm>
            <a:prstGeom prst="rect">
              <a:avLst/>
            </a:prstGeom>
            <a:solidFill>
              <a:srgbClr val="92B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4063" y="-57178"/>
              <a:ext cx="8382000" cy="152400"/>
              <a:chOff x="14063" y="-57178"/>
              <a:chExt cx="8382000" cy="152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4063" y="-57178"/>
                <a:ext cx="7696200" cy="152400"/>
              </a:xfrm>
              <a:prstGeom prst="rect">
                <a:avLst/>
              </a:prstGeom>
              <a:solidFill>
                <a:srgbClr val="0C29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710263" y="-57178"/>
                <a:ext cx="685800" cy="152400"/>
              </a:xfrm>
              <a:prstGeom prst="rect">
                <a:avLst/>
              </a:prstGeom>
              <a:solidFill>
                <a:srgbClr val="E576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5806625"/>
            <a:ext cx="9158063" cy="1051375"/>
          </a:xfrm>
          <a:prstGeom prst="rect">
            <a:avLst/>
          </a:prstGeom>
          <a:solidFill>
            <a:srgbClr val="349EEB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  </a:t>
            </a:r>
            <a:endParaRPr lang="en-US" sz="3200" dirty="0">
              <a:solidFill>
                <a:schemeClr val="bg1"/>
              </a:solidFill>
              <a:latin typeface="Rockwell Extra Bold" charset="0"/>
              <a:ea typeface="Rockwell Extra Bold" charset="0"/>
              <a:cs typeface="Rockwell Extra Bold" charset="0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0" y="6047686"/>
            <a:ext cx="9144000" cy="58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-US" sz="2000" b="1" dirty="0">
                <a:solidFill>
                  <a:srgbClr val="0C2944"/>
                </a:solidFill>
                <a:latin typeface="+mj-lt"/>
                <a:ea typeface="Times New Roman"/>
                <a:cs typeface="Heebo"/>
                <a:sym typeface="Times New Roman"/>
              </a:rPr>
              <a:t>DEEPALI SHAH</a:t>
            </a:r>
            <a:br>
              <a:rPr lang="en-US" sz="2000" b="1" dirty="0">
                <a:solidFill>
                  <a:srgbClr val="0C2944"/>
                </a:solidFill>
                <a:latin typeface="+mj-lt"/>
                <a:ea typeface="Times New Roman"/>
                <a:cs typeface="Heebo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  <a:ea typeface="Times New Roman"/>
                <a:cs typeface="Heebo"/>
                <a:sym typeface="Times New Roman"/>
              </a:rPr>
              <a:t>Assistant Director, International Student Recruitment</a:t>
            </a:r>
          </a:p>
          <a:p>
            <a:r>
              <a:rPr lang="en-US" sz="1800" b="1" dirty="0">
                <a:solidFill>
                  <a:schemeClr val="bg1"/>
                </a:solidFill>
                <a:latin typeface="+mj-lt"/>
                <a:ea typeface="Times New Roman"/>
                <a:cs typeface="Heebo"/>
                <a:sym typeface="Times New Roman"/>
              </a:rPr>
              <a:t>Based out of India</a:t>
            </a:r>
            <a:endParaRPr lang="en" sz="1800" b="1" dirty="0">
              <a:solidFill>
                <a:schemeClr val="bg1"/>
              </a:solidFill>
              <a:latin typeface="+mj-lt"/>
              <a:ea typeface="Times New Roman"/>
              <a:cs typeface="Heebo"/>
              <a:sym typeface="Times New Roman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8920" y="9100"/>
            <a:ext cx="3042283" cy="24655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6387" y="38326"/>
            <a:ext cx="3116858" cy="24555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9790" y="2702529"/>
            <a:ext cx="4574582" cy="318908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008649" cy="245552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838" y="2648146"/>
            <a:ext cx="4725711" cy="325943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-14064" y="2165799"/>
            <a:ext cx="9172125" cy="569387"/>
          </a:xfrm>
          <a:prstGeom prst="rect">
            <a:avLst/>
          </a:prstGeom>
          <a:solidFill>
            <a:srgbClr val="0C2944">
              <a:alpha val="9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cs typeface="Heebo"/>
              </a:rPr>
              <a:t>Community</a:t>
            </a:r>
            <a:r>
              <a:rPr lang="en-US" sz="3100" b="1" dirty="0">
                <a:solidFill>
                  <a:schemeClr val="bg1"/>
                </a:solidFill>
                <a:latin typeface="Rockwell" charset="0"/>
                <a:ea typeface="Rockwell" charset="0"/>
                <a:cs typeface="Heebo"/>
              </a:rPr>
              <a:t> </a:t>
            </a:r>
            <a:r>
              <a:rPr lang="en-US" sz="2800" b="1" dirty="0">
                <a:solidFill>
                  <a:schemeClr val="bg1"/>
                </a:solidFill>
                <a:cs typeface="Heebo"/>
              </a:rPr>
              <a:t>Colleges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72DD004-15DF-4979-A557-B689252EB5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2086" y="5980084"/>
            <a:ext cx="2273930" cy="6574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9176" y="1131189"/>
            <a:ext cx="9160551" cy="3003441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-19176" y="0"/>
            <a:ext cx="9163175" cy="209321"/>
            <a:chOff x="0" y="0"/>
            <a:chExt cx="9144000" cy="152400"/>
          </a:xfrm>
        </p:grpSpPr>
        <p:sp>
          <p:nvSpPr>
            <p:cNvPr id="28" name="Rectangle 27"/>
            <p:cNvSpPr/>
            <p:nvPr/>
          </p:nvSpPr>
          <p:spPr>
            <a:xfrm>
              <a:off x="8382000" y="0"/>
              <a:ext cx="762000" cy="152400"/>
            </a:xfrm>
            <a:prstGeom prst="rect">
              <a:avLst/>
            </a:prstGeom>
            <a:solidFill>
              <a:srgbClr val="00B1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0" y="0"/>
              <a:ext cx="8382000" cy="152400"/>
              <a:chOff x="0" y="0"/>
              <a:chExt cx="8382000" cy="1524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0" y="0"/>
                <a:ext cx="7696200" cy="152400"/>
              </a:xfrm>
              <a:prstGeom prst="rect">
                <a:avLst/>
              </a:prstGeom>
              <a:solidFill>
                <a:srgbClr val="002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96200" y="0"/>
                <a:ext cx="685800" cy="152400"/>
              </a:xfrm>
              <a:prstGeom prst="rect">
                <a:avLst/>
              </a:prstGeom>
              <a:solidFill>
                <a:srgbClr val="ED8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-14313" y="152318"/>
            <a:ext cx="9158063" cy="868362"/>
          </a:xfrm>
          <a:prstGeom prst="rect">
            <a:avLst/>
          </a:prstGeom>
          <a:solidFill>
            <a:srgbClr val="9ADBE8"/>
          </a:solidFill>
        </p:spPr>
        <p:txBody>
          <a:bodyPr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n-US" sz="2800" b="1" dirty="0">
                <a:solidFill>
                  <a:schemeClr val="bg1"/>
                </a:solidFill>
                <a:latin typeface="Heebo" pitchFamily="2" charset="-79"/>
                <a:ea typeface="Rockwell Extra Bold" charset="0"/>
                <a:cs typeface="Heebo" pitchFamily="2" charset="-79"/>
              </a:rPr>
              <a:t>What is a Community College?</a:t>
            </a:r>
            <a:endParaRPr lang="en" sz="2800" b="1" dirty="0">
              <a:solidFill>
                <a:schemeClr val="bg1"/>
              </a:solidFill>
              <a:latin typeface="Heebo" pitchFamily="2" charset="-79"/>
              <a:ea typeface="Rockwell Extra Bold" charset="0"/>
              <a:cs typeface="Heebo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572" y="1110146"/>
            <a:ext cx="92204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eebo" pitchFamily="2" charset="-79"/>
                <a:cs typeface="Heebo" pitchFamily="2" charset="-79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965" y="1215338"/>
            <a:ext cx="88036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eebo" pitchFamily="2" charset="-79"/>
                <a:cs typeface="Heebo" pitchFamily="2" charset="-79"/>
              </a:rPr>
              <a:t>+</a:t>
            </a:r>
          </a:p>
        </p:txBody>
      </p:sp>
      <p:sp>
        <p:nvSpPr>
          <p:cNvPr id="5" name="Rectangle 4"/>
          <p:cNvSpPr/>
          <p:nvPr/>
        </p:nvSpPr>
        <p:spPr>
          <a:xfrm>
            <a:off x="3389026" y="1110146"/>
            <a:ext cx="92204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eebo" pitchFamily="2" charset="-79"/>
                <a:cs typeface="Heebo" pitchFamily="2" charset="-79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4734820" y="1215338"/>
            <a:ext cx="93326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eebo" pitchFamily="2" charset="-79"/>
                <a:cs typeface="Heebo" pitchFamily="2" charset="-79"/>
              </a:rPr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575" y="2443710"/>
            <a:ext cx="1786359" cy="1708160"/>
          </a:xfrm>
          <a:prstGeom prst="rect">
            <a:avLst/>
          </a:prstGeom>
          <a:solidFill>
            <a:srgbClr val="002F6C"/>
          </a:solidFill>
          <a:ln>
            <a:solidFill>
              <a:srgbClr val="002F6C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b="1" dirty="0">
                <a:ln>
                  <a:solidFill>
                    <a:srgbClr val="002F6C"/>
                  </a:solidFill>
                </a:ln>
                <a:solidFill>
                  <a:schemeClr val="bg1"/>
                </a:solidFill>
                <a:latin typeface="Heebo" pitchFamily="2" charset="-79"/>
                <a:ea typeface="Rockwell" charset="0"/>
                <a:cs typeface="Heebo" pitchFamily="2" charset="-79"/>
              </a:rPr>
              <a:t>Years at Foothill College or De Anza College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91124" y="2434693"/>
            <a:ext cx="1707781" cy="1061829"/>
          </a:xfrm>
          <a:prstGeom prst="rect">
            <a:avLst/>
          </a:prstGeom>
          <a:solidFill>
            <a:srgbClr val="002F6C"/>
          </a:solidFill>
          <a:ln>
            <a:solidFill>
              <a:srgbClr val="002F6C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b="1" dirty="0">
                <a:ln>
                  <a:solidFill>
                    <a:srgbClr val="002F6C"/>
                  </a:solidFill>
                </a:ln>
                <a:solidFill>
                  <a:schemeClr val="bg1"/>
                </a:solidFill>
                <a:latin typeface="Heebo" pitchFamily="2" charset="-79"/>
                <a:ea typeface="Rockwell" charset="0"/>
                <a:cs typeface="Heebo" pitchFamily="2" charset="-79"/>
              </a:rPr>
              <a:t>Years at a prestigious university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1061" y="1344608"/>
            <a:ext cx="3390472" cy="2031325"/>
          </a:xfrm>
          <a:prstGeom prst="rect">
            <a:avLst/>
          </a:prstGeom>
          <a:solidFill>
            <a:srgbClr val="002F6C"/>
          </a:solidFill>
          <a:ln>
            <a:solidFill>
              <a:srgbClr val="002F6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b="1" dirty="0">
                <a:ln w="10160">
                  <a:solidFill>
                    <a:srgbClr val="9ADBE8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ebo" pitchFamily="2" charset="-79"/>
                <a:cs typeface="Heebo" pitchFamily="2" charset="-79"/>
              </a:rPr>
              <a:t>A bachelor’s degree at half the cost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9176" y="4148304"/>
            <a:ext cx="9163176" cy="2711424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25" y="4329256"/>
            <a:ext cx="89994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First 2 years are general education and lower division major requirements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Affordable tuition fees - $7,488 per year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Ease into U.S. education with flexibility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All classes taught by professors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Articulation agreements and guarantees, transfer counselors, and Transfer Center support students in transfer process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2-year Associate’s degrees also offered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OPT (work authorization) is possible after an Associate’s degree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4313" y="1009344"/>
            <a:ext cx="9155688" cy="205994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-19176" y="4123409"/>
            <a:ext cx="9160551" cy="205847"/>
          </a:xfrm>
          <a:prstGeom prst="rect">
            <a:avLst/>
          </a:prstGeom>
          <a:solidFill>
            <a:srgbClr val="D9D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9DDF6B3-0F13-E844-864A-00C84F5EC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391706"/>
            <a:ext cx="1388901" cy="38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7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682" y="1353080"/>
            <a:ext cx="8555428" cy="529670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Shape 70"/>
          <p:cNvSpPr txBox="1"/>
          <p:nvPr/>
        </p:nvSpPr>
        <p:spPr>
          <a:xfrm>
            <a:off x="4703303" y="1632292"/>
            <a:ext cx="923400" cy="47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</a:rPr>
              <a:t>+2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377642" y="1331121"/>
            <a:ext cx="3098700" cy="110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Many academic programs</a:t>
            </a:r>
            <a:endParaRPr lang="en" sz="2200" b="1" dirty="0">
              <a:solidFill>
                <a:srgbClr val="0C2944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1357874" y="2192404"/>
            <a:ext cx="3000000" cy="131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Affordable tuition</a:t>
            </a:r>
            <a:endParaRPr lang="en" sz="2000" b="1" dirty="0">
              <a:solidFill>
                <a:srgbClr val="0C2944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1347973" y="3428301"/>
            <a:ext cx="3267900" cy="9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Small class sizes 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with individual attention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442320" y="5021135"/>
            <a:ext cx="3098700" cy="174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Support </a:t>
            </a: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ervices, </a:t>
            </a: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onors, and </a:t>
            </a: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ampus </a:t>
            </a: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broad </a:t>
            </a: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rograms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5762498" y="1423671"/>
            <a:ext cx="3267900" cy="9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Outstanding </a:t>
            </a:r>
            <a:r>
              <a:rPr lang="en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transfer </a:t>
            </a:r>
            <a:r>
              <a:rPr lang="en-US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partnerships</a:t>
            </a:r>
            <a:endParaRPr lang="en" sz="2000" b="1" dirty="0">
              <a:ln>
                <a:solidFill>
                  <a:srgbClr val="0C2944"/>
                </a:solidFill>
              </a:ln>
              <a:solidFill>
                <a:schemeClr val="bg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5745410" y="2223603"/>
            <a:ext cx="3098700" cy="12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Nationally recognized 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faculty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5635213" y="3366726"/>
            <a:ext cx="3000000" cy="9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State-of-the-art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 facilities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642797" y="4237853"/>
            <a:ext cx="3379500" cy="110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Safe community </a:t>
            </a:r>
            <a:r>
              <a:rPr lang="en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and campus atmosphere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-19176" y="-3029"/>
            <a:ext cx="9163175" cy="225149"/>
            <a:chOff x="0" y="0"/>
            <a:chExt cx="9144000" cy="152400"/>
          </a:xfrm>
        </p:grpSpPr>
        <p:sp>
          <p:nvSpPr>
            <p:cNvPr id="28" name="Rectangle 27"/>
            <p:cNvSpPr/>
            <p:nvPr/>
          </p:nvSpPr>
          <p:spPr>
            <a:xfrm>
              <a:off x="8382000" y="0"/>
              <a:ext cx="762000" cy="152400"/>
            </a:xfrm>
            <a:prstGeom prst="rect">
              <a:avLst/>
            </a:prstGeom>
            <a:solidFill>
              <a:srgbClr val="00B1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0" y="0"/>
              <a:ext cx="8382000" cy="152400"/>
              <a:chOff x="0" y="0"/>
              <a:chExt cx="8382000" cy="1524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0" y="0"/>
                <a:ext cx="7696200" cy="152400"/>
              </a:xfrm>
              <a:prstGeom prst="rect">
                <a:avLst/>
              </a:prstGeom>
              <a:solidFill>
                <a:srgbClr val="002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96200" y="0"/>
                <a:ext cx="685800" cy="152400"/>
              </a:xfrm>
              <a:prstGeom prst="rect">
                <a:avLst/>
              </a:prstGeom>
              <a:solidFill>
                <a:srgbClr val="ED8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-14313" y="152318"/>
            <a:ext cx="9158063" cy="868362"/>
          </a:xfrm>
          <a:prstGeom prst="rect">
            <a:avLst/>
          </a:prstGeom>
          <a:solidFill>
            <a:srgbClr val="9ADBE8"/>
          </a:solidFill>
        </p:spPr>
        <p:txBody>
          <a:bodyPr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n-US" sz="2800" b="1" dirty="0">
                <a:solidFill>
                  <a:schemeClr val="bg1"/>
                </a:solidFill>
                <a:latin typeface="Heebo" pitchFamily="2" charset="-79"/>
                <a:ea typeface="Rockwell Extra Bold" charset="0"/>
                <a:cs typeface="Heebo" pitchFamily="2" charset="-79"/>
              </a:rPr>
              <a:t> Why Community College?</a:t>
            </a:r>
            <a:endParaRPr lang="en" sz="2800" b="1" dirty="0">
              <a:solidFill>
                <a:schemeClr val="bg1"/>
              </a:solidFill>
              <a:latin typeface="Heebo" pitchFamily="2" charset="-79"/>
              <a:ea typeface="Rockwell Extra Bold" charset="0"/>
              <a:cs typeface="Heebo" pitchFamily="2" charset="-79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8683" y="1226939"/>
            <a:ext cx="8555428" cy="202379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Shape 77"/>
          <p:cNvSpPr txBox="1"/>
          <p:nvPr/>
        </p:nvSpPr>
        <p:spPr>
          <a:xfrm>
            <a:off x="1377642" y="4480038"/>
            <a:ext cx="3267900" cy="9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Flexible admission; </a:t>
            </a:r>
            <a:r>
              <a:rPr lang="en-US" sz="2000" b="1" dirty="0">
                <a:ln>
                  <a:solidFill>
                    <a:srgbClr val="0C2944"/>
                  </a:solidFill>
                </a:ln>
                <a:solidFill>
                  <a:schemeClr val="bg1"/>
                </a:solidFill>
                <a:latin typeface="+mn-lt"/>
                <a:ea typeface="Times New Roman"/>
                <a:cs typeface="Times New Roman"/>
                <a:sym typeface="Times New Roman"/>
              </a:rPr>
              <a:t>No SAT</a:t>
            </a:r>
            <a:r>
              <a:rPr lang="en-US" sz="2000" b="1" dirty="0">
                <a:solidFill>
                  <a:srgbClr val="0C2944"/>
                </a:solidFill>
                <a:latin typeface="+mn-lt"/>
                <a:ea typeface="Times New Roman"/>
                <a:cs typeface="Times New Roman"/>
                <a:sym typeface="Times New Roman"/>
              </a:rPr>
              <a:t> required</a:t>
            </a:r>
            <a:endParaRPr lang="en" sz="2000" b="1" dirty="0">
              <a:solidFill>
                <a:srgbClr val="0C2944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Shape 58"/>
          <p:cNvSpPr/>
          <p:nvPr/>
        </p:nvSpPr>
        <p:spPr>
          <a:xfrm>
            <a:off x="449613" y="1468468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8" name="Shape 59" descr="open-book.png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804" y="1677297"/>
            <a:ext cx="585600" cy="5856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62"/>
          <p:cNvSpPr/>
          <p:nvPr/>
        </p:nvSpPr>
        <p:spPr>
          <a:xfrm>
            <a:off x="4663019" y="2465354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63"/>
          <p:cNvSpPr/>
          <p:nvPr/>
        </p:nvSpPr>
        <p:spPr>
          <a:xfrm>
            <a:off x="4649176" y="1477193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64"/>
          <p:cNvSpPr/>
          <p:nvPr/>
        </p:nvSpPr>
        <p:spPr>
          <a:xfrm>
            <a:off x="4708658" y="3445054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66"/>
          <p:cNvSpPr/>
          <p:nvPr/>
        </p:nvSpPr>
        <p:spPr>
          <a:xfrm>
            <a:off x="451612" y="2439621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70"/>
          <p:cNvSpPr txBox="1"/>
          <p:nvPr/>
        </p:nvSpPr>
        <p:spPr>
          <a:xfrm>
            <a:off x="4666264" y="1641857"/>
            <a:ext cx="923400" cy="47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</a:rPr>
              <a:t>2+2</a:t>
            </a:r>
          </a:p>
        </p:txBody>
      </p:sp>
      <p:pic>
        <p:nvPicPr>
          <p:cNvPr id="46" name="Shape 71" descr="teacher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9345" y="2630377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72" descr="technology[1].png"/>
          <p:cNvPicPr preferRelativeResize="0"/>
          <p:nvPr/>
        </p:nvPicPr>
        <p:blipFill rotWithShape="1">
          <a:blip r:embed="rId5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2103" y="3621670"/>
            <a:ext cx="685800" cy="5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61" descr="money.png"/>
          <p:cNvPicPr preferRelativeResize="0"/>
          <p:nvPr/>
        </p:nvPicPr>
        <p:blipFill rotWithShape="1">
          <a:blip r:embed="rId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100" y="2223603"/>
            <a:ext cx="1134459" cy="1093048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66"/>
          <p:cNvSpPr/>
          <p:nvPr/>
        </p:nvSpPr>
        <p:spPr>
          <a:xfrm>
            <a:off x="460429" y="3469023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0" name="Shape 68" descr="people.png"/>
          <p:cNvPicPr preferRelativeResize="0"/>
          <p:nvPr/>
        </p:nvPicPr>
        <p:blipFill rotWithShape="1">
          <a:blip r:embed="rId7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508" y="3627092"/>
            <a:ext cx="585600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613" y="4491784"/>
            <a:ext cx="908261" cy="945502"/>
          </a:xfrm>
          <a:prstGeom prst="rect">
            <a:avLst/>
          </a:prstGeom>
        </p:spPr>
      </p:pic>
      <p:sp>
        <p:nvSpPr>
          <p:cNvPr id="52" name="Shape 64"/>
          <p:cNvSpPr/>
          <p:nvPr/>
        </p:nvSpPr>
        <p:spPr>
          <a:xfrm>
            <a:off x="484555" y="5513224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64"/>
          <p:cNvSpPr/>
          <p:nvPr/>
        </p:nvSpPr>
        <p:spPr>
          <a:xfrm>
            <a:off x="4728287" y="4416328"/>
            <a:ext cx="923400" cy="923400"/>
          </a:xfrm>
          <a:prstGeom prst="ellipse">
            <a:avLst/>
          </a:prstGeom>
          <a:solidFill>
            <a:srgbClr val="1A284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8" name="Shape 73" descr="haapface1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93805" y="4001433"/>
            <a:ext cx="1565400" cy="179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69" descr="Student-services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37768" y="4643001"/>
            <a:ext cx="2505300" cy="28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92A3446-FF24-C84C-9DA0-06F27DB658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96200" y="391706"/>
            <a:ext cx="1388901" cy="38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6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9653E2-9574-4422-8659-A0C03401AAC2}"/>
              </a:ext>
            </a:extLst>
          </p:cNvPr>
          <p:cNvSpPr txBox="1"/>
          <p:nvPr/>
        </p:nvSpPr>
        <p:spPr>
          <a:xfrm>
            <a:off x="4544973" y="3238796"/>
            <a:ext cx="4661442" cy="4001095"/>
          </a:xfrm>
          <a:prstGeom prst="rect">
            <a:avLst/>
          </a:prstGeom>
          <a:solidFill>
            <a:srgbClr val="002C6D"/>
          </a:solidFill>
        </p:spPr>
        <p:txBody>
          <a:bodyPr wrap="square" rtlCol="0" anchor="b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bg1"/>
              </a:buClr>
              <a:buSzPct val="90000"/>
              <a:buFont typeface="Wingdings" charset="2"/>
              <a:buChar char="§"/>
            </a:pPr>
            <a:endParaRPr lang="en-IN" sz="1800" b="1" dirty="0">
              <a:solidFill>
                <a:schemeClr val="bg1"/>
              </a:solidFill>
              <a:latin typeface="Heebo Medium" charset="0"/>
              <a:ea typeface="Heebo Medium" charset="0"/>
              <a:cs typeface="Heebo Medium" charset="0"/>
            </a:endParaRP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SzPct val="90000"/>
              <a:buFont typeface="Wingdings" charset="2"/>
              <a:buChar char="§"/>
            </a:pPr>
            <a:r>
              <a:rPr lang="en-IN" sz="1800" b="1" dirty="0">
                <a:solidFill>
                  <a:schemeClr val="bg1"/>
                </a:solidFill>
                <a:latin typeface="Heebo Medium" charset="0"/>
                <a:ea typeface="Heebo Medium" charset="0"/>
                <a:cs typeface="Heebo Medium" charset="0"/>
              </a:rPr>
              <a:t>Located in </a:t>
            </a:r>
            <a:r>
              <a:rPr lang="en-IN" sz="1800" b="1" dirty="0">
                <a:solidFill>
                  <a:srgbClr val="EC8A00"/>
                </a:solidFill>
                <a:latin typeface="Heebo Medium" charset="0"/>
                <a:ea typeface="Heebo Medium" charset="0"/>
                <a:cs typeface="Heebo Medium" charset="0"/>
              </a:rPr>
              <a:t>Silicon Valley</a:t>
            </a: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SzPct val="90000"/>
              <a:buFont typeface="Wingdings" charset="2"/>
              <a:buChar char="§"/>
            </a:pPr>
            <a:r>
              <a:rPr lang="en-IN" sz="1800" b="1" dirty="0">
                <a:solidFill>
                  <a:srgbClr val="EC8A00"/>
                </a:solidFill>
                <a:latin typeface="Heebo Medium" charset="0"/>
                <a:ea typeface="Heebo Medium" charset="0"/>
                <a:cs typeface="Heebo Medium" charset="0"/>
              </a:rPr>
              <a:t>Affordable Tuition</a:t>
            </a:r>
            <a:r>
              <a:rPr lang="en-IN" sz="1800" b="1" dirty="0">
                <a:solidFill>
                  <a:schemeClr val="bg1"/>
                </a:solidFill>
                <a:latin typeface="Heebo Medium" charset="0"/>
                <a:ea typeface="Heebo Medium" charset="0"/>
                <a:cs typeface="Heebo Medium" charset="0"/>
              </a:rPr>
              <a:t>: USD 7,488 per year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chemeClr val="bg1"/>
              </a:buClr>
              <a:buSzPct val="90000"/>
              <a:buFont typeface="Wingdings" charset="2"/>
              <a:buChar char="§"/>
            </a:pPr>
            <a:r>
              <a:rPr lang="en-IN" sz="1800" b="1" dirty="0">
                <a:solidFill>
                  <a:schemeClr val="bg1"/>
                </a:solidFill>
                <a:latin typeface="Heebo Medium" charset="0"/>
                <a:ea typeface="Heebo Medium" charset="0"/>
                <a:cs typeface="Heebo Medium" charset="0"/>
              </a:rPr>
              <a:t>Over 100 transfer agreements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SzPct val="90000"/>
              <a:buFont typeface="Wingdings" charset="2"/>
              <a:buChar char="§"/>
            </a:pPr>
            <a:r>
              <a:rPr lang="en-IN" sz="1800" b="1" dirty="0">
                <a:solidFill>
                  <a:srgbClr val="EC8A00"/>
                </a:solidFill>
                <a:latin typeface="Heebo Medium" charset="0"/>
                <a:ea typeface="Heebo Medium" charset="0"/>
                <a:cs typeface="Heebo Medium" charset="0"/>
              </a:rPr>
              <a:t>Transfer Admission Guarantees and Preferences with 40 universities including </a:t>
            </a:r>
            <a:r>
              <a:rPr lang="en-IN" sz="1800" b="1" dirty="0">
                <a:solidFill>
                  <a:schemeClr val="bg1"/>
                </a:solidFill>
                <a:latin typeface="Heebo Medium" charset="0"/>
                <a:ea typeface="Heebo Medium" charset="0"/>
                <a:cs typeface="Heebo Medium" charset="0"/>
              </a:rPr>
              <a:t>7 University of California Campuses (UC)</a:t>
            </a:r>
          </a:p>
          <a:p>
            <a:pPr marL="285750" indent="-285750" defTabSz="731520">
              <a:spcAft>
                <a:spcPts val="600"/>
              </a:spcAft>
              <a:buClr>
                <a:schemeClr val="bg1"/>
              </a:buClr>
              <a:buSzPct val="90000"/>
              <a:buFont typeface="Wingdings" charset="2"/>
              <a:buChar char="§"/>
            </a:pPr>
            <a:r>
              <a:rPr lang="en-IN" sz="1800" b="1" dirty="0">
                <a:solidFill>
                  <a:srgbClr val="EC8A00"/>
                </a:solidFill>
                <a:latin typeface="Heebo Medium" charset="0"/>
                <a:ea typeface="Heebo Medium" charset="0"/>
                <a:cs typeface="Heebo Medium" charset="0"/>
              </a:rPr>
              <a:t>Graduate from top universities</a:t>
            </a:r>
            <a:r>
              <a:rPr lang="en-IN" sz="1800" b="1" dirty="0">
                <a:solidFill>
                  <a:schemeClr val="bg1"/>
                </a:solidFill>
                <a:latin typeface="Heebo Medium" charset="0"/>
                <a:ea typeface="Heebo Medium" charset="0"/>
                <a:cs typeface="Heebo Medium" charset="0"/>
              </a:rPr>
              <a:t>: UC Berkeley, UCLA, NYU, UBC, Yale and many more!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800" b="1" dirty="0"/>
          </a:p>
        </p:txBody>
      </p:sp>
      <p:sp>
        <p:nvSpPr>
          <p:cNvPr id="17" name="Rectangle 16"/>
          <p:cNvSpPr/>
          <p:nvPr/>
        </p:nvSpPr>
        <p:spPr>
          <a:xfrm>
            <a:off x="1" y="2968023"/>
            <a:ext cx="9188721" cy="739739"/>
          </a:xfrm>
          <a:prstGeom prst="rect">
            <a:avLst/>
          </a:prstGeom>
          <a:solidFill>
            <a:srgbClr val="00AE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3016" y="3089039"/>
            <a:ext cx="84453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Heebo" charset="0"/>
                <a:ea typeface="Heebo" charset="0"/>
                <a:cs typeface="Heebo" charset="0"/>
              </a:rPr>
              <a:t>2 Colleges | 2 Years | Unlimited Possibilities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009" y="3016697"/>
            <a:ext cx="2094115" cy="5754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55E07B-4CE8-4BB4-99E3-1946F0892D1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-628"/>
            <a:ext cx="4565039" cy="29537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BEA003-8984-4F21-8A46-A3E33C2D910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" y="3717871"/>
            <a:ext cx="4520603" cy="3384708"/>
          </a:xfrm>
          <a:prstGeom prst="rect">
            <a:avLst/>
          </a:prstGeom>
        </p:spPr>
      </p:pic>
      <p:pic>
        <p:nvPicPr>
          <p:cNvPr id="11" name="Shape 270">
            <a:extLst>
              <a:ext uri="{FF2B5EF4-FFF2-40B4-BE49-F238E27FC236}">
                <a16:creationId xmlns:a16="http://schemas.microsoft.com/office/drawing/2014/main" id="{E1B01AC7-A498-4414-B338-9963C9DDCB9A}"/>
              </a:ext>
            </a:extLst>
          </p:cNvPr>
          <p:cNvPicPr preferRelativeResize="0"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8" y="26992"/>
            <a:ext cx="4568661" cy="29180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2614" y="1084775"/>
            <a:ext cx="3383397" cy="230178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2614" y="3439691"/>
            <a:ext cx="3761071" cy="1989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9492" y="1030977"/>
            <a:ext cx="2605090" cy="3922745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92" y="3154166"/>
            <a:ext cx="3032749" cy="2014289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0" y="0"/>
            <a:ext cx="9144000" cy="152400"/>
            <a:chOff x="0" y="0"/>
            <a:chExt cx="9144000" cy="152400"/>
          </a:xfrm>
        </p:grpSpPr>
        <p:sp>
          <p:nvSpPr>
            <p:cNvPr id="19" name="Rectangle 18"/>
            <p:cNvSpPr/>
            <p:nvPr/>
          </p:nvSpPr>
          <p:spPr>
            <a:xfrm>
              <a:off x="8382000" y="0"/>
              <a:ext cx="762000" cy="152400"/>
            </a:xfrm>
            <a:prstGeom prst="rect">
              <a:avLst/>
            </a:prstGeom>
            <a:solidFill>
              <a:srgbClr val="92B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0" y="0"/>
              <a:ext cx="8382000" cy="152400"/>
              <a:chOff x="0" y="0"/>
              <a:chExt cx="8382000" cy="1524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0"/>
                <a:ext cx="7696200" cy="152400"/>
              </a:xfrm>
              <a:prstGeom prst="rect">
                <a:avLst/>
              </a:prstGeom>
              <a:solidFill>
                <a:srgbClr val="0C29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696200" y="0"/>
                <a:ext cx="685800" cy="152400"/>
              </a:xfrm>
              <a:prstGeom prst="rect">
                <a:avLst/>
              </a:prstGeom>
              <a:solidFill>
                <a:srgbClr val="E576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58063" cy="868362"/>
          </a:xfrm>
          <a:solidFill>
            <a:srgbClr val="349EEB"/>
          </a:solidFill>
        </p:spPr>
        <p:txBody>
          <a:bodyPr>
            <a:normAutofit/>
          </a:bodyPr>
          <a:lstStyle/>
          <a:p>
            <a:pPr lvl="0" algn="l"/>
            <a:r>
              <a:rPr lang="en-US" sz="3200" dirty="0">
                <a:solidFill>
                  <a:schemeClr val="bg1"/>
                </a:solidFill>
                <a:latin typeface="Heebo"/>
                <a:ea typeface="Rockwell Extra Bold" charset="0"/>
                <a:cs typeface="Rockwell Extra Bold" charset="0"/>
              </a:rPr>
              <a:t>Transfer Success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1026186"/>
            <a:ext cx="3122613" cy="2413657"/>
          </a:xfrm>
          <a:prstGeom prst="rect">
            <a:avLst/>
          </a:prstGeom>
          <a:solidFill>
            <a:srgbClr val="92B52F"/>
          </a:solidFill>
          <a:ln w="57150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lvl="0">
              <a:lnSpc>
                <a:spcPct val="80000"/>
              </a:lnSpc>
              <a:spcBef>
                <a:spcPts val="420"/>
              </a:spcBef>
            </a:pPr>
            <a:r>
              <a:rPr lang="en-US" sz="18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International Student Acceptances Fall 2018:</a:t>
            </a:r>
          </a:p>
          <a:p>
            <a:pPr lvl="0">
              <a:spcBef>
                <a:spcPts val="420"/>
              </a:spcBef>
            </a:pPr>
            <a:br>
              <a:rPr lang="en-US" sz="20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solidFill>
                  <a:srgbClr val="0C2944"/>
                </a:solidFill>
                <a:latin typeface="Heebo"/>
                <a:ea typeface="Times New Roman"/>
                <a:cs typeface="Times New Roman"/>
                <a:sym typeface="Times New Roman"/>
              </a:rPr>
              <a:t>UC Berkeley </a:t>
            </a:r>
            <a:r>
              <a:rPr lang="mr-IN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76 </a:t>
            </a:r>
            <a:b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solidFill>
                  <a:srgbClr val="0C2944"/>
                </a:solidFill>
                <a:latin typeface="Heebo"/>
                <a:ea typeface="Times New Roman"/>
                <a:cs typeface="Times New Roman"/>
                <a:sym typeface="Times New Roman"/>
              </a:rPr>
              <a:t>UCLA</a:t>
            </a:r>
            <a: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</a:t>
            </a:r>
            <a:r>
              <a:rPr lang="mr-IN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110</a:t>
            </a:r>
            <a:b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solidFill>
                  <a:srgbClr val="0C2944"/>
                </a:solidFill>
                <a:latin typeface="Heebo"/>
                <a:ea typeface="Times New Roman"/>
                <a:cs typeface="Times New Roman"/>
                <a:sym typeface="Times New Roman"/>
              </a:rPr>
              <a:t>UC San Diego </a:t>
            </a:r>
            <a:r>
              <a:rPr lang="mr-IN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233</a:t>
            </a:r>
            <a:b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solidFill>
                  <a:srgbClr val="0C2944"/>
                </a:solidFill>
                <a:latin typeface="Heebo"/>
                <a:ea typeface="Times New Roman"/>
                <a:cs typeface="Times New Roman"/>
                <a:sym typeface="Times New Roman"/>
              </a:rPr>
              <a:t>UC Davis </a:t>
            </a:r>
            <a:r>
              <a:rPr lang="mr-IN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400" b="1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354</a:t>
            </a:r>
            <a:endParaRPr lang="en" sz="2400" b="1" dirty="0">
              <a:solidFill>
                <a:schemeClr val="bg1"/>
              </a:solidFill>
              <a:latin typeface="Heebo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03"/>
          <p:cNvSpPr txBox="1"/>
          <p:nvPr/>
        </p:nvSpPr>
        <p:spPr>
          <a:xfrm>
            <a:off x="5805782" y="5075434"/>
            <a:ext cx="3328800" cy="304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00050" lvl="1" indent="-6350" algn="ctr" rtl="0">
              <a:spcBef>
                <a:spcPts val="0"/>
              </a:spcBef>
              <a:buNone/>
            </a:pPr>
            <a:r>
              <a:rPr lang="en" sz="2000" b="1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963939"/>
            <a:ext cx="9144000" cy="1885308"/>
          </a:xfrm>
          <a:prstGeom prst="rect">
            <a:avLst/>
          </a:prstGeom>
          <a:solidFill>
            <a:srgbClr val="0C2944"/>
          </a:solidFill>
        </p:spPr>
        <p:txBody>
          <a:bodyPr wrap="square" rtlCol="0" anchor="ctr" anchorCtr="0">
            <a:noAutofit/>
          </a:bodyPr>
          <a:lstStyle/>
          <a:p>
            <a:pPr lvl="0"/>
            <a:r>
              <a:rPr lang="en" sz="2000" b="1" dirty="0">
                <a:solidFill>
                  <a:srgbClr val="E57625"/>
                </a:solidFill>
                <a:latin typeface="Heebo"/>
                <a:ea typeface="Times New Roman"/>
                <a:cs typeface="Times New Roman"/>
                <a:sym typeface="Times New Roman"/>
              </a:rPr>
              <a:t>Our Students were also accepted to:</a:t>
            </a:r>
            <a:r>
              <a:rPr lang="en" sz="2000" b="1" dirty="0">
                <a:solidFill>
                  <a:srgbClr val="E37824"/>
                </a:solidFill>
                <a:latin typeface="Heebo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>
                <a:solidFill>
                  <a:schemeClr val="dk1"/>
                </a:solidFill>
                <a:latin typeface="Heebo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Stanford, Brown, Columbia, Yale, </a:t>
            </a:r>
            <a:r>
              <a:rPr lang="en-US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Cornell, </a:t>
            </a:r>
            <a:r>
              <a:rPr lang="en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USC, NYU, Johns Hopkins, Carnegie Mellon, Drexel, Ohio State University, Purdue University, University of Washington, University of Arizona, </a:t>
            </a:r>
            <a:r>
              <a:rPr lang="en-US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Boston College</a:t>
            </a:r>
            <a:r>
              <a:rPr lang="en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, Indiana University – Bloomington, University of Michigan</a:t>
            </a:r>
            <a:r>
              <a:rPr lang="en-US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</a:t>
            </a:r>
            <a:r>
              <a:rPr lang="mr-IN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 Ann Arbor</a:t>
            </a:r>
            <a:r>
              <a:rPr lang="en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, Virginia Tech, University of British Columbia</a:t>
            </a:r>
            <a:r>
              <a:rPr lang="en-US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, University of Toronto</a:t>
            </a:r>
            <a:r>
              <a:rPr lang="en" sz="2000" dirty="0">
                <a:solidFill>
                  <a:schemeClr val="bg1"/>
                </a:solidFill>
                <a:latin typeface="Heebo"/>
                <a:ea typeface="Times New Roman"/>
                <a:cs typeface="Times New Roman"/>
                <a:sym typeface="Times New Roman"/>
              </a:rPr>
              <a:t>….and many more!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9418" y="4956005"/>
            <a:ext cx="9144000" cy="71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-9418" y="3375679"/>
            <a:ext cx="6515429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484735" y="2950598"/>
            <a:ext cx="3951112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9419" y="979420"/>
            <a:ext cx="9167481" cy="105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1111715" y="2960975"/>
            <a:ext cx="393036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10-Point Star 1"/>
          <p:cNvSpPr/>
          <p:nvPr/>
        </p:nvSpPr>
        <p:spPr>
          <a:xfrm>
            <a:off x="2342508" y="932809"/>
            <a:ext cx="1544795" cy="1510496"/>
          </a:xfrm>
          <a:prstGeom prst="star10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29216" y="1062410"/>
            <a:ext cx="138679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>
                  <a:solidFill>
                    <a:srgbClr val="1A2844"/>
                  </a:solidFill>
                </a:ln>
                <a:solidFill>
                  <a:srgbClr val="E57625"/>
                </a:solidFill>
                <a:latin typeface="Heebo"/>
              </a:rPr>
              <a:t>#1 </a:t>
            </a:r>
            <a:r>
              <a:rPr lang="en-US" sz="1500" b="1" dirty="0">
                <a:solidFill>
                  <a:srgbClr val="1A2844"/>
                </a:solidFill>
                <a:latin typeface="Heebo"/>
              </a:rPr>
              <a:t>for acceptances &amp; transfer to the UC system</a:t>
            </a:r>
            <a:r>
              <a:rPr lang="en-US" b="1" dirty="0">
                <a:solidFill>
                  <a:srgbClr val="1A2844"/>
                </a:solidFill>
                <a:latin typeface="Heebo"/>
              </a:rPr>
              <a:t>!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9252DEF-5CD8-4E62-9912-51C7325FAD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7441" y="257798"/>
            <a:ext cx="2273930" cy="65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0002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-19175" y="-3028"/>
            <a:ext cx="9144000" cy="152400"/>
            <a:chOff x="0" y="0"/>
            <a:chExt cx="9144000" cy="152400"/>
          </a:xfrm>
        </p:grpSpPr>
        <p:sp>
          <p:nvSpPr>
            <p:cNvPr id="28" name="Rectangle 27"/>
            <p:cNvSpPr/>
            <p:nvPr/>
          </p:nvSpPr>
          <p:spPr>
            <a:xfrm>
              <a:off x="8382000" y="0"/>
              <a:ext cx="762000" cy="152400"/>
            </a:xfrm>
            <a:prstGeom prst="rect">
              <a:avLst/>
            </a:prstGeom>
            <a:solidFill>
              <a:srgbClr val="92B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0" y="0"/>
              <a:ext cx="8382000" cy="152400"/>
              <a:chOff x="0" y="0"/>
              <a:chExt cx="8382000" cy="1524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0" y="0"/>
                <a:ext cx="7696200" cy="152400"/>
              </a:xfrm>
              <a:prstGeom prst="rect">
                <a:avLst/>
              </a:prstGeom>
              <a:solidFill>
                <a:srgbClr val="0C29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96200" y="0"/>
                <a:ext cx="685800" cy="152400"/>
              </a:xfrm>
              <a:prstGeom prst="rect">
                <a:avLst/>
              </a:prstGeom>
              <a:solidFill>
                <a:srgbClr val="E576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-33238" y="152318"/>
            <a:ext cx="9158063" cy="868362"/>
          </a:xfrm>
          <a:prstGeom prst="rect">
            <a:avLst/>
          </a:prstGeom>
          <a:solidFill>
            <a:srgbClr val="349EEB"/>
          </a:solidFill>
        </p:spPr>
        <p:txBody>
          <a:bodyPr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n-IN" sz="3600" dirty="0">
                <a:solidFill>
                  <a:schemeClr val="bg1"/>
                </a:solidFill>
                <a:latin typeface="Heebo"/>
                <a:ea typeface="Rockwell Extra Bold" charset="0"/>
              </a:rPr>
              <a:t>Flexible admissions</a:t>
            </a:r>
            <a:endParaRPr lang="en" sz="3600" dirty="0">
              <a:solidFill>
                <a:schemeClr val="bg1"/>
              </a:solidFill>
              <a:latin typeface="Heebo"/>
              <a:ea typeface="Rockwell Extra Bol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8BA0DC-D9B0-4CE6-9E3C-E7B64A2BD9EA}"/>
              </a:ext>
            </a:extLst>
          </p:cNvPr>
          <p:cNvSpPr txBox="1"/>
          <p:nvPr/>
        </p:nvSpPr>
        <p:spPr>
          <a:xfrm>
            <a:off x="88276" y="1237839"/>
            <a:ext cx="793164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bg1"/>
              </a:buClr>
              <a:buSzPct val="100000"/>
            </a:pPr>
            <a:r>
              <a:rPr lang="en-US" sz="1800" b="1" dirty="0">
                <a:ln>
                  <a:solidFill>
                    <a:srgbClr val="0C2944"/>
                  </a:solidFill>
                </a:ln>
                <a:solidFill>
                  <a:srgbClr val="0C2944"/>
                </a:solidFill>
                <a:latin typeface="Heebo"/>
              </a:rPr>
              <a:t>Admission </a:t>
            </a:r>
            <a:r>
              <a:rPr lang="en" sz="1800" b="1" dirty="0">
                <a:ln>
                  <a:solidFill>
                    <a:srgbClr val="0C2944"/>
                  </a:solidFill>
                </a:ln>
                <a:solidFill>
                  <a:srgbClr val="0C2944"/>
                </a:solidFill>
                <a:latin typeface="Heebo"/>
              </a:rPr>
              <a:t>3 Times a year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: Fall, </a:t>
            </a:r>
            <a:r>
              <a:rPr lang="en-US" sz="1800" b="1" dirty="0">
                <a:solidFill>
                  <a:srgbClr val="0C2944"/>
                </a:solidFill>
                <a:latin typeface="Heebo"/>
              </a:rPr>
              <a:t>w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inter, and </a:t>
            </a:r>
            <a:r>
              <a:rPr lang="en-US" sz="1800" b="1" dirty="0">
                <a:solidFill>
                  <a:srgbClr val="0C2944"/>
                </a:solidFill>
                <a:latin typeface="Heebo"/>
              </a:rPr>
              <a:t>s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pring quarters</a:t>
            </a:r>
            <a:br>
              <a:rPr lang="en-US" sz="1800" b="1" dirty="0">
                <a:solidFill>
                  <a:srgbClr val="0C2944"/>
                </a:solidFill>
                <a:latin typeface="Heebo"/>
              </a:rPr>
            </a:br>
            <a:endParaRPr lang="en" sz="1800" b="1" dirty="0">
              <a:solidFill>
                <a:srgbClr val="0C2944"/>
              </a:solidFill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r>
              <a:rPr lang="en-IN" sz="1800" b="1" dirty="0"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Online application</a:t>
            </a:r>
            <a:r>
              <a:rPr lang="en-IN" sz="1800" b="1" dirty="0">
                <a:solidFill>
                  <a:srgbClr val="0C2944"/>
                </a:solidFill>
                <a:latin typeface="Heebo"/>
              </a:rPr>
              <a:t>: Deadline for Fall 2020 is July 31, 2020</a:t>
            </a:r>
          </a:p>
          <a:p>
            <a:pPr lvl="0">
              <a:buClr>
                <a:schemeClr val="bg1"/>
              </a:buClr>
              <a:buSzPct val="100000"/>
            </a:pPr>
            <a:endParaRPr lang="en-IN" sz="1800" b="1" dirty="0">
              <a:solidFill>
                <a:srgbClr val="0C2944"/>
              </a:solidFill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r>
              <a:rPr lang="en-US" sz="1800" b="1" dirty="0"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Transcripts</a:t>
            </a:r>
            <a:r>
              <a:rPr lang="en-US" sz="1800" b="1" dirty="0">
                <a:solidFill>
                  <a:srgbClr val="0C2944"/>
                </a:solidFill>
                <a:latin typeface="Heebo"/>
              </a:rPr>
              <a:t> from grade 9 to 12 (If student does not have grade 12 transcripts, mid term mark sheets or predicted scores will be accepted)</a:t>
            </a:r>
          </a:p>
          <a:p>
            <a:pPr lvl="0">
              <a:buClr>
                <a:schemeClr val="bg1"/>
              </a:buClr>
              <a:buSzPct val="100000"/>
            </a:pPr>
            <a:r>
              <a:rPr lang="en-US" sz="1800" b="1" dirty="0">
                <a:solidFill>
                  <a:srgbClr val="0C2944"/>
                </a:solidFill>
                <a:latin typeface="Heebo"/>
              </a:rPr>
              <a:t>(If student does not have grade 9 transcripts, they can upload from grade 10 onward).</a:t>
            </a:r>
            <a:endParaRPr lang="en" sz="1800" b="1" dirty="0">
              <a:solidFill>
                <a:srgbClr val="0C2944"/>
              </a:solidFill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endParaRPr lang="en-US" sz="1800" b="1" dirty="0">
              <a:solidFill>
                <a:srgbClr val="0C2944"/>
              </a:solidFill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r>
              <a:rPr lang="en" sz="1800" b="1" dirty="0">
                <a:ln>
                  <a:solidFill>
                    <a:srgbClr val="0C2944"/>
                  </a:solidFill>
                </a:ln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English Proficiency</a:t>
            </a:r>
            <a:r>
              <a:rPr lang="en-IN" sz="1800" b="1" dirty="0">
                <a:ln>
                  <a:solidFill>
                    <a:srgbClr val="0C2944"/>
                  </a:solidFill>
                </a:ln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 Accepted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: TOEFL 61 IBT, IELTS 6.0, </a:t>
            </a:r>
            <a:br>
              <a:rPr lang="en-US" sz="1800" b="1" dirty="0">
                <a:solidFill>
                  <a:srgbClr val="0C2944"/>
                </a:solidFill>
                <a:latin typeface="Heebo"/>
              </a:rPr>
            </a:br>
            <a:r>
              <a:rPr lang="en" sz="1800" b="1" dirty="0">
                <a:solidFill>
                  <a:srgbClr val="0C2944"/>
                </a:solidFill>
                <a:latin typeface="Heebo"/>
              </a:rPr>
              <a:t>iTEP Level 4</a:t>
            </a:r>
            <a:r>
              <a:rPr lang="en-US" sz="1800" b="1" dirty="0">
                <a:solidFill>
                  <a:srgbClr val="0C2944"/>
                </a:solidFill>
                <a:latin typeface="Heebo"/>
              </a:rPr>
              <a:t>, Duolingo 95 DTE, PTE 45. </a:t>
            </a:r>
          </a:p>
          <a:p>
            <a:pPr lvl="0">
              <a:buClr>
                <a:schemeClr val="bg1"/>
              </a:buClr>
              <a:buSzPct val="100000"/>
            </a:pPr>
            <a:r>
              <a:rPr lang="en-US" sz="1800" b="1" dirty="0">
                <a:solidFill>
                  <a:srgbClr val="0C2944"/>
                </a:solidFill>
                <a:latin typeface="Heebo"/>
              </a:rPr>
              <a:t>Can be waived off for IB and A level students depending on their English scores.</a:t>
            </a:r>
          </a:p>
          <a:p>
            <a:pPr lvl="0">
              <a:buClr>
                <a:schemeClr val="bg1"/>
              </a:buClr>
              <a:buSzPct val="100000"/>
            </a:pPr>
            <a:r>
              <a:rPr lang="en-US" sz="1800" b="1" dirty="0">
                <a:solidFill>
                  <a:srgbClr val="0C2944"/>
                </a:solidFill>
                <a:latin typeface="Heebo"/>
              </a:rPr>
              <a:t>Can be waived off for students with English score on SAT above 500, if taken</a:t>
            </a:r>
            <a:br>
              <a:rPr lang="en-US" sz="1800" b="1" dirty="0">
                <a:solidFill>
                  <a:srgbClr val="0C2944"/>
                </a:solidFill>
                <a:latin typeface="Heebo"/>
              </a:rPr>
            </a:br>
            <a:endParaRPr lang="en" sz="1800" b="1" dirty="0">
              <a:solidFill>
                <a:srgbClr val="0C2944"/>
              </a:solidFill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r>
              <a:rPr lang="en" sz="1800" b="1" dirty="0">
                <a:ln>
                  <a:solidFill>
                    <a:srgbClr val="0C2944"/>
                  </a:solidFill>
                </a:ln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No SAT 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required</a:t>
            </a:r>
          </a:p>
          <a:p>
            <a:pPr lvl="0">
              <a:buClr>
                <a:schemeClr val="bg1"/>
              </a:buClr>
              <a:buSzPct val="100000"/>
            </a:pPr>
            <a:endParaRPr lang="en" sz="1800" b="1" dirty="0">
              <a:solidFill>
                <a:srgbClr val="0C2944"/>
              </a:solidFill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r>
              <a:rPr lang="en" sz="1800" b="1" dirty="0"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Passport Copy 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needed</a:t>
            </a:r>
          </a:p>
          <a:p>
            <a:pPr lvl="0">
              <a:buClr>
                <a:schemeClr val="bg1"/>
              </a:buClr>
              <a:buSzPct val="100000"/>
            </a:pPr>
            <a:endParaRPr lang="en" sz="1800" b="1" dirty="0">
              <a:solidFill>
                <a:srgbClr val="0C2944"/>
              </a:solidFill>
              <a:highlight>
                <a:srgbClr val="E57625"/>
              </a:highlight>
              <a:latin typeface="Heebo"/>
            </a:endParaRPr>
          </a:p>
          <a:p>
            <a:pPr lvl="0">
              <a:buClr>
                <a:schemeClr val="bg1"/>
              </a:buClr>
              <a:buSzPct val="100000"/>
            </a:pPr>
            <a:r>
              <a:rPr lang="en" sz="1800" b="1" dirty="0">
                <a:solidFill>
                  <a:srgbClr val="0C2944"/>
                </a:solidFill>
                <a:highlight>
                  <a:srgbClr val="E57625"/>
                </a:highlight>
                <a:latin typeface="Heebo"/>
              </a:rPr>
              <a:t>Application fee</a:t>
            </a:r>
            <a:r>
              <a:rPr lang="en" sz="1800" b="1" dirty="0">
                <a:solidFill>
                  <a:srgbClr val="0C2944"/>
                </a:solidFill>
                <a:latin typeface="Heebo"/>
              </a:rPr>
              <a:t>: USD 75</a:t>
            </a:r>
            <a:br>
              <a:rPr lang="en-US" sz="1800" b="1" dirty="0">
                <a:solidFill>
                  <a:srgbClr val="0C2944"/>
                </a:solidFill>
              </a:rPr>
            </a:br>
            <a:endParaRPr lang="en" sz="1800" b="1" dirty="0">
              <a:solidFill>
                <a:srgbClr val="0C2944"/>
              </a:solidFill>
            </a:endParaRPr>
          </a:p>
          <a:p>
            <a:pPr lvl="0">
              <a:buClr>
                <a:schemeClr val="bg1"/>
              </a:buClr>
              <a:buSzPct val="100000"/>
            </a:pPr>
            <a:br>
              <a:rPr lang="en-US" sz="1800" b="1" dirty="0">
                <a:solidFill>
                  <a:srgbClr val="0C2944"/>
                </a:solidFill>
              </a:rPr>
            </a:br>
            <a:endParaRPr lang="en" sz="1800" b="1" dirty="0">
              <a:solidFill>
                <a:srgbClr val="0C2944"/>
              </a:solidFill>
            </a:endParaRPr>
          </a:p>
          <a:p>
            <a:pPr lvl="0" algn="ctr">
              <a:lnSpc>
                <a:spcPct val="150000"/>
              </a:lnSpc>
              <a:buClr>
                <a:srgbClr val="1A2844"/>
              </a:buClr>
              <a:buSzPct val="100000"/>
            </a:pPr>
            <a:endParaRPr lang="en-US" sz="1800" b="1" dirty="0">
              <a:ln>
                <a:solidFill>
                  <a:srgbClr val="0C2944"/>
                </a:solidFill>
              </a:ln>
              <a:solidFill>
                <a:srgbClr val="0C2944"/>
              </a:solidFill>
            </a:endParaRPr>
          </a:p>
          <a:p>
            <a:pPr lvl="0" algn="ctr">
              <a:lnSpc>
                <a:spcPct val="150000"/>
              </a:lnSpc>
              <a:buClr>
                <a:srgbClr val="1A2844"/>
              </a:buClr>
              <a:buSzPct val="100000"/>
            </a:pPr>
            <a:r>
              <a:rPr lang="en-US" sz="1800" b="1" dirty="0">
                <a:ln>
                  <a:solidFill>
                    <a:srgbClr val="0C2944"/>
                  </a:solidFill>
                </a:ln>
                <a:solidFill>
                  <a:srgbClr val="0C2944"/>
                </a:solidFill>
              </a:rPr>
              <a:t>Application</a:t>
            </a:r>
            <a:r>
              <a:rPr lang="en-US" sz="1800" b="1" dirty="0">
                <a:solidFill>
                  <a:srgbClr val="0C2944"/>
                </a:solidFill>
              </a:rPr>
              <a:t> -  </a:t>
            </a:r>
            <a:r>
              <a:rPr lang="en-US" sz="1800" b="1" u="sng" dirty="0">
                <a:solidFill>
                  <a:srgbClr val="0C2944"/>
                </a:solidFill>
              </a:rPr>
              <a:t>international.fhda.edu</a:t>
            </a:r>
            <a:r>
              <a:rPr lang="en-US" sz="1800" b="1" dirty="0">
                <a:solidFill>
                  <a:srgbClr val="0C2944"/>
                </a:solidFill>
              </a:rPr>
              <a:t> </a:t>
            </a:r>
            <a:endParaRPr lang="en" sz="1800" b="1" dirty="0">
              <a:solidFill>
                <a:srgbClr val="0C2944"/>
              </a:solidFill>
            </a:endParaRPr>
          </a:p>
          <a:p>
            <a:endParaRPr lang="en-US" sz="1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974C2A-7D1A-4F6B-841D-CB2B43106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441" y="257798"/>
            <a:ext cx="2273930" cy="65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2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9144000" cy="152400"/>
            <a:chOff x="0" y="0"/>
            <a:chExt cx="9144000" cy="152400"/>
          </a:xfrm>
        </p:grpSpPr>
        <p:sp>
          <p:nvSpPr>
            <p:cNvPr id="19" name="Rectangle 18"/>
            <p:cNvSpPr/>
            <p:nvPr/>
          </p:nvSpPr>
          <p:spPr>
            <a:xfrm>
              <a:off x="8382000" y="0"/>
              <a:ext cx="762000" cy="152400"/>
            </a:xfrm>
            <a:prstGeom prst="rect">
              <a:avLst/>
            </a:prstGeom>
            <a:solidFill>
              <a:srgbClr val="92B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0" y="0"/>
              <a:ext cx="8382000" cy="152400"/>
              <a:chOff x="0" y="0"/>
              <a:chExt cx="8382000" cy="1524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0"/>
                <a:ext cx="7696200" cy="152400"/>
              </a:xfrm>
              <a:prstGeom prst="rect">
                <a:avLst/>
              </a:prstGeom>
              <a:solidFill>
                <a:srgbClr val="0C29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696200" y="0"/>
                <a:ext cx="685800" cy="152400"/>
              </a:xfrm>
              <a:prstGeom prst="rect">
                <a:avLst/>
              </a:prstGeom>
              <a:solidFill>
                <a:srgbClr val="E576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-23482" y="144374"/>
            <a:ext cx="9158063" cy="868362"/>
          </a:xfrm>
          <a:solidFill>
            <a:srgbClr val="349EEB"/>
          </a:solidFill>
        </p:spPr>
        <p:txBody>
          <a:bodyPr>
            <a:normAutofit/>
          </a:bodyPr>
          <a:lstStyle/>
          <a:p>
            <a:pPr lvl="0" algn="l"/>
            <a:r>
              <a:rPr lang="en-US" sz="3600" b="1" dirty="0">
                <a:solidFill>
                  <a:schemeClr val="bg1"/>
                </a:solidFill>
                <a:cs typeface="Arial"/>
              </a:rPr>
              <a:t>Student</a:t>
            </a:r>
            <a:r>
              <a:rPr lang="en-US" sz="3600" dirty="0">
                <a:solidFill>
                  <a:schemeClr val="bg1"/>
                </a:solidFill>
                <a:latin typeface="Rockwell Extra Bold" charset="0"/>
                <a:ea typeface="Rockwell Extra Bold" charset="0"/>
                <a:cs typeface="Heebo"/>
              </a:rPr>
              <a:t> </a:t>
            </a:r>
            <a:r>
              <a:rPr lang="en-US" sz="3600" b="1" dirty="0">
                <a:solidFill>
                  <a:schemeClr val="bg1"/>
                </a:solidFill>
                <a:cs typeface="Arial"/>
              </a:rPr>
              <a:t>Testimonials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2991" y="4207072"/>
            <a:ext cx="4401009" cy="2650929"/>
          </a:xfrm>
          <a:prstGeom prst="rect">
            <a:avLst/>
          </a:prstGeom>
          <a:solidFill>
            <a:srgbClr val="349EEB"/>
          </a:solidFill>
        </p:spPr>
        <p:txBody>
          <a:bodyPr wrap="square" rtlCol="0" anchor="ctr" anchorCtr="0">
            <a:noAutofit/>
          </a:bodyPr>
          <a:lstStyle/>
          <a:p>
            <a:pPr lvl="0"/>
            <a:r>
              <a:rPr lang="en-US" b="1" cap="all" dirty="0">
                <a:latin typeface="Heebo"/>
              </a:rPr>
              <a:t>SHRUTI VENKATESH – INDIA</a:t>
            </a:r>
            <a:br>
              <a:rPr lang="en-US" sz="2000" dirty="0">
                <a:latin typeface="Heebo"/>
              </a:rPr>
            </a:br>
            <a:r>
              <a:rPr lang="en-US" b="1" cap="all" dirty="0">
                <a:latin typeface="Heebo"/>
              </a:rPr>
              <a:t>TRANSFER: </a:t>
            </a:r>
            <a:br>
              <a:rPr lang="en-US" b="1" cap="all" dirty="0">
                <a:latin typeface="Heebo"/>
              </a:rPr>
            </a:br>
            <a:r>
              <a:rPr lang="en-US" b="1" cap="all" dirty="0">
                <a:latin typeface="Heebo"/>
              </a:rPr>
              <a:t>UNIVERSITY OF CALIFORNIA, LOS ANGELES</a:t>
            </a:r>
            <a:br>
              <a:rPr lang="en-US" b="1" cap="all" dirty="0">
                <a:latin typeface="Heebo"/>
              </a:rPr>
            </a:br>
            <a:r>
              <a:rPr lang="en-US" b="1" cap="all" dirty="0">
                <a:latin typeface="Heebo"/>
              </a:rPr>
              <a:t>MAJOR: COMMUNICATIONS</a:t>
            </a:r>
            <a:endParaRPr lang="en" sz="2000" dirty="0">
              <a:solidFill>
                <a:schemeClr val="bg1"/>
              </a:solidFill>
              <a:latin typeface="Heebo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020762"/>
            <a:ext cx="4742991" cy="5837239"/>
          </a:xfrm>
          <a:prstGeom prst="rect">
            <a:avLst/>
          </a:prstGeom>
          <a:solidFill>
            <a:srgbClr val="92B52F"/>
          </a:solidFill>
        </p:spPr>
        <p:txBody>
          <a:bodyPr wrap="square" rtlCol="0" anchor="ctr" anchorCtr="0">
            <a:no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ct val="100000"/>
              <a:defRPr/>
            </a:pPr>
            <a:r>
              <a:rPr lang="en-US" sz="1800" dirty="0">
                <a:solidFill>
                  <a:srgbClr val="FFFFFF"/>
                </a:solidFill>
                <a:latin typeface="Heebo"/>
                <a:ea typeface="Times New Roman"/>
                <a:cs typeface="Times New Roman"/>
                <a:sym typeface="Times New Roman"/>
              </a:rPr>
              <a:t>Looking back at my journey so far I can truly say it was everything I could hope for; a home away from home. At Foothill, I got to meet people from all over the world and have found myself a family here with people from different backgrounds. My favorite memory from my time here is a day where I was feeling particularly blue and home sick. My roommates from Sweden went out and bought Indian food to eat it family style. I think that was the day I realized you don’t always have to be home to feel at home. I chose Foothill to start my undergraduate degree to gain valuable life experiences and to get better opportunities. I can truly say I have gained both. </a:t>
            </a:r>
            <a:endParaRPr lang="en" sz="1800" dirty="0">
              <a:solidFill>
                <a:srgbClr val="FFFFFF"/>
              </a:solidFill>
              <a:latin typeface="Heebo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2991" y="4207072"/>
            <a:ext cx="4391590" cy="154113"/>
          </a:xfrm>
          <a:prstGeom prst="rect">
            <a:avLst/>
          </a:prstGeom>
          <a:solidFill>
            <a:srgbClr val="E576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shruti">
            <a:extLst>
              <a:ext uri="{FF2B5EF4-FFF2-40B4-BE49-F238E27FC236}">
                <a16:creationId xmlns:a16="http://schemas.microsoft.com/office/drawing/2014/main" id="{ED4AB55F-B3F9-4A22-9B1B-FA341BCF9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133" y="1118216"/>
            <a:ext cx="3143348" cy="299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03A74A-CD0F-4A03-987A-17D90800BA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547" y="249854"/>
            <a:ext cx="2273930" cy="65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4742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9144000" cy="152400"/>
            <a:chOff x="0" y="0"/>
            <a:chExt cx="9144000" cy="152400"/>
          </a:xfrm>
        </p:grpSpPr>
        <p:sp>
          <p:nvSpPr>
            <p:cNvPr id="19" name="Rectangle 18"/>
            <p:cNvSpPr/>
            <p:nvPr/>
          </p:nvSpPr>
          <p:spPr>
            <a:xfrm>
              <a:off x="8382000" y="0"/>
              <a:ext cx="762000" cy="152400"/>
            </a:xfrm>
            <a:prstGeom prst="rect">
              <a:avLst/>
            </a:prstGeom>
            <a:solidFill>
              <a:srgbClr val="92B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0" y="0"/>
              <a:ext cx="8382000" cy="152400"/>
              <a:chOff x="0" y="0"/>
              <a:chExt cx="8382000" cy="1524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0"/>
                <a:ext cx="7696200" cy="152400"/>
              </a:xfrm>
              <a:prstGeom prst="rect">
                <a:avLst/>
              </a:prstGeom>
              <a:solidFill>
                <a:srgbClr val="0C29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696200" y="0"/>
                <a:ext cx="685800" cy="152400"/>
              </a:xfrm>
              <a:prstGeom prst="rect">
                <a:avLst/>
              </a:prstGeom>
              <a:solidFill>
                <a:srgbClr val="E576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58063" cy="868362"/>
          </a:xfrm>
          <a:solidFill>
            <a:srgbClr val="349EEB"/>
          </a:solidFill>
        </p:spPr>
        <p:txBody>
          <a:bodyPr>
            <a:normAutofit/>
          </a:bodyPr>
          <a:lstStyle/>
          <a:p>
            <a:pPr lvl="0" algn="l"/>
            <a:r>
              <a:rPr lang="en-US" sz="3600" b="1" dirty="0">
                <a:solidFill>
                  <a:schemeClr val="bg1"/>
                </a:solidFill>
                <a:cs typeface="Arial"/>
              </a:rPr>
              <a:t>Student</a:t>
            </a:r>
            <a:r>
              <a:rPr lang="en-US" sz="3600" dirty="0">
                <a:solidFill>
                  <a:schemeClr val="bg1"/>
                </a:solidFill>
                <a:latin typeface="Rockwell Extra Bold" charset="0"/>
                <a:ea typeface="Rockwell Extra Bold" charset="0"/>
                <a:cs typeface="Rockwell Extra Bold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cs typeface="Arial"/>
              </a:rPr>
              <a:t>Testimonials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7054" y="4207072"/>
            <a:ext cx="4401009" cy="2650929"/>
          </a:xfrm>
          <a:prstGeom prst="rect">
            <a:avLst/>
          </a:prstGeom>
          <a:solidFill>
            <a:srgbClr val="349EEB"/>
          </a:solidFill>
        </p:spPr>
        <p:txBody>
          <a:bodyPr wrap="square" rtlCol="0" anchor="ctr" anchorCtr="0">
            <a:noAutofit/>
          </a:bodyPr>
          <a:lstStyle/>
          <a:p>
            <a:pPr lvl="0"/>
            <a:r>
              <a:rPr lang="en-US" b="1" cap="all" dirty="0">
                <a:latin typeface="Heebo"/>
              </a:rPr>
              <a:t>SUREJ SATHYA - INDIA</a:t>
            </a:r>
            <a:br>
              <a:rPr lang="en-US" dirty="0">
                <a:latin typeface="Heebo"/>
              </a:rPr>
            </a:br>
            <a:r>
              <a:rPr lang="en-US" b="1" cap="all" dirty="0">
                <a:latin typeface="Heebo"/>
              </a:rPr>
              <a:t>TRANSFER: PURDUE UNIVERSITY</a:t>
            </a:r>
            <a:br>
              <a:rPr lang="en-US" b="1" cap="all" dirty="0">
                <a:latin typeface="Heebo"/>
              </a:rPr>
            </a:br>
            <a:r>
              <a:rPr lang="en-US" b="1" cap="all" dirty="0">
                <a:latin typeface="Heebo"/>
              </a:rPr>
              <a:t>MAJOR: ENGINEERING</a:t>
            </a:r>
            <a:endParaRPr lang="en" sz="2000" dirty="0">
              <a:solidFill>
                <a:schemeClr val="bg1"/>
              </a:solidFill>
              <a:latin typeface="Heebo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020762"/>
            <a:ext cx="4742991" cy="5837239"/>
          </a:xfrm>
          <a:prstGeom prst="rect">
            <a:avLst/>
          </a:prstGeom>
          <a:solidFill>
            <a:srgbClr val="92B52F"/>
          </a:solidFill>
        </p:spPr>
        <p:txBody>
          <a:bodyPr wrap="square" rtlCol="0" anchor="ctr" anchorCtr="0">
            <a:no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ct val="100000"/>
              <a:defRPr/>
            </a:pPr>
            <a:r>
              <a:rPr lang="en-US" sz="1800" dirty="0">
                <a:solidFill>
                  <a:srgbClr val="FFFFFF"/>
                </a:solidFill>
                <a:latin typeface="Heebo"/>
                <a:ea typeface="Times New Roman"/>
                <a:cs typeface="Times New Roman"/>
                <a:sym typeface="Times New Roman"/>
              </a:rPr>
              <a:t>My dream was to attend a top ranked university, but I didn’t want to burden my family financially.  I learned about Foothill’s strong transfer reputation and agreements and decided to apply.  My parents were skeptical at first, but now they are very happy with my choice.  I have learned that this is the best way to get a degree in the United States. I was able to save money and transfer to Purdue University to pursue Agricultural Engineering.  The beauty of Foothill’s campus, affordability, campus life, and competiveness provided me with an amazing experience.</a:t>
            </a:r>
            <a:endParaRPr lang="en" sz="1800" dirty="0">
              <a:solidFill>
                <a:srgbClr val="FFFFFF"/>
              </a:solidFill>
              <a:latin typeface="Heebo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2991" y="4207072"/>
            <a:ext cx="4391590" cy="154113"/>
          </a:xfrm>
          <a:prstGeom prst="rect">
            <a:avLst/>
          </a:prstGeom>
          <a:solidFill>
            <a:srgbClr val="E576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surej">
            <a:extLst>
              <a:ext uri="{FF2B5EF4-FFF2-40B4-BE49-F238E27FC236}">
                <a16:creationId xmlns:a16="http://schemas.microsoft.com/office/drawing/2014/main" id="{2A305D52-C61E-4FCB-B749-693F29A7E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358" y="1033586"/>
            <a:ext cx="3860032" cy="317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4F6FB80-A4BD-4D9E-8B1B-B756E267E6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798" y="304800"/>
            <a:ext cx="2273930" cy="65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3444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HDA Presentation 17 Full New" id="{F5E584D2-C735-CD4F-B067-1FD783845680}" vid="{9820DBC2-569E-4C42-93AE-217A972AFC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</TotalTime>
  <Words>842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Arial </vt:lpstr>
      <vt:lpstr>Calibri</vt:lpstr>
      <vt:lpstr>Calibri Light</vt:lpstr>
      <vt:lpstr>Gotham Black</vt:lpstr>
      <vt:lpstr>Gotham Book</vt:lpstr>
      <vt:lpstr>Heebo</vt:lpstr>
      <vt:lpstr>Heebo Medium</vt:lpstr>
      <vt:lpstr>Rockwell</vt:lpstr>
      <vt:lpstr>Rockwell Extra 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Transfer Success</vt:lpstr>
      <vt:lpstr>PowerPoint Presentation</vt:lpstr>
      <vt:lpstr>Student Testimonials</vt:lpstr>
      <vt:lpstr>Student Testimonials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Deepali</cp:lastModifiedBy>
  <cp:revision>215</cp:revision>
  <dcterms:modified xsi:type="dcterms:W3CDTF">2020-04-03T10:13:58Z</dcterms:modified>
</cp:coreProperties>
</file>