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Poppi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oppins-italic.fntdata"/><Relationship Id="rId10" Type="http://schemas.openxmlformats.org/officeDocument/2006/relationships/slide" Target="slides/slide5.xml"/><Relationship Id="rId32" Type="http://schemas.openxmlformats.org/officeDocument/2006/relationships/font" Target="fonts/Poppi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Poppi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f47d7b52a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f47d7b52a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f47d7b52a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f47d7b52a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f47d7b52a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df47d7b52a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f47d7b52a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f47d7b52a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f47d7b52a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df47d7b52a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f47d7b52a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f47d7b52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f47d7b52a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df47d7b52a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df47d7b52a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df47d7b52a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f47d7b52a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df47d7b52a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f47d7b52a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f47d7b52a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db4c224b8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db4c224b8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df47d7b52a_1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df47d7b52a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df47d7b52a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df47d7b52a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e87d408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e87d408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de87d408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de87d408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df53a3b77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df53a3b77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f53a3b77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df53a3b77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b4c224b8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b4c224b8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f47d7b52a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df47d7b52a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f47d7b52a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f47d7b52a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df47d7b52a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df47d7b52a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f47d7b52a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f47d7b52a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f47d7b52a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f47d7b52a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df47d7b52a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df47d7b52a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taylorpasha2.wixsite.com/website" TargetMode="Externa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6096000"/>
          </a:xfrm>
          <a:prstGeom prst="rect">
            <a:avLst/>
          </a:prstGeom>
          <a:noFill/>
          <a:ln>
            <a:noFill/>
          </a:ln>
        </p:spPr>
      </p:pic>
      <p:sp>
        <p:nvSpPr>
          <p:cNvPr id="55" name="Google Shape;55;p13"/>
          <p:cNvSpPr txBox="1"/>
          <p:nvPr>
            <p:ph type="ctrTitle"/>
          </p:nvPr>
        </p:nvSpPr>
        <p:spPr>
          <a:xfrm>
            <a:off x="243258" y="9351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PiggyBank</a:t>
            </a:r>
            <a:endParaRPr/>
          </a:p>
        </p:txBody>
      </p:sp>
      <p:sp>
        <p:nvSpPr>
          <p:cNvPr id="56" name="Google Shape;56;p13"/>
          <p:cNvSpPr txBox="1"/>
          <p:nvPr>
            <p:ph idx="1" type="subTitle"/>
          </p:nvPr>
        </p:nvSpPr>
        <p:spPr>
          <a:xfrm>
            <a:off x="86800" y="3024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Maddy Power and Pasha Taylor</a:t>
            </a:r>
            <a:endParaRPr/>
          </a:p>
        </p:txBody>
      </p:sp>
      <p:sp>
        <p:nvSpPr>
          <p:cNvPr id="57" name="Google Shape;57;p13"/>
          <p:cNvSpPr txBox="1"/>
          <p:nvPr>
            <p:ph idx="1" type="subTitle"/>
          </p:nvPr>
        </p:nvSpPr>
        <p:spPr>
          <a:xfrm>
            <a:off x="86800" y="1055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Esher College - The Internship </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fontScale="70000" lnSpcReduction="20000"/>
          </a:bodyPr>
          <a:lstStyle/>
          <a:p>
            <a:pPr indent="0" lvl="0" marL="0" rtl="0" algn="l">
              <a:lnSpc>
                <a:spcPct val="115000"/>
              </a:lnSpc>
              <a:spcBef>
                <a:spcPts val="0"/>
              </a:spcBef>
              <a:spcAft>
                <a:spcPts val="0"/>
              </a:spcAft>
              <a:buClr>
                <a:schemeClr val="dk1"/>
              </a:buClr>
              <a:buSzPct val="45833"/>
              <a:buFont typeface="Arial"/>
              <a:buNone/>
            </a:pPr>
            <a:r>
              <a:rPr lang="en" sz="2400">
                <a:solidFill>
                  <a:schemeClr val="dk1"/>
                </a:solidFill>
              </a:rPr>
              <a:t>Donation tab design </a:t>
            </a:r>
            <a:endParaRPr sz="2400">
              <a:solidFill>
                <a:schemeClr val="dk1"/>
              </a:solidFill>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3307650" y="213375"/>
            <a:ext cx="2528700" cy="47167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fontScale="70000" lnSpcReduction="20000"/>
          </a:bodyPr>
          <a:lstStyle/>
          <a:p>
            <a:pPr indent="0" lvl="0" marL="0" rtl="0" algn="l">
              <a:lnSpc>
                <a:spcPct val="115000"/>
              </a:lnSpc>
              <a:spcBef>
                <a:spcPts val="0"/>
              </a:spcBef>
              <a:spcAft>
                <a:spcPts val="0"/>
              </a:spcAft>
              <a:buClr>
                <a:schemeClr val="dk1"/>
              </a:buClr>
              <a:buSzPct val="45833"/>
              <a:buFont typeface="Arial"/>
              <a:buNone/>
            </a:pPr>
            <a:r>
              <a:rPr lang="en" sz="2400">
                <a:solidFill>
                  <a:schemeClr val="dk1"/>
                </a:solidFill>
              </a:rPr>
              <a:t>What We Do tab design </a:t>
            </a:r>
            <a:endParaRPr sz="2400">
              <a:solidFill>
                <a:schemeClr val="dk1"/>
              </a:solidFill>
            </a:endParaRPr>
          </a:p>
          <a:p>
            <a:pPr indent="0" lvl="0" marL="0" rtl="0" algn="l">
              <a:spcBef>
                <a:spcPts val="0"/>
              </a:spcBef>
              <a:spcAft>
                <a:spcPts val="0"/>
              </a:spcAft>
              <a:buNone/>
            </a:pPr>
            <a:r>
              <a:t/>
            </a:r>
            <a:endParaRPr/>
          </a:p>
        </p:txBody>
      </p:sp>
      <p:pic>
        <p:nvPicPr>
          <p:cNvPr id="121" name="Google Shape;121;p23"/>
          <p:cNvPicPr preferRelativeResize="0"/>
          <p:nvPr/>
        </p:nvPicPr>
        <p:blipFill>
          <a:blip r:embed="rId3">
            <a:alphaModFix/>
          </a:blip>
          <a:stretch>
            <a:fillRect/>
          </a:stretch>
        </p:blipFill>
        <p:spPr>
          <a:xfrm>
            <a:off x="3017375" y="167300"/>
            <a:ext cx="2528700" cy="4668368"/>
          </a:xfrm>
          <a:prstGeom prst="rect">
            <a:avLst/>
          </a:prstGeom>
          <a:noFill/>
          <a:ln>
            <a:noFill/>
          </a:ln>
        </p:spPr>
      </p:pic>
      <p:pic>
        <p:nvPicPr>
          <p:cNvPr id="122" name="Google Shape;122;p23"/>
          <p:cNvPicPr preferRelativeResize="0"/>
          <p:nvPr/>
        </p:nvPicPr>
        <p:blipFill>
          <a:blip r:embed="rId4">
            <a:alphaModFix/>
          </a:blip>
          <a:stretch>
            <a:fillRect/>
          </a:stretch>
        </p:blipFill>
        <p:spPr>
          <a:xfrm>
            <a:off x="5656350" y="161300"/>
            <a:ext cx="2528700" cy="46803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fontScale="70000" lnSpcReduction="20000"/>
          </a:bodyPr>
          <a:lstStyle/>
          <a:p>
            <a:pPr indent="0" lvl="0" marL="0" rtl="0" algn="l">
              <a:lnSpc>
                <a:spcPct val="115000"/>
              </a:lnSpc>
              <a:spcBef>
                <a:spcPts val="0"/>
              </a:spcBef>
              <a:spcAft>
                <a:spcPts val="0"/>
              </a:spcAft>
              <a:buClr>
                <a:schemeClr val="dk1"/>
              </a:buClr>
              <a:buSzPct val="45833"/>
              <a:buFont typeface="Arial"/>
              <a:buNone/>
            </a:pPr>
            <a:r>
              <a:rPr lang="en" sz="2400">
                <a:solidFill>
                  <a:schemeClr val="dk1"/>
                </a:solidFill>
              </a:rPr>
              <a:t>Location tab design </a:t>
            </a:r>
            <a:endParaRPr sz="2400">
              <a:solidFill>
                <a:schemeClr val="dk1"/>
              </a:solidFill>
            </a:endParaRPr>
          </a:p>
          <a:p>
            <a:pPr indent="0" lvl="0" marL="0" rtl="0" algn="l">
              <a:spcBef>
                <a:spcPts val="0"/>
              </a:spcBef>
              <a:spcAft>
                <a:spcPts val="0"/>
              </a:spcAft>
              <a:buNone/>
            </a:pPr>
            <a:r>
              <a:t/>
            </a:r>
            <a:endParaRPr/>
          </a:p>
        </p:txBody>
      </p:sp>
      <p:pic>
        <p:nvPicPr>
          <p:cNvPr id="128" name="Google Shape;128;p24"/>
          <p:cNvPicPr preferRelativeResize="0"/>
          <p:nvPr/>
        </p:nvPicPr>
        <p:blipFill>
          <a:blip r:embed="rId3">
            <a:alphaModFix/>
          </a:blip>
          <a:stretch>
            <a:fillRect/>
          </a:stretch>
        </p:blipFill>
        <p:spPr>
          <a:xfrm>
            <a:off x="3307650" y="225538"/>
            <a:ext cx="2528700" cy="46924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fontScale="40000" lnSpcReduction="10000"/>
          </a:bodyPr>
          <a:lstStyle/>
          <a:p>
            <a:pPr indent="0" lvl="0" marL="0" rtl="0" algn="l">
              <a:lnSpc>
                <a:spcPct val="115000"/>
              </a:lnSpc>
              <a:spcBef>
                <a:spcPts val="0"/>
              </a:spcBef>
              <a:spcAft>
                <a:spcPts val="0"/>
              </a:spcAft>
              <a:buClr>
                <a:schemeClr val="dk1"/>
              </a:buClr>
              <a:buSzPct val="45833"/>
              <a:buFont typeface="Arial"/>
              <a:buNone/>
            </a:pPr>
            <a:r>
              <a:rPr lang="en" sz="2400">
                <a:solidFill>
                  <a:schemeClr val="dk1"/>
                </a:solidFill>
              </a:rPr>
              <a:t>Poverty in your area  tab design </a:t>
            </a:r>
            <a:endParaRPr sz="2400">
              <a:solidFill>
                <a:schemeClr val="dk1"/>
              </a:solidFill>
            </a:endParaRPr>
          </a:p>
          <a:p>
            <a:pPr indent="0" lvl="0" marL="0" rtl="0" algn="l">
              <a:lnSpc>
                <a:spcPct val="115000"/>
              </a:lnSpc>
              <a:spcBef>
                <a:spcPts val="0"/>
              </a:spcBef>
              <a:spcAft>
                <a:spcPts val="0"/>
              </a:spcAft>
              <a:buClr>
                <a:schemeClr val="dk1"/>
              </a:buClr>
              <a:buSzPct val="45833"/>
              <a:buFont typeface="Arial"/>
              <a:buNone/>
            </a:pPr>
            <a:r>
              <a:rPr lang="en" sz="2400">
                <a:solidFill>
                  <a:schemeClr val="dk1"/>
                </a:solidFill>
              </a:rPr>
              <a:t>Information written and gathered by Pasha Taylor</a:t>
            </a:r>
            <a:endParaRPr sz="2400">
              <a:solidFill>
                <a:schemeClr val="dk1"/>
              </a:solidFill>
            </a:endParaRPr>
          </a:p>
          <a:p>
            <a:pPr indent="0" lvl="0" marL="0" rtl="0" algn="l">
              <a:spcBef>
                <a:spcPts val="0"/>
              </a:spcBef>
              <a:spcAft>
                <a:spcPts val="0"/>
              </a:spcAft>
              <a:buNone/>
            </a:pPr>
            <a:r>
              <a:t/>
            </a:r>
            <a:endParaRPr/>
          </a:p>
        </p:txBody>
      </p:sp>
      <p:pic>
        <p:nvPicPr>
          <p:cNvPr id="134" name="Google Shape;134;p25"/>
          <p:cNvPicPr preferRelativeResize="0"/>
          <p:nvPr/>
        </p:nvPicPr>
        <p:blipFill>
          <a:blip r:embed="rId3">
            <a:alphaModFix/>
          </a:blip>
          <a:stretch>
            <a:fillRect/>
          </a:stretch>
        </p:blipFill>
        <p:spPr>
          <a:xfrm>
            <a:off x="3307650" y="225538"/>
            <a:ext cx="2528700" cy="46924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fontScale="70000" lnSpcReduction="20000"/>
          </a:bodyPr>
          <a:lstStyle/>
          <a:p>
            <a:pPr indent="0" lvl="0" marL="0" rtl="0" algn="l">
              <a:lnSpc>
                <a:spcPct val="115000"/>
              </a:lnSpc>
              <a:spcBef>
                <a:spcPts val="0"/>
              </a:spcBef>
              <a:spcAft>
                <a:spcPts val="0"/>
              </a:spcAft>
              <a:buClr>
                <a:schemeClr val="dk1"/>
              </a:buClr>
              <a:buSzPct val="45833"/>
              <a:buFont typeface="Arial"/>
              <a:buNone/>
            </a:pPr>
            <a:r>
              <a:rPr lang="en" sz="2400">
                <a:solidFill>
                  <a:schemeClr val="dk1"/>
                </a:solidFill>
              </a:rPr>
              <a:t>Languages tab design </a:t>
            </a:r>
            <a:endParaRPr sz="2400">
              <a:solidFill>
                <a:schemeClr val="dk1"/>
              </a:solidFill>
            </a:endParaRPr>
          </a:p>
          <a:p>
            <a:pPr indent="0" lvl="0" marL="0" rtl="0" algn="l">
              <a:spcBef>
                <a:spcPts val="0"/>
              </a:spcBef>
              <a:spcAft>
                <a:spcPts val="0"/>
              </a:spcAft>
              <a:buNone/>
            </a:pPr>
            <a:r>
              <a:t/>
            </a:r>
            <a:endParaRPr/>
          </a:p>
        </p:txBody>
      </p:sp>
      <p:pic>
        <p:nvPicPr>
          <p:cNvPr id="140" name="Google Shape;140;p26"/>
          <p:cNvPicPr preferRelativeResize="0"/>
          <p:nvPr/>
        </p:nvPicPr>
        <p:blipFill>
          <a:blip r:embed="rId3">
            <a:alphaModFix/>
          </a:blip>
          <a:stretch>
            <a:fillRect/>
          </a:stretch>
        </p:blipFill>
        <p:spPr>
          <a:xfrm>
            <a:off x="3307650" y="225538"/>
            <a:ext cx="2528700" cy="46924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fontScale="70000" lnSpcReduction="20000"/>
          </a:bodyPr>
          <a:lstStyle/>
          <a:p>
            <a:pPr indent="0" lvl="0" marL="0" rtl="0" algn="l">
              <a:lnSpc>
                <a:spcPct val="115000"/>
              </a:lnSpc>
              <a:spcBef>
                <a:spcPts val="0"/>
              </a:spcBef>
              <a:spcAft>
                <a:spcPts val="0"/>
              </a:spcAft>
              <a:buClr>
                <a:schemeClr val="dk1"/>
              </a:buClr>
              <a:buSzPct val="45833"/>
              <a:buFont typeface="Arial"/>
              <a:buNone/>
            </a:pPr>
            <a:r>
              <a:rPr lang="en" sz="2400">
                <a:solidFill>
                  <a:schemeClr val="dk1"/>
                </a:solidFill>
              </a:rPr>
              <a:t>scoreboard tab design </a:t>
            </a:r>
            <a:endParaRPr sz="2400">
              <a:solidFill>
                <a:schemeClr val="dk1"/>
              </a:solidFill>
            </a:endParaRPr>
          </a:p>
          <a:p>
            <a:pPr indent="0" lvl="0" marL="0" rtl="0" algn="l">
              <a:spcBef>
                <a:spcPts val="0"/>
              </a:spcBef>
              <a:spcAft>
                <a:spcPts val="0"/>
              </a:spcAft>
              <a:buNone/>
            </a:pPr>
            <a:r>
              <a:t/>
            </a:r>
            <a:endParaRPr/>
          </a:p>
        </p:txBody>
      </p:sp>
      <p:pic>
        <p:nvPicPr>
          <p:cNvPr id="146" name="Google Shape;146;p27"/>
          <p:cNvPicPr preferRelativeResize="0"/>
          <p:nvPr/>
        </p:nvPicPr>
        <p:blipFill>
          <a:blip r:embed="rId3">
            <a:alphaModFix/>
          </a:blip>
          <a:stretch>
            <a:fillRect/>
          </a:stretch>
        </p:blipFill>
        <p:spPr>
          <a:xfrm>
            <a:off x="3307650" y="225538"/>
            <a:ext cx="2528700" cy="46924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fontScale="70000" lnSpcReduction="20000"/>
          </a:bodyPr>
          <a:lstStyle/>
          <a:p>
            <a:pPr indent="0" lvl="0" marL="0" rtl="0" algn="l">
              <a:lnSpc>
                <a:spcPct val="115000"/>
              </a:lnSpc>
              <a:spcBef>
                <a:spcPts val="0"/>
              </a:spcBef>
              <a:spcAft>
                <a:spcPts val="0"/>
              </a:spcAft>
              <a:buClr>
                <a:schemeClr val="dk1"/>
              </a:buClr>
              <a:buSzPct val="45833"/>
              <a:buFont typeface="Arial"/>
              <a:buNone/>
            </a:pPr>
            <a:r>
              <a:rPr lang="en" sz="2400">
                <a:solidFill>
                  <a:schemeClr val="dk1"/>
                </a:solidFill>
              </a:rPr>
              <a:t>Notifications tab design </a:t>
            </a:r>
            <a:endParaRPr sz="2400">
              <a:solidFill>
                <a:schemeClr val="dk1"/>
              </a:solidFill>
            </a:endParaRPr>
          </a:p>
          <a:p>
            <a:pPr indent="0" lvl="0" marL="0" rtl="0" algn="l">
              <a:spcBef>
                <a:spcPts val="0"/>
              </a:spcBef>
              <a:spcAft>
                <a:spcPts val="0"/>
              </a:spcAft>
              <a:buNone/>
            </a:pPr>
            <a:r>
              <a:t/>
            </a:r>
            <a:endParaRPr/>
          </a:p>
        </p:txBody>
      </p:sp>
      <p:pic>
        <p:nvPicPr>
          <p:cNvPr id="152" name="Google Shape;152;p28"/>
          <p:cNvPicPr preferRelativeResize="0"/>
          <p:nvPr/>
        </p:nvPicPr>
        <p:blipFill>
          <a:blip r:embed="rId3">
            <a:alphaModFix/>
          </a:blip>
          <a:stretch>
            <a:fillRect/>
          </a:stretch>
        </p:blipFill>
        <p:spPr>
          <a:xfrm>
            <a:off x="3307650" y="225538"/>
            <a:ext cx="2528700" cy="46924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158" name="Google Shape;158;p29"/>
          <p:cNvPicPr preferRelativeResize="0"/>
          <p:nvPr/>
        </p:nvPicPr>
        <p:blipFill>
          <a:blip r:embed="rId3">
            <a:alphaModFix/>
          </a:blip>
          <a:stretch>
            <a:fillRect/>
          </a:stretch>
        </p:blipFill>
        <p:spPr>
          <a:xfrm>
            <a:off x="206725" y="152388"/>
            <a:ext cx="4267200" cy="1990725"/>
          </a:xfrm>
          <a:prstGeom prst="rect">
            <a:avLst/>
          </a:prstGeom>
          <a:noFill/>
          <a:ln>
            <a:noFill/>
          </a:ln>
        </p:spPr>
      </p:pic>
      <p:pic>
        <p:nvPicPr>
          <p:cNvPr id="159" name="Google Shape;159;p29"/>
          <p:cNvPicPr preferRelativeResize="0"/>
          <p:nvPr/>
        </p:nvPicPr>
        <p:blipFill>
          <a:blip r:embed="rId4">
            <a:alphaModFix/>
          </a:blip>
          <a:stretch>
            <a:fillRect/>
          </a:stretch>
        </p:blipFill>
        <p:spPr>
          <a:xfrm>
            <a:off x="4572000" y="152400"/>
            <a:ext cx="4410075" cy="2305050"/>
          </a:xfrm>
          <a:prstGeom prst="rect">
            <a:avLst/>
          </a:prstGeom>
          <a:noFill/>
          <a:ln>
            <a:noFill/>
          </a:ln>
        </p:spPr>
      </p:pic>
      <p:sp>
        <p:nvSpPr>
          <p:cNvPr id="160" name="Google Shape;160;p29"/>
          <p:cNvSpPr txBox="1"/>
          <p:nvPr/>
        </p:nvSpPr>
        <p:spPr>
          <a:xfrm>
            <a:off x="152400" y="2235675"/>
            <a:ext cx="30000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solidFill>
                  <a:schemeClr val="dk1"/>
                </a:solidFill>
              </a:rPr>
              <a:t>Notification design IOS </a:t>
            </a:r>
            <a:endParaRPr sz="2400">
              <a:solidFill>
                <a:schemeClr val="dk1"/>
              </a:solidFill>
            </a:endParaRPr>
          </a:p>
        </p:txBody>
      </p:sp>
      <p:sp>
        <p:nvSpPr>
          <p:cNvPr id="161" name="Google Shape;161;p29"/>
          <p:cNvSpPr txBox="1"/>
          <p:nvPr/>
        </p:nvSpPr>
        <p:spPr>
          <a:xfrm>
            <a:off x="4572000" y="2571750"/>
            <a:ext cx="30000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solidFill>
                  <a:schemeClr val="dk1"/>
                </a:solidFill>
              </a:rPr>
              <a:t>Notification design Android</a:t>
            </a:r>
            <a:endParaRPr sz="2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67" name="Google Shape;167;p3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Advertisement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pic>
        <p:nvPicPr>
          <p:cNvPr id="173" name="Google Shape;173;p31"/>
          <p:cNvPicPr preferRelativeResize="0"/>
          <p:nvPr/>
        </p:nvPicPr>
        <p:blipFill>
          <a:blip r:embed="rId3">
            <a:alphaModFix/>
          </a:blip>
          <a:stretch>
            <a:fillRect/>
          </a:stretch>
        </p:blipFill>
        <p:spPr>
          <a:xfrm>
            <a:off x="216075" y="176525"/>
            <a:ext cx="7334000" cy="4125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Statement </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lnSpc>
                <a:spcPct val="130000"/>
              </a:lnSpc>
              <a:spcBef>
                <a:spcPts val="0"/>
              </a:spcBef>
              <a:spcAft>
                <a:spcPts val="0"/>
              </a:spcAft>
              <a:buNone/>
            </a:pPr>
            <a:r>
              <a:rPr lang="en" sz="1300">
                <a:solidFill>
                  <a:srgbClr val="3D85C6"/>
                </a:solidFill>
                <a:latin typeface="Poppins"/>
                <a:ea typeface="Poppins"/>
                <a:cs typeface="Poppins"/>
                <a:sym typeface="Poppins"/>
              </a:rPr>
              <a:t>PiggyBank</a:t>
            </a:r>
            <a:r>
              <a:rPr lang="en" sz="1300">
                <a:solidFill>
                  <a:schemeClr val="dk1"/>
                </a:solidFill>
                <a:latin typeface="Poppins"/>
                <a:ea typeface="Poppins"/>
                <a:cs typeface="Poppins"/>
                <a:sym typeface="Poppins"/>
              </a:rPr>
              <a:t> helps </a:t>
            </a:r>
            <a:r>
              <a:rPr lang="en" sz="1300">
                <a:solidFill>
                  <a:srgbClr val="3D85C6"/>
                </a:solidFill>
                <a:latin typeface="Poppins"/>
                <a:ea typeface="Poppins"/>
                <a:cs typeface="Poppins"/>
                <a:sym typeface="Poppins"/>
              </a:rPr>
              <a:t>people in poverty or struggling with money in local areas</a:t>
            </a:r>
            <a:r>
              <a:rPr lang="en" sz="1300">
                <a:solidFill>
                  <a:schemeClr val="dk1"/>
                </a:solidFill>
                <a:latin typeface="Poppins"/>
                <a:ea typeface="Poppins"/>
                <a:cs typeface="Poppins"/>
                <a:sym typeface="Poppins"/>
              </a:rPr>
              <a:t> to</a:t>
            </a:r>
            <a:r>
              <a:rPr lang="en" sz="1300">
                <a:solidFill>
                  <a:srgbClr val="3D85C6"/>
                </a:solidFill>
                <a:latin typeface="Poppins"/>
                <a:ea typeface="Poppins"/>
                <a:cs typeface="Poppins"/>
                <a:sym typeface="Poppins"/>
              </a:rPr>
              <a:t> receive help from others</a:t>
            </a:r>
            <a:r>
              <a:rPr lang="en" sz="1300">
                <a:solidFill>
                  <a:schemeClr val="dk1"/>
                </a:solidFill>
                <a:latin typeface="Poppins"/>
                <a:ea typeface="Poppins"/>
                <a:cs typeface="Poppins"/>
                <a:sym typeface="Poppins"/>
              </a:rPr>
              <a:t> without facing</a:t>
            </a:r>
            <a:r>
              <a:rPr lang="en" sz="1300">
                <a:solidFill>
                  <a:srgbClr val="3D85C6"/>
                </a:solidFill>
                <a:latin typeface="Poppins"/>
                <a:ea typeface="Poppins"/>
                <a:cs typeface="Poppins"/>
                <a:sym typeface="Poppins"/>
              </a:rPr>
              <a:t> hard labour, prejudice money spending/poverty.</a:t>
            </a:r>
            <a:r>
              <a:rPr lang="en" sz="1300">
                <a:solidFill>
                  <a:schemeClr val="dk1"/>
                </a:solidFill>
                <a:latin typeface="Poppins"/>
                <a:ea typeface="Poppins"/>
                <a:cs typeface="Poppins"/>
                <a:sym typeface="Poppins"/>
              </a:rPr>
              <a:t> </a:t>
            </a:r>
            <a:endParaRPr sz="1300">
              <a:solidFill>
                <a:schemeClr val="dk1"/>
              </a:solidFill>
              <a:latin typeface="Poppins"/>
              <a:ea typeface="Poppins"/>
              <a:cs typeface="Poppins"/>
              <a:sym typeface="Poppins"/>
            </a:endParaRPr>
          </a:p>
          <a:p>
            <a:pPr indent="0" lvl="0" marL="0" rtl="0" algn="ctr">
              <a:lnSpc>
                <a:spcPct val="130000"/>
              </a:lnSpc>
              <a:spcBef>
                <a:spcPts val="0"/>
              </a:spcBef>
              <a:spcAft>
                <a:spcPts val="0"/>
              </a:spcAft>
              <a:buNone/>
            </a:pPr>
            <a:r>
              <a:t/>
            </a:r>
            <a:endParaRPr sz="1300">
              <a:solidFill>
                <a:schemeClr val="dk1"/>
              </a:solidFill>
              <a:latin typeface="Poppins"/>
              <a:ea typeface="Poppins"/>
              <a:cs typeface="Poppins"/>
              <a:sym typeface="Poppins"/>
            </a:endParaRPr>
          </a:p>
          <a:p>
            <a:pPr indent="0" lvl="0" marL="0" rtl="0" algn="ctr">
              <a:lnSpc>
                <a:spcPct val="130000"/>
              </a:lnSpc>
              <a:spcBef>
                <a:spcPts val="0"/>
              </a:spcBef>
              <a:spcAft>
                <a:spcPts val="0"/>
              </a:spcAft>
              <a:buNone/>
            </a:pPr>
            <a:r>
              <a:t/>
            </a:r>
            <a:endParaRPr sz="1300">
              <a:solidFill>
                <a:schemeClr val="dk1"/>
              </a:solidFill>
              <a:latin typeface="Poppins"/>
              <a:ea typeface="Poppins"/>
              <a:cs typeface="Poppins"/>
              <a:sym typeface="Poppins"/>
            </a:endParaRPr>
          </a:p>
          <a:p>
            <a:pPr indent="0" lvl="0" marL="0" rtl="0" algn="ctr">
              <a:lnSpc>
                <a:spcPct val="100000"/>
              </a:lnSpc>
              <a:spcBef>
                <a:spcPts val="0"/>
              </a:spcBef>
              <a:spcAft>
                <a:spcPts val="0"/>
              </a:spcAft>
              <a:buNone/>
            </a:pPr>
            <a:r>
              <a:rPr lang="en" sz="1400">
                <a:solidFill>
                  <a:schemeClr val="dk1"/>
                </a:solidFill>
                <a:latin typeface="Poppins"/>
                <a:ea typeface="Poppins"/>
                <a:cs typeface="Poppins"/>
                <a:sym typeface="Poppins"/>
              </a:rPr>
              <a:t>Poverty impacts people globally and is a state of living by which people have inadequate monetary funds to sustain and afford the basic necessities. Our app however, is focussed mainly on UK poverty. </a:t>
            </a:r>
            <a:endParaRPr sz="1400">
              <a:solidFill>
                <a:schemeClr val="dk1"/>
              </a:solidFill>
              <a:latin typeface="Poppins"/>
              <a:ea typeface="Poppins"/>
              <a:cs typeface="Poppins"/>
              <a:sym typeface="Poppins"/>
            </a:endParaRPr>
          </a:p>
          <a:p>
            <a:pPr indent="0" lvl="0" marL="457200" rtl="0" algn="ctr">
              <a:lnSpc>
                <a:spcPct val="130000"/>
              </a:lnSpc>
              <a:spcBef>
                <a:spcPts val="0"/>
              </a:spcBef>
              <a:spcAft>
                <a:spcPts val="0"/>
              </a:spcAft>
              <a:buNone/>
            </a:pPr>
            <a:r>
              <a:rPr lang="en" sz="1200">
                <a:solidFill>
                  <a:schemeClr val="dk1"/>
                </a:solidFill>
                <a:latin typeface="Poppins"/>
                <a:ea typeface="Poppins"/>
                <a:cs typeface="Poppins"/>
                <a:sym typeface="Poppins"/>
              </a:rPr>
              <a:t>Problem is often intergenerational and is an impact of poor governance and funding for the poor (council housing and public spending)</a:t>
            </a:r>
            <a:endParaRPr sz="1200">
              <a:solidFill>
                <a:schemeClr val="dk1"/>
              </a:solidFill>
              <a:latin typeface="Poppins"/>
              <a:ea typeface="Poppins"/>
              <a:cs typeface="Poppins"/>
              <a:sym typeface="Poppins"/>
            </a:endParaRPr>
          </a:p>
          <a:p>
            <a:pPr indent="0" lvl="0" marL="0" rtl="0" algn="ctr">
              <a:lnSpc>
                <a:spcPct val="100000"/>
              </a:lnSpc>
              <a:spcBef>
                <a:spcPts val="0"/>
              </a:spcBef>
              <a:spcAft>
                <a:spcPts val="0"/>
              </a:spcAft>
              <a:buClr>
                <a:schemeClr val="dk1"/>
              </a:buClr>
              <a:buSzPts val="1100"/>
              <a:buFont typeface="Arial"/>
              <a:buNone/>
            </a:pPr>
            <a:r>
              <a:t/>
            </a:r>
            <a:endParaRPr sz="1400">
              <a:solidFill>
                <a:schemeClr val="dk1"/>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79" name="Google Shape;179;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80" name="Google Shape;180;p32"/>
          <p:cNvPicPr preferRelativeResize="0"/>
          <p:nvPr/>
        </p:nvPicPr>
        <p:blipFill>
          <a:blip r:embed="rId3">
            <a:alphaModFix/>
          </a:blip>
          <a:stretch>
            <a:fillRect/>
          </a:stretch>
        </p:blipFill>
        <p:spPr>
          <a:xfrm>
            <a:off x="1164254" y="0"/>
            <a:ext cx="6815491"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fontScale="70000" lnSpcReduction="20000"/>
          </a:bodyPr>
          <a:lstStyle/>
          <a:p>
            <a:pPr indent="0" lvl="0" marL="0" rtl="0" algn="l">
              <a:lnSpc>
                <a:spcPct val="115000"/>
              </a:lnSpc>
              <a:spcBef>
                <a:spcPts val="0"/>
              </a:spcBef>
              <a:spcAft>
                <a:spcPts val="0"/>
              </a:spcAft>
              <a:buClr>
                <a:schemeClr val="dk1"/>
              </a:buClr>
              <a:buSzPct val="45833"/>
              <a:buFont typeface="Arial"/>
              <a:buNone/>
            </a:pPr>
            <a:r>
              <a:rPr lang="en" sz="2400">
                <a:solidFill>
                  <a:schemeClr val="dk1"/>
                </a:solidFill>
              </a:rPr>
              <a:t>Example of advert on Billboard</a:t>
            </a:r>
            <a:endParaRPr sz="2400">
              <a:solidFill>
                <a:schemeClr val="dk1"/>
              </a:solidFill>
            </a:endParaRPr>
          </a:p>
          <a:p>
            <a:pPr indent="0" lvl="0" marL="0" rtl="0" algn="l">
              <a:spcBef>
                <a:spcPts val="0"/>
              </a:spcBef>
              <a:spcAft>
                <a:spcPts val="0"/>
              </a:spcAft>
              <a:buNone/>
            </a:pPr>
            <a:r>
              <a:t/>
            </a:r>
            <a:endParaRPr/>
          </a:p>
        </p:txBody>
      </p:sp>
      <p:pic>
        <p:nvPicPr>
          <p:cNvPr id="186" name="Google Shape;186;p33"/>
          <p:cNvPicPr preferRelativeResize="0"/>
          <p:nvPr/>
        </p:nvPicPr>
        <p:blipFill>
          <a:blip r:embed="rId3">
            <a:alphaModFix/>
          </a:blip>
          <a:stretch>
            <a:fillRect/>
          </a:stretch>
        </p:blipFill>
        <p:spPr>
          <a:xfrm>
            <a:off x="4057775" y="122188"/>
            <a:ext cx="4156000" cy="48991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Elevator Pitch/Twitter Pitch</a:t>
            </a:r>
            <a:endParaRPr/>
          </a:p>
        </p:txBody>
      </p:sp>
      <p:sp>
        <p:nvSpPr>
          <p:cNvPr id="192" name="Google Shape;192;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Twitter pitch: It’s about time we end this poverty crisis, we shouldn’t have to feel that twang of guilt when walking past the homeless. Help today, by donating at PiggyBank #endinequality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Elevator Pitch: Our app, PiggyBank, allows people of all ages and </a:t>
            </a:r>
            <a:r>
              <a:rPr lang="en"/>
              <a:t>income</a:t>
            </a:r>
            <a:r>
              <a:rPr lang="en"/>
              <a:t> to easily donate to </a:t>
            </a:r>
            <a:r>
              <a:rPr lang="en"/>
              <a:t>people</a:t>
            </a:r>
            <a:r>
              <a:rPr lang="en"/>
              <a:t> struggling with poverty in their local areas. Our app is designed to overcome </a:t>
            </a:r>
            <a:r>
              <a:rPr lang="en"/>
              <a:t>prejudice</a:t>
            </a:r>
            <a:r>
              <a:rPr lang="en"/>
              <a:t> and support and encourage kindness, love and community. The features include, an </a:t>
            </a:r>
            <a:r>
              <a:rPr lang="en"/>
              <a:t>anonymous</a:t>
            </a:r>
            <a:r>
              <a:rPr lang="en"/>
              <a:t> scoreboard, to show how much the user and others in their community have donated, notifications that remind the user to donate a small amount weekly (or more often/less depending on what setting they choose) and lots of information about poverty in their specific area to </a:t>
            </a:r>
            <a:r>
              <a:rPr lang="en"/>
              <a:t>spread</a:t>
            </a:r>
            <a:r>
              <a:rPr lang="en"/>
              <a:t> awareness and information.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website: </a:t>
            </a:r>
            <a:r>
              <a:rPr lang="en" u="sng">
                <a:solidFill>
                  <a:schemeClr val="hlink"/>
                </a:solidFill>
                <a:hlinkClick r:id="rId3"/>
              </a:rPr>
              <a:t>https://taylorpasha2.wixsite.com/website</a:t>
            </a:r>
            <a:r>
              <a:rPr lang="en"/>
              <a:t> </a:t>
            </a:r>
            <a:endParaRPr/>
          </a:p>
        </p:txBody>
      </p:sp>
      <p:pic>
        <p:nvPicPr>
          <p:cNvPr id="198" name="Google Shape;198;p35"/>
          <p:cNvPicPr preferRelativeResize="0"/>
          <p:nvPr/>
        </p:nvPicPr>
        <p:blipFill>
          <a:blip r:embed="rId4">
            <a:alphaModFix/>
          </a:blip>
          <a:stretch>
            <a:fillRect/>
          </a:stretch>
        </p:blipFill>
        <p:spPr>
          <a:xfrm>
            <a:off x="0" y="1017725"/>
            <a:ext cx="7412570" cy="3820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4" name="Google Shape;204;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5" name="Google Shape;205;p36"/>
          <p:cNvPicPr preferRelativeResize="0"/>
          <p:nvPr/>
        </p:nvPicPr>
        <p:blipFill>
          <a:blip r:embed="rId3">
            <a:alphaModFix/>
          </a:blip>
          <a:stretch>
            <a:fillRect/>
          </a:stretch>
        </p:blipFill>
        <p:spPr>
          <a:xfrm>
            <a:off x="0" y="129633"/>
            <a:ext cx="9144001" cy="48842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1" name="Google Shape;211;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2" name="Google Shape;212;p37"/>
          <p:cNvPicPr preferRelativeResize="0"/>
          <p:nvPr/>
        </p:nvPicPr>
        <p:blipFill>
          <a:blip r:embed="rId3">
            <a:alphaModFix/>
          </a:blip>
          <a:stretch>
            <a:fillRect/>
          </a:stretch>
        </p:blipFill>
        <p:spPr>
          <a:xfrm>
            <a:off x="0" y="3"/>
            <a:ext cx="9143999" cy="49613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Team Idea</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1100"/>
              </a:spcBef>
              <a:spcAft>
                <a:spcPts val="0"/>
              </a:spcAft>
              <a:buClr>
                <a:schemeClr val="dk1"/>
              </a:buClr>
              <a:buSzPct val="62857"/>
              <a:buFont typeface="Arial"/>
              <a:buNone/>
            </a:pPr>
            <a:r>
              <a:rPr b="1" lang="en" sz="1750">
                <a:solidFill>
                  <a:schemeClr val="dk1"/>
                </a:solidFill>
              </a:rPr>
              <a:t>’PiggyBank’ is our company, which is an app, that can be accessed by those living in poverty in and around the UK. To reduce this significant issue, the app would help provide equal benefits for all who qualify and provide discounts for basic necessities such as food, water bills and electricity. This can improve their quality of life and allow them to prioritise their spending</a:t>
            </a:r>
            <a:r>
              <a:rPr lang="en" sz="1750">
                <a:solidFill>
                  <a:schemeClr val="dk1"/>
                </a:solidFill>
              </a:rPr>
              <a:t>. We wanted to make donation quick and simple for someone of any age or class. Sometimes donating to charity can become daunting and difficult, which will deter someone from donating. Our goal is to make it quick, easy and personal. The pre-set donations are from 25p - £1. This makes the app available for someone of little income or large income. Our app allows you to set your location. This allows us to direct the money donated from that area to someone in need from the same area. This brings a concept of community and personal identity to our app. </a:t>
            </a:r>
            <a:endParaRPr sz="1750">
              <a:solidFill>
                <a:schemeClr val="dk1"/>
              </a:solidFill>
            </a:endParaRPr>
          </a:p>
          <a:p>
            <a:pPr indent="0" lvl="0" marL="0" rtl="0" algn="l">
              <a:spcBef>
                <a:spcPts val="1100"/>
              </a:spcBef>
              <a:spcAft>
                <a:spcPts val="0"/>
              </a:spcAft>
              <a:buClr>
                <a:schemeClr val="dk1"/>
              </a:buClr>
              <a:buSzPct val="62857"/>
              <a:buFont typeface="Arial"/>
              <a:buNone/>
            </a:pPr>
            <a:r>
              <a:t/>
            </a:r>
            <a:endParaRPr b="1" sz="1750">
              <a:solidFill>
                <a:schemeClr val="dk1"/>
              </a:solidFill>
            </a:endParaRPr>
          </a:p>
          <a:p>
            <a:pPr indent="0" lvl="0" marL="0" rtl="0" algn="l">
              <a:spcBef>
                <a:spcPts val="1100"/>
              </a:spcBef>
              <a:spcAft>
                <a:spcPts val="0"/>
              </a:spcAft>
              <a:buClr>
                <a:schemeClr val="dk1"/>
              </a:buClr>
              <a:buSzPct val="62857"/>
              <a:buFont typeface="Arial"/>
              <a:buNone/>
            </a:pPr>
            <a:r>
              <a:rPr b="1" lang="en" sz="1750">
                <a:solidFill>
                  <a:schemeClr val="dk1"/>
                </a:solidFill>
              </a:rPr>
              <a:t>Patent some of the code involved in the formation of the app. Further, trademark the logo.</a:t>
            </a:r>
            <a:endParaRPr b="1" sz="1750">
              <a:solidFill>
                <a:schemeClr val="dk1"/>
              </a:solidFill>
            </a:endParaRPr>
          </a:p>
          <a:p>
            <a:pPr indent="0" lvl="0" marL="0" rtl="0" algn="l">
              <a:spcBef>
                <a:spcPts val="11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6000"/>
              <a:t>PiggyBank App</a:t>
            </a:r>
            <a:endParaRPr/>
          </a:p>
        </p:txBody>
      </p:sp>
      <p:sp>
        <p:nvSpPr>
          <p:cNvPr id="75" name="Google Shape;75;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92500" lnSpcReduction="20000"/>
          </a:bodyPr>
          <a:lstStyle/>
          <a:p>
            <a:pPr indent="0" lvl="0" marL="0" rtl="0" algn="ctr">
              <a:lnSpc>
                <a:spcPct val="90000"/>
              </a:lnSpc>
              <a:spcBef>
                <a:spcPts val="1000"/>
              </a:spcBef>
              <a:spcAft>
                <a:spcPts val="0"/>
              </a:spcAft>
              <a:buClr>
                <a:schemeClr val="dk1"/>
              </a:buClr>
              <a:buSzPct val="45833"/>
              <a:buFont typeface="Arial"/>
              <a:buNone/>
            </a:pPr>
            <a:r>
              <a:rPr lang="en" sz="2400">
                <a:solidFill>
                  <a:schemeClr val="dk1"/>
                </a:solidFill>
              </a:rPr>
              <a:t>Designed by Maddy Power</a:t>
            </a:r>
            <a:endParaRPr sz="2400">
              <a:solidFill>
                <a:schemeClr val="dk1"/>
              </a:solidFill>
            </a:endParaRPr>
          </a:p>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81" name="Google Shape;81;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82" name="Google Shape;82;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400"/>
              <a:t>Our logo </a:t>
            </a:r>
            <a:endParaRPr/>
          </a:p>
        </p:txBody>
      </p:sp>
      <p:sp>
        <p:nvSpPr>
          <p:cNvPr id="88" name="Google Shape;88;p18"/>
          <p:cNvSpPr txBox="1"/>
          <p:nvPr>
            <p:ph idx="1" type="body"/>
          </p:nvPr>
        </p:nvSpPr>
        <p:spPr>
          <a:xfrm>
            <a:off x="311700" y="1152475"/>
            <a:ext cx="3869700" cy="3416400"/>
          </a:xfrm>
          <a:prstGeom prst="rect">
            <a:avLst/>
          </a:prstGeom>
        </p:spPr>
        <p:txBody>
          <a:bodyPr anchorCtr="0" anchor="t" bIns="91425" lIns="91425" spcFirstLastPara="1" rIns="91425" wrap="square" tIns="91425">
            <a:normAutofit fontScale="77500" lnSpcReduction="20000"/>
          </a:bodyPr>
          <a:lstStyle/>
          <a:p>
            <a:pPr indent="0" lvl="0" marL="0" rtl="0" algn="l">
              <a:lnSpc>
                <a:spcPct val="90000"/>
              </a:lnSpc>
              <a:spcBef>
                <a:spcPts val="1000"/>
              </a:spcBef>
              <a:spcAft>
                <a:spcPts val="0"/>
              </a:spcAft>
              <a:buClr>
                <a:schemeClr val="dk1"/>
              </a:buClr>
              <a:buSzPct val="42307"/>
              <a:buFont typeface="Arial"/>
              <a:buNone/>
            </a:pPr>
            <a:r>
              <a:rPr lang="en" sz="2600">
                <a:solidFill>
                  <a:schemeClr val="dk1"/>
                </a:solidFill>
              </a:rPr>
              <a:t>The logo is designed to be simple and universal. Not only does the iconography of the piggy bank match the name of our app but also the function of putting money aside. The piggy bank also signifies ‘saving’ which in this case is polysemic: ‘saving’ in terms of money and in terms of helping people in tough situations.</a:t>
            </a:r>
            <a:endParaRPr sz="2600">
              <a:solidFill>
                <a:schemeClr val="dk1"/>
              </a:solidFill>
            </a:endParaRPr>
          </a:p>
          <a:p>
            <a:pPr indent="0" lvl="0" marL="0" rtl="0" algn="l">
              <a:spcBef>
                <a:spcPts val="0"/>
              </a:spcBef>
              <a:spcAft>
                <a:spcPts val="1200"/>
              </a:spcAft>
              <a:buNone/>
            </a:pPr>
            <a:r>
              <a:t/>
            </a:r>
            <a:endParaRPr/>
          </a:p>
        </p:txBody>
      </p:sp>
      <p:pic>
        <p:nvPicPr>
          <p:cNvPr id="89" name="Google Shape;89;p18"/>
          <p:cNvPicPr preferRelativeResize="0"/>
          <p:nvPr/>
        </p:nvPicPr>
        <p:blipFill>
          <a:blip r:embed="rId3">
            <a:alphaModFix/>
          </a:blip>
          <a:stretch>
            <a:fillRect/>
          </a:stretch>
        </p:blipFill>
        <p:spPr>
          <a:xfrm>
            <a:off x="4333800" y="1170125"/>
            <a:ext cx="4657799" cy="3466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400"/>
              <a:t>Application Design </a:t>
            </a:r>
            <a:endParaRPr/>
          </a:p>
        </p:txBody>
      </p:sp>
      <p:sp>
        <p:nvSpPr>
          <p:cNvPr id="95" name="Google Shape;95;p19"/>
          <p:cNvSpPr txBox="1"/>
          <p:nvPr>
            <p:ph idx="1" type="body"/>
          </p:nvPr>
        </p:nvSpPr>
        <p:spPr>
          <a:xfrm>
            <a:off x="311700" y="1152475"/>
            <a:ext cx="44640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42307"/>
              <a:buFont typeface="Arial"/>
              <a:buNone/>
            </a:pPr>
            <a:r>
              <a:rPr lang="en" sz="2600">
                <a:solidFill>
                  <a:schemeClr val="dk1"/>
                </a:solidFill>
              </a:rPr>
              <a:t>This is an idea of what our app would look like downloaded on someone's iPhone</a:t>
            </a:r>
            <a:endParaRPr sz="2600">
              <a:solidFill>
                <a:schemeClr val="dk1"/>
              </a:solidFill>
            </a:endParaRPr>
          </a:p>
          <a:p>
            <a:pPr indent="0" lvl="0" marL="0" rtl="0" algn="l">
              <a:spcBef>
                <a:spcPts val="0"/>
              </a:spcBef>
              <a:spcAft>
                <a:spcPts val="0"/>
              </a:spcAft>
              <a:buClr>
                <a:schemeClr val="dk1"/>
              </a:buClr>
              <a:buSzPct val="42307"/>
              <a:buFont typeface="Arial"/>
              <a:buNone/>
            </a:pPr>
            <a:r>
              <a:rPr lang="en" sz="2600">
                <a:solidFill>
                  <a:schemeClr val="dk1"/>
                </a:solidFill>
              </a:rPr>
              <a:t>We plan to make the app available for all devices and for all mobile operating systems to ensure the customer has access no matter what</a:t>
            </a:r>
            <a:endParaRPr sz="2600">
              <a:solidFill>
                <a:schemeClr val="dk1"/>
              </a:solidFill>
            </a:endParaRPr>
          </a:p>
          <a:p>
            <a:pPr indent="0" lvl="0" marL="0" rtl="0" algn="l">
              <a:spcBef>
                <a:spcPts val="0"/>
              </a:spcBef>
              <a:spcAft>
                <a:spcPts val="1200"/>
              </a:spcAft>
              <a:buNone/>
            </a:pPr>
            <a:r>
              <a:t/>
            </a:r>
            <a:endParaRPr/>
          </a:p>
        </p:txBody>
      </p:sp>
      <p:pic>
        <p:nvPicPr>
          <p:cNvPr id="96" name="Google Shape;96;p19"/>
          <p:cNvPicPr preferRelativeResize="0"/>
          <p:nvPr/>
        </p:nvPicPr>
        <p:blipFill>
          <a:blip r:embed="rId3">
            <a:alphaModFix/>
          </a:blip>
          <a:stretch>
            <a:fillRect/>
          </a:stretch>
        </p:blipFill>
        <p:spPr>
          <a:xfrm>
            <a:off x="4775700" y="445025"/>
            <a:ext cx="4196674" cy="4387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fontScale="70000" lnSpcReduction="20000"/>
          </a:bodyPr>
          <a:lstStyle/>
          <a:p>
            <a:pPr indent="0" lvl="0" marL="0" rtl="0" algn="l">
              <a:lnSpc>
                <a:spcPct val="115000"/>
              </a:lnSpc>
              <a:spcBef>
                <a:spcPts val="0"/>
              </a:spcBef>
              <a:spcAft>
                <a:spcPts val="0"/>
              </a:spcAft>
              <a:buClr>
                <a:schemeClr val="dk1"/>
              </a:buClr>
              <a:buSzPct val="45833"/>
              <a:buFont typeface="Arial"/>
              <a:buNone/>
            </a:pPr>
            <a:r>
              <a:rPr lang="en" sz="2400">
                <a:solidFill>
                  <a:schemeClr val="dk1"/>
                </a:solidFill>
              </a:rPr>
              <a:t>Loading page design </a:t>
            </a:r>
            <a:endParaRPr sz="2400">
              <a:solidFill>
                <a:schemeClr val="dk1"/>
              </a:solidFill>
            </a:endParaRPr>
          </a:p>
          <a:p>
            <a:pPr indent="0" lvl="0" marL="0" rtl="0" algn="l">
              <a:spcBef>
                <a:spcPts val="0"/>
              </a:spcBef>
              <a:spcAft>
                <a:spcPts val="0"/>
              </a:spcAft>
              <a:buNone/>
            </a:pPr>
            <a:r>
              <a:t/>
            </a:r>
            <a:endParaRPr/>
          </a:p>
        </p:txBody>
      </p:sp>
      <p:pic>
        <p:nvPicPr>
          <p:cNvPr id="102" name="Google Shape;102;p20"/>
          <p:cNvPicPr preferRelativeResize="0"/>
          <p:nvPr/>
        </p:nvPicPr>
        <p:blipFill>
          <a:blip r:embed="rId3">
            <a:alphaModFix/>
          </a:blip>
          <a:stretch>
            <a:fillRect/>
          </a:stretch>
        </p:blipFill>
        <p:spPr>
          <a:xfrm>
            <a:off x="3158900" y="225538"/>
            <a:ext cx="2528700" cy="4692433"/>
          </a:xfrm>
          <a:prstGeom prst="rect">
            <a:avLst/>
          </a:prstGeom>
          <a:noFill/>
          <a:ln>
            <a:noFill/>
          </a:ln>
        </p:spPr>
      </p:pic>
      <p:pic>
        <p:nvPicPr>
          <p:cNvPr id="103" name="Google Shape;103;p20"/>
          <p:cNvPicPr preferRelativeResize="0"/>
          <p:nvPr/>
        </p:nvPicPr>
        <p:blipFill>
          <a:blip r:embed="rId4">
            <a:alphaModFix/>
          </a:blip>
          <a:stretch>
            <a:fillRect/>
          </a:stretch>
        </p:blipFill>
        <p:spPr>
          <a:xfrm>
            <a:off x="3158900" y="1307400"/>
            <a:ext cx="2528700" cy="252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fontScale="70000" lnSpcReduction="20000"/>
          </a:bodyPr>
          <a:lstStyle/>
          <a:p>
            <a:pPr indent="0" lvl="0" marL="0" rtl="0" algn="l">
              <a:lnSpc>
                <a:spcPct val="115000"/>
              </a:lnSpc>
              <a:spcBef>
                <a:spcPts val="0"/>
              </a:spcBef>
              <a:spcAft>
                <a:spcPts val="0"/>
              </a:spcAft>
              <a:buClr>
                <a:schemeClr val="dk1"/>
              </a:buClr>
              <a:buSzPct val="45833"/>
              <a:buFont typeface="Arial"/>
              <a:buNone/>
            </a:pPr>
            <a:r>
              <a:rPr lang="en" sz="2400">
                <a:solidFill>
                  <a:schemeClr val="dk1"/>
                </a:solidFill>
              </a:rPr>
              <a:t>Home page design</a:t>
            </a:r>
            <a:endParaRPr sz="2400">
              <a:solidFill>
                <a:schemeClr val="dk1"/>
              </a:solidFill>
            </a:endParaRPr>
          </a:p>
          <a:p>
            <a:pPr indent="0" lvl="0" marL="0" rtl="0" algn="l">
              <a:spcBef>
                <a:spcPts val="0"/>
              </a:spcBef>
              <a:spcAft>
                <a:spcPts val="0"/>
              </a:spcAft>
              <a:buNone/>
            </a:pPr>
            <a:r>
              <a:t/>
            </a:r>
            <a:endParaRPr/>
          </a:p>
        </p:txBody>
      </p:sp>
      <p:pic>
        <p:nvPicPr>
          <p:cNvPr id="109" name="Google Shape;109;p21"/>
          <p:cNvPicPr preferRelativeResize="0"/>
          <p:nvPr/>
        </p:nvPicPr>
        <p:blipFill>
          <a:blip r:embed="rId3">
            <a:alphaModFix/>
          </a:blip>
          <a:stretch>
            <a:fillRect/>
          </a:stretch>
        </p:blipFill>
        <p:spPr>
          <a:xfrm>
            <a:off x="3307650" y="225538"/>
            <a:ext cx="2528700" cy="46924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