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52"/>
    <p:restoredTop sz="94610"/>
  </p:normalViewPr>
  <p:slideViewPr>
    <p:cSldViewPr snapToGrid="0" snapToObjects="1">
      <p:cViewPr varScale="1">
        <p:scale>
          <a:sx n="199" d="100"/>
          <a:sy n="199" d="100"/>
        </p:scale>
        <p:origin x="176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646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08076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08076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08076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8076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67512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67512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67512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67512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26948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26948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26948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26948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86384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86384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86384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86384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8458200" y="27432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458200" y="86868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8458200" y="146304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458200" y="2057400"/>
            <a:ext cx="54864" cy="54864"/>
          </a:xfrm>
          <a:prstGeom prst="line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594360"/>
            <a:ext cx="1005840" cy="100584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457200" y="169164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GeoSphere</a:t>
            </a:r>
            <a:endParaRPr lang="en-US" sz="6400" dirty="0"/>
          </a:p>
        </p:txBody>
      </p:sp>
      <p:sp>
        <p:nvSpPr>
          <p:cNvPr id="28" name="Shape 25"/>
          <p:cNvSpPr/>
          <p:nvPr/>
        </p:nvSpPr>
        <p:spPr>
          <a:xfrm>
            <a:off x="457200" y="2743200"/>
            <a:ext cx="3840480" cy="54864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57200" y="288036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Decentralised Geospatial Intelligence on Bittensor</a:t>
            </a:r>
            <a:endParaRPr lang="en-US" sz="1800" dirty="0"/>
          </a:p>
        </p:txBody>
      </p:sp>
      <p:sp>
        <p:nvSpPr>
          <p:cNvPr id="30" name="Text 27"/>
          <p:cNvSpPr/>
          <p:nvPr/>
        </p:nvSpPr>
        <p:spPr>
          <a:xfrm>
            <a:off x="457200" y="4389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Guan Ming</a:t>
            </a:r>
            <a:endParaRPr lang="en-US" sz="1200" dirty="0"/>
          </a:p>
        </p:txBody>
      </p:sp>
      <p:pic>
        <p:nvPicPr>
          <p:cNvPr id="31" name="Image 1" descr="preencoded.png"/>
          <p:cNvPicPr>
            <a:picLocks noChangeAspect="1"/>
          </p:cNvPicPr>
          <p:nvPr/>
        </p:nvPicPr>
        <p:blipFill>
          <a:blip r:embed="rId4">
            <a:alphaModFix amt="30000"/>
          </a:blip>
          <a:stretch>
            <a:fillRect/>
          </a:stretch>
        </p:blipFill>
        <p:spPr>
          <a:xfrm>
            <a:off x="5943600" y="822960"/>
            <a:ext cx="2926080" cy="2926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64592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11480" y="1097280"/>
            <a:ext cx="2560320" cy="265176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097280"/>
            <a:ext cx="256032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261872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1783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Locked Out by Cost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48640" y="2286000"/>
            <a:ext cx="2286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GIS starts at $50k/year. Mid-market teams can't afford real-time satellite intelligence.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218688" y="1097280"/>
            <a:ext cx="2560320" cy="265176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18688" y="1097280"/>
            <a:ext cx="256032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1568" y="1261872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55848" y="1783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Stale Data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3355848" y="2286000"/>
            <a:ext cx="2286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updates are the norm. By the time data ships, construction sites are finished and disasters are over.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025896" y="1097280"/>
            <a:ext cx="2560320" cy="265176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025896" y="1097280"/>
            <a:ext cx="256032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776" y="1261872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163056" y="1783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Funding Model for Disasters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163056" y="2286000"/>
            <a:ext cx="2286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Flood and fire prediction systems rely on grants. When funding dries up, coverage disappears.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262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Geospatial intelligence is critical and inaccessible to most organisations that need it.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64592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42062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Bittensor subnet that turns global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 competition into continuously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geospatial intelligence —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fresh, accurate, and affordable.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24h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3950208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freshness target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83464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$0.01–$0.10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2834640" y="3950208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query vs $50k+/yr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120640" y="1051560"/>
            <a:ext cx="3566160" cy="822960"/>
          </a:xfrm>
          <a:prstGeom prst="rect">
            <a:avLst/>
          </a:prstGeom>
          <a:solidFill>
            <a:srgbClr val="1A2440"/>
          </a:solidFill>
          <a:ln w="1905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120640" y="1051560"/>
            <a:ext cx="64008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303520" y="116128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03520" y="152704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 APIs · Drones · Ground sensors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885432" y="1874520"/>
            <a:ext cx="36576" cy="137160"/>
          </a:xfrm>
          <a:prstGeom prst="rect">
            <a:avLst/>
          </a:prstGeom>
          <a:solidFill>
            <a:srgbClr val="94A3B8">
              <a:alpha val="6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120640" y="2011680"/>
            <a:ext cx="3566160" cy="822960"/>
          </a:xfrm>
          <a:prstGeom prst="rect">
            <a:avLst/>
          </a:prstGeom>
          <a:solidFill>
            <a:srgbClr val="1A2440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120640" y="2011680"/>
            <a:ext cx="64008" cy="82296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303520" y="212140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Validators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303520" y="248716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scoring · Yuma Consensus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85432" y="2834640"/>
            <a:ext cx="36576" cy="137160"/>
          </a:xfrm>
          <a:prstGeom prst="rect">
            <a:avLst/>
          </a:prstGeom>
          <a:solidFill>
            <a:srgbClr val="94A3B8">
              <a:alpha val="6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120640" y="2971800"/>
            <a:ext cx="3566160" cy="822960"/>
          </a:xfrm>
          <a:prstGeom prst="rect">
            <a:avLst/>
          </a:prstGeom>
          <a:solidFill>
            <a:srgbClr val="1A2440"/>
          </a:solidFill>
          <a:ln w="19050">
            <a:solidFill>
              <a:srgbClr val="22C55E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120640" y="2971800"/>
            <a:ext cx="64008" cy="822960"/>
          </a:xfrm>
          <a:prstGeom prst="rect">
            <a:avLst/>
          </a:prstGeom>
          <a:solidFill>
            <a:srgbClr val="22C55E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303520" y="308152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+ Communities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03520" y="3447288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queries · Free disaster alerts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120640" y="3977640"/>
            <a:ext cx="3566160" cy="822960"/>
          </a:xfrm>
          <a:prstGeom prst="rect">
            <a:avLst/>
          </a:prstGeom>
          <a:solidFill>
            <a:srgbClr val="0D2030"/>
          </a:solidFill>
          <a:ln w="12700">
            <a:solidFill>
              <a:srgbClr val="F97316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257800" y="406908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revenue funds free disaster alerts — by design.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64592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960120"/>
          </a:xfrm>
          <a:prstGeom prst="rect">
            <a:avLst/>
          </a:prstGeom>
          <a:solidFill>
            <a:srgbClr val="0D1F33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61288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0D4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Score  =  0.40 × Freshness  +  0.30 × Accuracy  +  0.15 × Coverage  +  0.10 × Latency  +  0.05 × DisasterBonus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640080" y="17099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miner score — evaluated every epoch by validators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11480" y="2286000"/>
            <a:ext cx="1554480" cy="1417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11480" y="3081528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Freshness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34015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24h target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157984" y="2286000"/>
            <a:ext cx="1554480" cy="1417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157984" y="2423160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2157984" y="3081528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249424" y="34015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vs ground truth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904488" y="2286000"/>
            <a:ext cx="1554480" cy="1417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904488" y="2423160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3904488" y="3081528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995928" y="34015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H3 cell diversity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650992" y="2286000"/>
            <a:ext cx="1554480" cy="1417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650992" y="2423160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5650992" y="3081528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742432" y="34015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 sec required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397496" y="2286000"/>
            <a:ext cx="1554480" cy="1417320"/>
          </a:xfrm>
          <a:prstGeom prst="rect">
            <a:avLst/>
          </a:prstGeom>
          <a:solidFill>
            <a:srgbClr val="1A2440"/>
          </a:solidFill>
          <a:ln w="19050">
            <a:solidFill>
              <a:srgbClr val="F97316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97496" y="2423160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+5%</a:t>
            </a:r>
            <a:endParaRPr lang="en-US" sz="3800" dirty="0"/>
          </a:p>
        </p:txBody>
      </p:sp>
      <p:sp>
        <p:nvSpPr>
          <p:cNvPr id="25" name="Text 23"/>
          <p:cNvSpPr/>
          <p:nvPr/>
        </p:nvSpPr>
        <p:spPr>
          <a:xfrm>
            <a:off x="7397496" y="3081528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Disaster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488936" y="34015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NASA/USGS verified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Winner-takes-most emissions · Validators score all miners independently · Gaming prevented by rotating benchmarks + cryptographic freshness proofs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219456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1463040"/>
          </a:xfrm>
          <a:prstGeom prst="rect">
            <a:avLst/>
          </a:prstGeom>
          <a:solidFill>
            <a:srgbClr val="0D1F33"/>
          </a:solidFill>
          <a:ln w="2540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$50B+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geospatial market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91840" y="1051560"/>
          <a:ext cx="5577840" cy="2286000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Solution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Freshness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Disaster?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Esri / Hexagon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$50k+/yr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Quarterly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Geomarketing (inAtlas)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$10k+/yr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Monthly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ERI Network (Bittensor)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GeoSphere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$0.01–$0.10/query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24 hours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D4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Built-in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4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411480" y="3611880"/>
            <a:ext cx="2560320" cy="118872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379476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33272" y="375818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576072" y="4233672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Post-disaster damage · Risk underwriting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227832" y="3611880"/>
            <a:ext cx="2560320" cy="118872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2424" y="379476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49624" y="375818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3392424" y="4233672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construction · Port disruption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6044184" y="3611880"/>
            <a:ext cx="2560320" cy="118872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776" y="379476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665976" y="375818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&amp; Construction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6208776" y="4233672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 selection · Competitor tracking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82880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474720" cy="1920240"/>
          </a:xfrm>
          <a:prstGeom prst="rect">
            <a:avLst/>
          </a:prstGeom>
          <a:solidFill>
            <a:srgbClr val="0D1F33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143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Split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94360" y="1645920"/>
            <a:ext cx="2962656" cy="5029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557016" y="1645920"/>
            <a:ext cx="329184" cy="502920"/>
          </a:xfrm>
          <a:prstGeom prst="rect">
            <a:avLst/>
          </a:prstGeom>
          <a:solidFill>
            <a:srgbClr val="F9731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 → Miners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606040" y="21945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→ Treasury (disaster fund)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2651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Emissions (TAO) + organic query revenue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60520" y="1005840"/>
            <a:ext cx="1143000" cy="2560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160520" y="1005840"/>
            <a:ext cx="11430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251960" y="1115568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251960" y="1481328"/>
            <a:ext cx="960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Pay-per-query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251960" y="2148840"/>
            <a:ext cx="960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$0.01–$0.10/query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394960" y="1005840"/>
            <a:ext cx="1143000" cy="2560320"/>
          </a:xfrm>
          <a:prstGeom prst="rect">
            <a:avLst/>
          </a:prstGeom>
          <a:solidFill>
            <a:srgbClr val="1A2440"/>
          </a:solidFill>
          <a:ln w="1905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394960" y="1005840"/>
            <a:ext cx="1143000" cy="64008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0" y="1115568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0" y="1481328"/>
            <a:ext cx="960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0" y="2148840"/>
            <a:ext cx="960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$99–$499/mo tiers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629400" y="1005840"/>
            <a:ext cx="1143000" cy="2560320"/>
          </a:xfrm>
          <a:prstGeom prst="rect">
            <a:avLst/>
          </a:prstGeom>
          <a:solidFill>
            <a:srgbClr val="1A2440"/>
          </a:solidFill>
          <a:ln w="19050">
            <a:solidFill>
              <a:srgbClr val="F97316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629400" y="1005840"/>
            <a:ext cx="114300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720840" y="1115568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720840" y="1481328"/>
            <a:ext cx="960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Disaster Alerts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720840" y="2148840"/>
            <a:ext cx="960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Cross-subsidised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863840" y="1005840"/>
            <a:ext cx="1143000" cy="2560320"/>
          </a:xfrm>
          <a:prstGeom prst="rect">
            <a:avLst/>
          </a:prstGeom>
          <a:solidFill>
            <a:srgbClr val="1A2440"/>
          </a:solidFill>
          <a:ln w="19050">
            <a:solidFill>
              <a:srgbClr val="22C55E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863840" y="1005840"/>
            <a:ext cx="1143000" cy="64008"/>
          </a:xfrm>
          <a:prstGeom prst="rect">
            <a:avLst/>
          </a:prstGeom>
          <a:solidFill>
            <a:srgbClr val="22C55E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955280" y="1115568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955280" y="1481328"/>
            <a:ext cx="960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Federated Learning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955280" y="2148840"/>
            <a:ext cx="960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flywheel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57200" y="3200400"/>
            <a:ext cx="8321040" cy="1600200"/>
          </a:xfrm>
          <a:prstGeom prst="rect">
            <a:avLst/>
          </a:prstGeom>
          <a:solidFill>
            <a:srgbClr val="0A1628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40080" y="32918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Bootstrapping Incentives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0080" y="3703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Miners: elevated TAO rewards in first 6 months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40080" y="41605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B2B clients: 50% discount for first 20 launch partners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663440" y="3703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Validators: early bond accumulation at low cost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663440" y="41605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Humanitarian users: free access from day one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118872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" y="1965960"/>
            <a:ext cx="795528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874520"/>
            <a:ext cx="210312" cy="210312"/>
          </a:xfrm>
          <a:prstGeom prst="line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777240"/>
            <a:ext cx="1737360" cy="109728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85039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12471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Testnet Launch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49047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miners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Centralised validator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Calibrate scoring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67512" y="1874520"/>
            <a:ext cx="36576" cy="91440"/>
          </a:xfrm>
          <a:prstGeom prst="rect">
            <a:avLst/>
          </a:prstGeom>
          <a:solidFill>
            <a:srgbClr val="028090">
              <a:alpha val="7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19602" y="1874520"/>
            <a:ext cx="210312" cy="210312"/>
          </a:xfrm>
          <a:prstGeom prst="line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442362" y="2331720"/>
            <a:ext cx="1737360" cy="137160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33802" y="240487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533802" y="267919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Mainnet + B2B API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33802" y="3044952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paying clients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Pay-per-query live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launch partners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92754" y="2002536"/>
            <a:ext cx="36576" cy="329184"/>
          </a:xfrm>
          <a:prstGeom prst="rect">
            <a:avLst/>
          </a:prstGeom>
          <a:solidFill>
            <a:srgbClr val="028090">
              <a:alpha val="7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844845" y="1874520"/>
            <a:ext cx="210312" cy="210312"/>
          </a:xfrm>
          <a:prstGeom prst="line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067605" y="777240"/>
            <a:ext cx="1737360" cy="109728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59045" y="85039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2027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59045" y="112471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Tiers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159045" y="149047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Validator decentralisation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Disaster alert service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 partnerships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917997" y="1874520"/>
            <a:ext cx="36576" cy="91440"/>
          </a:xfrm>
          <a:prstGeom prst="rect">
            <a:avLst/>
          </a:prstGeom>
          <a:solidFill>
            <a:srgbClr val="028090">
              <a:alpha val="7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549640" y="1874520"/>
            <a:ext cx="210312" cy="210312"/>
          </a:xfrm>
          <a:prstGeom prst="line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040880" y="2331720"/>
            <a:ext cx="1737360" cy="1371600"/>
          </a:xfrm>
          <a:prstGeom prst="rect">
            <a:avLst/>
          </a:prstGeom>
          <a:solidFill>
            <a:srgbClr val="1A2440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132320" y="240487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2027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132320" y="267919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Federated Learning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132320" y="3044952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Ground-truth contributors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flywheel live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supplementation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8622792" y="2002536"/>
            <a:ext cx="36576" cy="329184"/>
          </a:xfrm>
          <a:prstGeom prst="rect">
            <a:avLst/>
          </a:prstGeom>
          <a:solidFill>
            <a:srgbClr val="028090">
              <a:alpha val="70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57200" y="4160520"/>
            <a:ext cx="832104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28090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0080" y="42519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 Channels: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2743200" y="422452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Logistics software integrations (Route4Me, OptimoRoute)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2743200" y="45720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Insurance platforms (Guidewire)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035040" y="422452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Remote sensing communities (ESA · NASA · Kaggle)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035040" y="45720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NGO &amp; disaster aggregator partnerships (ReliefWeb · GDACS)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8288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8288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8288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8288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2296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296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82296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82296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2296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2296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2296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2296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46304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46304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46304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46304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46304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46304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46304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46304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210312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10312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10312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10312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210312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210312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210312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210312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274320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274320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74320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74320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274320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274320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274320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274320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338328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338328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338328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338328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338328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338328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338328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338328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402336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02336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402336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402336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402336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402336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402336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402336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466344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466344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466344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466344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466344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466344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466344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466344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530352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530352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530352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530352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530352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530352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530352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530352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594360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594360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594360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594360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594360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594360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594360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594360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658368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Shape 81"/>
          <p:cNvSpPr/>
          <p:nvPr/>
        </p:nvSpPr>
        <p:spPr>
          <a:xfrm>
            <a:off x="658368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658368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658368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658368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658368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658368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7"/>
          <p:cNvSpPr/>
          <p:nvPr/>
        </p:nvSpPr>
        <p:spPr>
          <a:xfrm>
            <a:off x="658368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Shape 88"/>
          <p:cNvSpPr/>
          <p:nvPr/>
        </p:nvSpPr>
        <p:spPr>
          <a:xfrm>
            <a:off x="722376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722376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Shape 90"/>
          <p:cNvSpPr/>
          <p:nvPr/>
        </p:nvSpPr>
        <p:spPr>
          <a:xfrm>
            <a:off x="722376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722376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92"/>
          <p:cNvSpPr/>
          <p:nvPr/>
        </p:nvSpPr>
        <p:spPr>
          <a:xfrm>
            <a:off x="722376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93"/>
          <p:cNvSpPr/>
          <p:nvPr/>
        </p:nvSpPr>
        <p:spPr>
          <a:xfrm>
            <a:off x="722376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Shape 94"/>
          <p:cNvSpPr/>
          <p:nvPr/>
        </p:nvSpPr>
        <p:spPr>
          <a:xfrm>
            <a:off x="722376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Shape 95"/>
          <p:cNvSpPr/>
          <p:nvPr/>
        </p:nvSpPr>
        <p:spPr>
          <a:xfrm>
            <a:off x="722376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Shape 96"/>
          <p:cNvSpPr/>
          <p:nvPr/>
        </p:nvSpPr>
        <p:spPr>
          <a:xfrm>
            <a:off x="786384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Shape 97"/>
          <p:cNvSpPr/>
          <p:nvPr/>
        </p:nvSpPr>
        <p:spPr>
          <a:xfrm>
            <a:off x="786384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Shape 98"/>
          <p:cNvSpPr/>
          <p:nvPr/>
        </p:nvSpPr>
        <p:spPr>
          <a:xfrm>
            <a:off x="786384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Shape 99"/>
          <p:cNvSpPr/>
          <p:nvPr/>
        </p:nvSpPr>
        <p:spPr>
          <a:xfrm>
            <a:off x="786384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786384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786384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Shape 102"/>
          <p:cNvSpPr/>
          <p:nvPr/>
        </p:nvSpPr>
        <p:spPr>
          <a:xfrm>
            <a:off x="786384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Shape 103"/>
          <p:cNvSpPr/>
          <p:nvPr/>
        </p:nvSpPr>
        <p:spPr>
          <a:xfrm>
            <a:off x="786384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8503920" y="1828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8503920" y="8229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Shape 106"/>
          <p:cNvSpPr/>
          <p:nvPr/>
        </p:nvSpPr>
        <p:spPr>
          <a:xfrm>
            <a:off x="8503920" y="14630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9" name="Shape 107"/>
          <p:cNvSpPr/>
          <p:nvPr/>
        </p:nvSpPr>
        <p:spPr>
          <a:xfrm>
            <a:off x="8503920" y="210312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Shape 108"/>
          <p:cNvSpPr/>
          <p:nvPr/>
        </p:nvSpPr>
        <p:spPr>
          <a:xfrm>
            <a:off x="8503920" y="274320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Shape 109"/>
          <p:cNvSpPr/>
          <p:nvPr/>
        </p:nvSpPr>
        <p:spPr>
          <a:xfrm>
            <a:off x="8503920" y="338328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Shape 110"/>
          <p:cNvSpPr/>
          <p:nvPr/>
        </p:nvSpPr>
        <p:spPr>
          <a:xfrm>
            <a:off x="8503920" y="402336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Shape 111"/>
          <p:cNvSpPr/>
          <p:nvPr/>
        </p:nvSpPr>
        <p:spPr>
          <a:xfrm>
            <a:off x="8503920" y="4663440"/>
            <a:ext cx="45720" cy="45720"/>
          </a:xfrm>
          <a:prstGeom prst="lin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Shape 112"/>
          <p:cNvSpPr/>
          <p:nvPr/>
        </p:nvSpPr>
        <p:spPr>
          <a:xfrm>
            <a:off x="1371600" y="685800"/>
            <a:ext cx="6400800" cy="3657600"/>
          </a:xfrm>
          <a:prstGeom prst="rect">
            <a:avLst/>
          </a:prstGeom>
          <a:solidFill>
            <a:srgbClr val="0D1F33"/>
          </a:solidFill>
          <a:ln w="25400">
            <a:solidFill>
              <a:srgbClr val="00D4B8"/>
            </a:solidFill>
            <a:prstDash val="solid"/>
          </a:ln>
          <a:effectLst>
            <a:outerShdw blurRad="1524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868680"/>
            <a:ext cx="731520" cy="731520"/>
          </a:xfrm>
          <a:prstGeom prst="rect">
            <a:avLst/>
          </a:prstGeom>
        </p:spPr>
      </p:pic>
      <p:sp>
        <p:nvSpPr>
          <p:cNvPr id="116" name="Text 113"/>
          <p:cNvSpPr/>
          <p:nvPr/>
        </p:nvSpPr>
        <p:spPr>
          <a:xfrm>
            <a:off x="1554480" y="1645920"/>
            <a:ext cx="6035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GeoSphere</a:t>
            </a:r>
            <a:endParaRPr lang="en-US" sz="5200" dirty="0"/>
          </a:p>
        </p:txBody>
      </p:sp>
      <p:sp>
        <p:nvSpPr>
          <p:cNvPr id="117" name="Shape 114"/>
          <p:cNvSpPr/>
          <p:nvPr/>
        </p:nvSpPr>
        <p:spPr>
          <a:xfrm>
            <a:off x="3474720" y="2468880"/>
            <a:ext cx="2194560" cy="45720"/>
          </a:xfrm>
          <a:prstGeom prst="rect">
            <a:avLst/>
          </a:prstGeom>
          <a:solidFill>
            <a:srgbClr val="00D4B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8" name="Text 115"/>
          <p:cNvSpPr/>
          <p:nvPr/>
        </p:nvSpPr>
        <p:spPr>
          <a:xfrm>
            <a:off x="1691640" y="2606040"/>
            <a:ext cx="5760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Geospatial intelligence is expensive, fragmented, and inaccessible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most organisations that need it — commercial or humanitarian.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GeoSphere is built to change that.</a:t>
            </a:r>
            <a:endParaRPr lang="en-US" sz="1400" dirty="0"/>
          </a:p>
        </p:txBody>
      </p:sp>
      <p:sp>
        <p:nvSpPr>
          <p:cNvPr id="119" name="Text 116"/>
          <p:cNvSpPr/>
          <p:nvPr/>
        </p:nvSpPr>
        <p:spPr>
          <a:xfrm>
            <a:off x="1691640" y="3886200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00D4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production · Objective evaluation · Commercial revenue funding public-good applications by default.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551</Words>
  <Application>Microsoft Macintosh PowerPoint</Application>
  <PresentationFormat>On-screen Show (16:9)</PresentationFormat>
  <Paragraphs>137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GeoSphere – Subnet Pitch</dc:title>
  <dc:subject>PptxGenJS Presentation</dc:subject>
  <dc:creator>PptxGenJS</dc:creator>
  <cp:lastModifiedBy>#CHONG GUAN MING#</cp:lastModifiedBy>
  <cp:revision>2</cp:revision>
  <dcterms:created xsi:type="dcterms:W3CDTF">2026-05-23T07:08:44Z</dcterms:created>
  <dcterms:modified xsi:type="dcterms:W3CDTF">2026-05-23T08:27:58Z</dcterms:modified>
</cp:coreProperties>
</file>