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75" r:id="rId3"/>
    <p:sldId id="276" r:id="rId4"/>
    <p:sldId id="270" r:id="rId5"/>
    <p:sldId id="282" r:id="rId6"/>
    <p:sldId id="283" r:id="rId7"/>
    <p:sldId id="281" r:id="rId8"/>
    <p:sldId id="273" r:id="rId9"/>
    <p:sldId id="264" r:id="rId10"/>
    <p:sldId id="271" r:id="rId11"/>
    <p:sldId id="272" r:id="rId12"/>
    <p:sldId id="268" r:id="rId13"/>
    <p:sldId id="280" r:id="rId14"/>
    <p:sldId id="262" r:id="rId15"/>
    <p:sldId id="279"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Victoria" initials="PV" lastIdx="19" clrIdx="0">
    <p:extLst>
      <p:ext uri="{19B8F6BF-5375-455C-9EA6-DF929625EA0E}">
        <p15:presenceInfo xmlns:p15="http://schemas.microsoft.com/office/powerpoint/2012/main" userId="S-1-5-21-1343024091-287218729-682003330-207802" providerId="AD"/>
      </p:ext>
    </p:extLst>
  </p:cmAuthor>
  <p:cmAuthor id="2" name="Akdeniz, Billur" initials="AB" lastIdx="29" clrIdx="1">
    <p:extLst>
      <p:ext uri="{19B8F6BF-5375-455C-9EA6-DF929625EA0E}">
        <p15:presenceInfo xmlns:p15="http://schemas.microsoft.com/office/powerpoint/2012/main" userId="S-1-5-21-1343024091-287218729-682003330-34729" providerId="AD"/>
      </p:ext>
    </p:extLst>
  </p:cmAuthor>
  <p:cmAuthor id="3" name="Traver, Cynthia" initials="TC" lastIdx="6" clrIdx="2">
    <p:extLst>
      <p:ext uri="{19B8F6BF-5375-455C-9EA6-DF929625EA0E}">
        <p15:presenceInfo xmlns:p15="http://schemas.microsoft.com/office/powerpoint/2012/main" userId="S-1-5-21-1343024091-287218729-682003330-116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4"/>
    <a:srgbClr val="253746"/>
    <a:srgbClr val="251EA8"/>
    <a:srgbClr val="000066"/>
    <a:srgbClr val="534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B0B89-30AA-474B-B17E-E9F4A776A503}" v="19" dt="2019-11-06T16:28:34.505"/>
    <p1510:client id="{B69861CE-B17E-48AF-8B30-F6ADDA5A1B43}" v="16" dt="2019-11-05T14:38:46.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9436" autoAdjust="0"/>
  </p:normalViewPr>
  <p:slideViewPr>
    <p:cSldViewPr snapToGrid="0">
      <p:cViewPr varScale="1">
        <p:scale>
          <a:sx n="34" d="100"/>
          <a:sy n="34" d="100"/>
        </p:scale>
        <p:origin x="1072" y="1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649A69A-B21D-4BBD-88E6-18562BD5E9E5}" type="datetimeFigureOut">
              <a:rPr lang="en-US" smtClean="0"/>
              <a:t>3/23/2020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D8E6D44-7EA2-45FA-B88F-7EC42CCD55BD}" type="slidenum">
              <a:rPr lang="en-US" smtClean="0"/>
              <a:t>‹#›</a:t>
            </a:fld>
            <a:endParaRPr lang="en-US"/>
          </a:p>
        </p:txBody>
      </p:sp>
    </p:spTree>
    <p:extLst>
      <p:ext uri="{BB962C8B-B14F-4D97-AF65-F5344CB8AC3E}">
        <p14:creationId xmlns:p14="http://schemas.microsoft.com/office/powerpoint/2010/main" val="231731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CA35DB4-2F03-4D54-85C8-6EB4886DCAB1}" type="datetimeFigureOut">
              <a:rPr lang="en-US" smtClean="0"/>
              <a:t>3/23/2020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3C009A-1B0F-4D1D-9D3A-93C86DFC90CD}" type="slidenum">
              <a:rPr lang="en-US" smtClean="0"/>
              <a:t>‹#›</a:t>
            </a:fld>
            <a:endParaRPr lang="en-US"/>
          </a:p>
        </p:txBody>
      </p:sp>
    </p:spTree>
    <p:extLst>
      <p:ext uri="{BB962C8B-B14F-4D97-AF65-F5344CB8AC3E}">
        <p14:creationId xmlns:p14="http://schemas.microsoft.com/office/powerpoint/2010/main" val="256633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US NEWS and World Report ranked our part time and online MBA programs among the 100 in the nation. We are the only</a:t>
            </a:r>
            <a:r>
              <a:rPr lang="en-US" dirty="0">
                <a:solidFill>
                  <a:srgbClr val="002060"/>
                </a:solidFill>
                <a:latin typeface="Source Sans Pro Black"/>
              </a:rPr>
              <a:t> Part-Time &amp; Online MBA in Northern New England to make the top 100 list.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baseline="0" dirty="0"/>
              <a:t>All of our MBA program delivery models hold the elite AACSB accreditation. We are one of only 560 business schools world wide to hold this elite accreditation. The only part-time and online program in NH. </a:t>
            </a:r>
            <a:endParaRPr lang="en-US" dirty="0"/>
          </a:p>
          <a:p>
            <a:r>
              <a:rPr lang="en-US" dirty="0"/>
              <a:t>We are proud to be recognized as a military friendly school. UNH has an office on campus dedicated to the specific needs of United states veterans and their families.  </a:t>
            </a:r>
          </a:p>
        </p:txBody>
      </p:sp>
      <p:sp>
        <p:nvSpPr>
          <p:cNvPr id="4" name="Slide Number Placeholder 3"/>
          <p:cNvSpPr>
            <a:spLocks noGrp="1"/>
          </p:cNvSpPr>
          <p:nvPr>
            <p:ph type="sldNum" sz="quarter" idx="10"/>
          </p:nvPr>
        </p:nvSpPr>
        <p:spPr/>
        <p:txBody>
          <a:bodyPr/>
          <a:lstStyle/>
          <a:p>
            <a:fld id="{CDBCE2EB-216E-43F8-80B5-74449CDAC231}" type="slidenum">
              <a:rPr lang="en-US" smtClean="0"/>
              <a:t>4</a:t>
            </a:fld>
            <a:endParaRPr lang="en-US"/>
          </a:p>
        </p:txBody>
      </p:sp>
    </p:spTree>
    <p:extLst>
      <p:ext uri="{BB962C8B-B14F-4D97-AF65-F5344CB8AC3E}">
        <p14:creationId xmlns:p14="http://schemas.microsoft.com/office/powerpoint/2010/main" val="22520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a:t>
            </a:r>
            <a:r>
              <a:rPr lang="en-US" baseline="0" dirty="0"/>
              <a:t> are the core courses represented in both the full time and part time MBA programs. The required courses do vary slightly between the full-time and part-time program however the core focus is the same. The curriculum for our MBA programs are created to provide students with  a broad business overview allowing them to be successful leaders in any industry.  </a:t>
            </a:r>
          </a:p>
          <a:p>
            <a:endParaRPr lang="en-US" baseline="0" dirty="0"/>
          </a:p>
          <a:p>
            <a:r>
              <a:rPr lang="en-US" baseline="0" dirty="0"/>
              <a:t>Our faculty teaches primarily MBA students. They come to the classroom with relevant, real world experience they have acquired from owning their own business, consulting services and working in a team at large corporations. </a:t>
            </a:r>
          </a:p>
        </p:txBody>
      </p:sp>
      <p:sp>
        <p:nvSpPr>
          <p:cNvPr id="4" name="Slide Number Placeholder 3"/>
          <p:cNvSpPr>
            <a:spLocks noGrp="1"/>
          </p:cNvSpPr>
          <p:nvPr>
            <p:ph type="sldNum" sz="quarter" idx="10"/>
          </p:nvPr>
        </p:nvSpPr>
        <p:spPr/>
        <p:txBody>
          <a:bodyPr/>
          <a:lstStyle/>
          <a:p>
            <a:fld id="{CDBCE2EB-216E-43F8-80B5-74449CDAC231}" type="slidenum">
              <a:rPr lang="en-US" smtClean="0"/>
              <a:t>8</a:t>
            </a:fld>
            <a:endParaRPr lang="en-US"/>
          </a:p>
        </p:txBody>
      </p:sp>
    </p:spTree>
    <p:extLst>
      <p:ext uri="{BB962C8B-B14F-4D97-AF65-F5344CB8AC3E}">
        <p14:creationId xmlns:p14="http://schemas.microsoft.com/office/powerpoint/2010/main" val="347602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a:t>
            </a:r>
            <a:r>
              <a:rPr lang="en-US" baseline="0" dirty="0"/>
              <a:t> 6 specialization areas.  It’s not mandatory for students to choose a specialization, however, they may choose electives in these focus areas to complete their MBA. </a:t>
            </a:r>
          </a:p>
          <a:p>
            <a:endParaRPr lang="en-US" dirty="0"/>
          </a:p>
        </p:txBody>
      </p:sp>
      <p:sp>
        <p:nvSpPr>
          <p:cNvPr id="4" name="Slide Number Placeholder 3"/>
          <p:cNvSpPr>
            <a:spLocks noGrp="1"/>
          </p:cNvSpPr>
          <p:nvPr>
            <p:ph type="sldNum" sz="quarter" idx="10"/>
          </p:nvPr>
        </p:nvSpPr>
        <p:spPr/>
        <p:txBody>
          <a:bodyPr/>
          <a:lstStyle/>
          <a:p>
            <a:fld id="{D51639DA-C814-40BF-A648-E3D6881847E3}" type="slidenum">
              <a:rPr lang="en-US" smtClean="0"/>
              <a:t>9</a:t>
            </a:fld>
            <a:endParaRPr lang="en-US"/>
          </a:p>
        </p:txBody>
      </p:sp>
    </p:spTree>
    <p:extLst>
      <p:ext uri="{BB962C8B-B14F-4D97-AF65-F5344CB8AC3E}">
        <p14:creationId xmlns:p14="http://schemas.microsoft.com/office/powerpoint/2010/main" val="100811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Part time professional MBA program is designed for working professionals. This flexible program allows students to take classes in the evenings in Durham, or Manchester or 100% online from anywhere in the world. You can also change where you’d like to take your classes through out the program. You have between 2-6 years to complete your degree. Life changes can happen in that time frame. You may choose to take some classes online  and some in person.  Our goal is to make this as flexible as possible to meet the demands of a working professional. </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D51639DA-C814-40BF-A648-E3D6881847E3}" type="slidenum">
              <a:rPr lang="en-US" smtClean="0"/>
              <a:t>10</a:t>
            </a:fld>
            <a:endParaRPr lang="en-US"/>
          </a:p>
        </p:txBody>
      </p:sp>
    </p:spTree>
    <p:extLst>
      <p:ext uri="{BB962C8B-B14F-4D97-AF65-F5344CB8AC3E}">
        <p14:creationId xmlns:p14="http://schemas.microsoft.com/office/powerpoint/2010/main" val="336263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639DA-C814-40BF-A648-E3D6881847E3}" type="slidenum">
              <a:rPr lang="en-US" smtClean="0"/>
              <a:t>11</a:t>
            </a:fld>
            <a:endParaRPr lang="en-US"/>
          </a:p>
        </p:txBody>
      </p:sp>
    </p:spTree>
    <p:extLst>
      <p:ext uri="{BB962C8B-B14F-4D97-AF65-F5344CB8AC3E}">
        <p14:creationId xmlns:p14="http://schemas.microsoft.com/office/powerpoint/2010/main" val="235763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Students have a strong support system not only through their instructors and fellow peers, but also through the Graduate Programs office staff. Highlighted is our MBA coordinator, Andrew Mitchell who works closely with all MBA students to answer questions throughout the program, map out their courses, and see them through graduation.</a:t>
            </a:r>
          </a:p>
          <a:p>
            <a:endParaRPr lang="en-US" dirty="0"/>
          </a:p>
        </p:txBody>
      </p:sp>
      <p:sp>
        <p:nvSpPr>
          <p:cNvPr id="4" name="Slide Number Placeholder 3"/>
          <p:cNvSpPr>
            <a:spLocks noGrp="1"/>
          </p:cNvSpPr>
          <p:nvPr>
            <p:ph type="sldNum" sz="quarter" idx="10"/>
          </p:nvPr>
        </p:nvSpPr>
        <p:spPr/>
        <p:txBody>
          <a:bodyPr/>
          <a:lstStyle/>
          <a:p>
            <a:fld id="{CDBCE2EB-216E-43F8-80B5-74449CDAC231}" type="slidenum">
              <a:rPr lang="en-US" smtClean="0"/>
              <a:t>12</a:t>
            </a:fld>
            <a:endParaRPr lang="en-US"/>
          </a:p>
        </p:txBody>
      </p:sp>
    </p:spTree>
    <p:extLst>
      <p:ext uri="{BB962C8B-B14F-4D97-AF65-F5344CB8AC3E}">
        <p14:creationId xmlns:p14="http://schemas.microsoft.com/office/powerpoint/2010/main" val="416092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83C009A-1B0F-4D1D-9D3A-93C86DFC90CD}" type="slidenum">
              <a:rPr lang="en-US" smtClean="0"/>
              <a:t>13</a:t>
            </a:fld>
            <a:endParaRPr lang="en-US"/>
          </a:p>
        </p:txBody>
      </p:sp>
    </p:spTree>
    <p:extLst>
      <p:ext uri="{BB962C8B-B14F-4D97-AF65-F5344CB8AC3E}">
        <p14:creationId xmlns:p14="http://schemas.microsoft.com/office/powerpoint/2010/main" val="316072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need 2 Professional references.  Colleagues, professors, member of boards your have served on all make great references. You will need to submit their email and contact information on your on-line application. The graduate school will contact you directly on your behalf.  They should not expect to take more than 15 minutes on the referral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Transcripts: all to be sent directly to the grad school from your undergraduate institution.  Schools make this process pretty easy these days. </a:t>
            </a:r>
          </a:p>
          <a:p>
            <a:endParaRPr lang="en-US" dirty="0"/>
          </a:p>
          <a:p>
            <a:r>
              <a:rPr lang="en-US" dirty="0"/>
              <a:t>Essay: 1) What are your short and long term goals? Why is an MBA a critical step toward achieving these goals? Why are you interested in UNH? 2) List 10 facts about yourself that will help your future classmates get to know you. *Optional: Please provide any additional information you believe is important and/or address any areas of concern that will be beneficial to the Admissions Committee in considering your application (e.g. unexplained gaps in employment, choice of recommenders, academic performance, or extenuating personal circumstances).</a:t>
            </a:r>
          </a:p>
          <a:p>
            <a:endParaRPr lang="en-US" dirty="0"/>
          </a:p>
        </p:txBody>
      </p:sp>
      <p:sp>
        <p:nvSpPr>
          <p:cNvPr id="4" name="Slide Number Placeholder 3"/>
          <p:cNvSpPr>
            <a:spLocks noGrp="1"/>
          </p:cNvSpPr>
          <p:nvPr>
            <p:ph type="sldNum" sz="quarter" idx="10"/>
          </p:nvPr>
        </p:nvSpPr>
        <p:spPr/>
        <p:txBody>
          <a:bodyPr/>
          <a:lstStyle/>
          <a:p>
            <a:fld id="{CDBCE2EB-216E-43F8-80B5-74449CDAC231}" type="slidenum">
              <a:rPr lang="en-US" smtClean="0"/>
              <a:t>14</a:t>
            </a:fld>
            <a:endParaRPr lang="en-US"/>
          </a:p>
        </p:txBody>
      </p:sp>
    </p:spTree>
    <p:extLst>
      <p:ext uri="{BB962C8B-B14F-4D97-AF65-F5344CB8AC3E}">
        <p14:creationId xmlns:p14="http://schemas.microsoft.com/office/powerpoint/2010/main" val="46743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DBCE2EB-216E-43F8-80B5-74449CDAC231}" type="slidenum">
              <a:rPr lang="en-US" smtClean="0"/>
              <a:t>15</a:t>
            </a:fld>
            <a:endParaRPr lang="en-US"/>
          </a:p>
        </p:txBody>
      </p:sp>
    </p:spTree>
    <p:extLst>
      <p:ext uri="{BB962C8B-B14F-4D97-AF65-F5344CB8AC3E}">
        <p14:creationId xmlns:p14="http://schemas.microsoft.com/office/powerpoint/2010/main" val="377540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F6FB8B-87F2-4CD9-9F84-04FACA930EB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49932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6FB8B-87F2-4CD9-9F84-04FACA930EB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16907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6FB8B-87F2-4CD9-9F84-04FACA930EB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175842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6FB8B-87F2-4CD9-9F84-04FACA930EB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376851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F6FB8B-87F2-4CD9-9F84-04FACA930EB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98360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F6FB8B-87F2-4CD9-9F84-04FACA930EB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173901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F6FB8B-87F2-4CD9-9F84-04FACA930EB2}"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288538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F6FB8B-87F2-4CD9-9F84-04FACA930EB2}"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63421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6FB8B-87F2-4CD9-9F84-04FACA930EB2}"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261444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6FB8B-87F2-4CD9-9F84-04FACA930EB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162999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6FB8B-87F2-4CD9-9F84-04FACA930EB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657C7-C354-41B8-8861-BD4647FF5AB7}" type="slidenum">
              <a:rPr lang="en-US" smtClean="0"/>
              <a:t>‹#›</a:t>
            </a:fld>
            <a:endParaRPr lang="en-US"/>
          </a:p>
        </p:txBody>
      </p:sp>
    </p:spTree>
    <p:extLst>
      <p:ext uri="{BB962C8B-B14F-4D97-AF65-F5344CB8AC3E}">
        <p14:creationId xmlns:p14="http://schemas.microsoft.com/office/powerpoint/2010/main" val="135351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6FB8B-87F2-4CD9-9F84-04FACA930EB2}" type="datetimeFigureOut">
              <a:rPr lang="en-US" smtClean="0"/>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657C7-C354-41B8-8861-BD4647FF5AB7}" type="slidenum">
              <a:rPr lang="en-US" smtClean="0"/>
              <a:t>‹#›</a:t>
            </a:fld>
            <a:endParaRPr lang="en-US"/>
          </a:p>
        </p:txBody>
      </p:sp>
    </p:spTree>
    <p:extLst>
      <p:ext uri="{BB962C8B-B14F-4D97-AF65-F5344CB8AC3E}">
        <p14:creationId xmlns:p14="http://schemas.microsoft.com/office/powerpoint/2010/main" val="123968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41354" y="2597331"/>
            <a:ext cx="5317854" cy="1663338"/>
          </a:xfrm>
        </p:spPr>
        <p:txBody>
          <a:bodyPr anchor="b">
            <a:normAutofit/>
          </a:bodyPr>
          <a:lstStyle/>
          <a:p>
            <a:pPr algn="l"/>
            <a:r>
              <a:rPr lang="en-US" sz="5400" b="1" dirty="0">
                <a:latin typeface="Myriad Pro"/>
              </a:rPr>
              <a:t>MBA Webinar</a:t>
            </a:r>
            <a:br>
              <a:rPr lang="en-US" sz="5400" b="1" dirty="0">
                <a:latin typeface="Myriad Pro" panose="020B0503030403020204" pitchFamily="34" charset="0"/>
              </a:rPr>
            </a:br>
            <a:endParaRPr lang="en-US" sz="5400" dirty="0">
              <a:latin typeface="Myriad Pro"/>
            </a:endParaRPr>
          </a:p>
        </p:txBody>
      </p:sp>
      <p:sp>
        <p:nvSpPr>
          <p:cNvPr id="7"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946" r="7419"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10" name="Picture 9" descr="A picture containing sitting, black, white, cat&#10;&#10;Description automatically generated">
            <a:extLst>
              <a:ext uri="{FF2B5EF4-FFF2-40B4-BE49-F238E27FC236}">
                <a16:creationId xmlns:a16="http://schemas.microsoft.com/office/drawing/2014/main" id="{6E05A28B-CE85-453F-BD9C-E5439125F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37" y="191278"/>
            <a:ext cx="5729288" cy="952500"/>
          </a:xfrm>
          <a:prstGeom prst="rect">
            <a:avLst/>
          </a:prstGeom>
        </p:spPr>
      </p:pic>
      <p:pic>
        <p:nvPicPr>
          <p:cNvPr id="6" name="Picture 5" descr="A person in a blue shirt&#10;&#10;Description automatically generated">
            <a:extLst>
              <a:ext uri="{FF2B5EF4-FFF2-40B4-BE49-F238E27FC236}">
                <a16:creationId xmlns:a16="http://schemas.microsoft.com/office/drawing/2014/main" id="{A35A97D1-4BC6-4ABC-8903-09B82F656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848" y="5571860"/>
            <a:ext cx="1094862" cy="1094862"/>
          </a:xfrm>
          <a:prstGeom prst="rect">
            <a:avLst/>
          </a:prstGeom>
        </p:spPr>
      </p:pic>
      <p:sp>
        <p:nvSpPr>
          <p:cNvPr id="4" name="Rectangle 3">
            <a:extLst>
              <a:ext uri="{FF2B5EF4-FFF2-40B4-BE49-F238E27FC236}">
                <a16:creationId xmlns:a16="http://schemas.microsoft.com/office/drawing/2014/main" id="{09218D93-0C8C-4A70-BCC1-AA5B6FB744FC}"/>
              </a:ext>
            </a:extLst>
          </p:cNvPr>
          <p:cNvSpPr/>
          <p:nvPr/>
        </p:nvSpPr>
        <p:spPr>
          <a:xfrm>
            <a:off x="7485570" y="5796125"/>
            <a:ext cx="4170052" cy="646331"/>
          </a:xfrm>
          <a:prstGeom prst="rect">
            <a:avLst/>
          </a:prstGeom>
        </p:spPr>
        <p:txBody>
          <a:bodyPr wrap="none">
            <a:spAutoFit/>
          </a:bodyPr>
          <a:lstStyle/>
          <a:p>
            <a:r>
              <a:rPr lang="en-US" dirty="0"/>
              <a:t>Annie Connors, MA</a:t>
            </a:r>
          </a:p>
          <a:p>
            <a:r>
              <a:rPr lang="en-US" dirty="0"/>
              <a:t>Assistant Director of Graduate Admissions</a:t>
            </a:r>
          </a:p>
        </p:txBody>
      </p:sp>
    </p:spTree>
    <p:extLst>
      <p:ext uri="{BB962C8B-B14F-4D97-AF65-F5344CB8AC3E}">
        <p14:creationId xmlns:p14="http://schemas.microsoft.com/office/powerpoint/2010/main" val="6511040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78843" y="1175558"/>
            <a:ext cx="6966357" cy="577081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rPr>
              <a:t>Earn your MBA in 12 months </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rPr>
              <a:t>Intensive on-campus cohort model</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Durham campus </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Monday-Thursday classes</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8:00 am -12:30 pm class schedule</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China &amp; New York City residency trips</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Internship</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8-week terms; 16 classes (48 credits)</a:t>
            </a:r>
          </a:p>
          <a:p>
            <a:pPr marL="285750" indent="-285750">
              <a:lnSpc>
                <a:spcPct val="150000"/>
              </a:lnSpc>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Light" charset="0"/>
              </a:rPr>
              <a:t>Scholarships Available</a:t>
            </a:r>
          </a:p>
          <a:p>
            <a:pPr marL="285750" indent="-285750">
              <a:buFont typeface="Arial" panose="020B0604020202020204" pitchFamily="34" charset="0"/>
              <a:buChar char="•"/>
            </a:pPr>
            <a:endParaRPr lang="en-US" b="1" dirty="0">
              <a:solidFill>
                <a:srgbClr val="003591"/>
              </a:solidFill>
              <a:latin typeface="Source Sans Pro Light" charset="0"/>
              <a:ea typeface="Source Sans Pro Light" charset="0"/>
              <a:cs typeface="Source Sans Pro Light" charset="0"/>
            </a:endParaRPr>
          </a:p>
        </p:txBody>
      </p:sp>
      <p:pic>
        <p:nvPicPr>
          <p:cNvPr id="8" name="Picture 7"/>
          <p:cNvPicPr>
            <a:picLocks noChangeAspect="1"/>
          </p:cNvPicPr>
          <p:nvPr/>
        </p:nvPicPr>
        <p:blipFill>
          <a:blip r:embed="rId3"/>
          <a:stretch>
            <a:fillRect/>
          </a:stretch>
        </p:blipFill>
        <p:spPr>
          <a:xfrm>
            <a:off x="79633" y="86769"/>
            <a:ext cx="2719052" cy="4816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396" y="1237087"/>
            <a:ext cx="3689023" cy="2459349"/>
          </a:xfrm>
          <a:prstGeom prst="rect">
            <a:avLst/>
          </a:prstGeom>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2396" y="3818825"/>
            <a:ext cx="3689023" cy="2766767"/>
          </a:xfrm>
          <a:prstGeom prst="rect">
            <a:avLst/>
          </a:prstGeom>
          <a:ln>
            <a:noFill/>
          </a:ln>
          <a:effectLst/>
        </p:spPr>
      </p:pic>
      <p:sp>
        <p:nvSpPr>
          <p:cNvPr id="7" name="Rectangle 6">
            <a:extLst>
              <a:ext uri="{FF2B5EF4-FFF2-40B4-BE49-F238E27FC236}">
                <a16:creationId xmlns:a16="http://schemas.microsoft.com/office/drawing/2014/main" id="{D60A4B79-58F0-4D2F-A1F1-E5D917EDD407}"/>
              </a:ext>
            </a:extLst>
          </p:cNvPr>
          <p:cNvSpPr/>
          <p:nvPr/>
        </p:nvSpPr>
        <p:spPr>
          <a:xfrm>
            <a:off x="0" y="17418"/>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66AA3D-872E-45DA-99EE-53BE3CDDD3E7}"/>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ndoor&#10;&#10;Description automatically generated">
            <a:extLst>
              <a:ext uri="{FF2B5EF4-FFF2-40B4-BE49-F238E27FC236}">
                <a16:creationId xmlns:a16="http://schemas.microsoft.com/office/drawing/2014/main" id="{712C8A2C-93CB-4471-980E-8EC8390B5F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itle 1"/>
          <p:cNvSpPr>
            <a:spLocks noGrp="1"/>
          </p:cNvSpPr>
          <p:nvPr>
            <p:ph type="title"/>
          </p:nvPr>
        </p:nvSpPr>
        <p:spPr>
          <a:xfrm>
            <a:off x="6125357" y="157225"/>
            <a:ext cx="6146276" cy="1255590"/>
          </a:xfrm>
          <a:noFill/>
        </p:spPr>
        <p:txBody>
          <a:bodyPr>
            <a:noAutofit/>
          </a:bodyPr>
          <a:lstStyle/>
          <a:p>
            <a:r>
              <a:rPr lang="en-US" dirty="0">
                <a:solidFill>
                  <a:schemeClr val="bg1"/>
                </a:solidFill>
                <a:latin typeface="Myriad Pro" panose="020B0503030403020204" pitchFamily="34" charset="0"/>
                <a:ea typeface="Segoe UI Emoji" panose="020B0502040204020203" pitchFamily="34" charset="0"/>
              </a:rPr>
              <a:t>Full-Time MBA Program</a:t>
            </a:r>
          </a:p>
        </p:txBody>
      </p:sp>
    </p:spTree>
    <p:extLst>
      <p:ext uri="{BB962C8B-B14F-4D97-AF65-F5344CB8AC3E}">
        <p14:creationId xmlns:p14="http://schemas.microsoft.com/office/powerpoint/2010/main" val="378783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081" y="1097280"/>
            <a:ext cx="2763566" cy="1903508"/>
          </a:xfrm>
          <a:prstGeom prst="rect">
            <a:avLst/>
          </a:prstGeom>
          <a:ln>
            <a:noFill/>
          </a:ln>
          <a:effectLst/>
        </p:spPr>
      </p:pic>
      <p:sp>
        <p:nvSpPr>
          <p:cNvPr id="12" name="Rectangle 11"/>
          <p:cNvSpPr/>
          <p:nvPr/>
        </p:nvSpPr>
        <p:spPr>
          <a:xfrm>
            <a:off x="1150069" y="1544854"/>
            <a:ext cx="7899663" cy="5170646"/>
          </a:xfrm>
          <a:prstGeom prst="rect">
            <a:avLst/>
          </a:prstGeom>
        </p:spPr>
        <p:txBody>
          <a:bodyPr wrap="square">
            <a:spAutoFit/>
          </a:bodyPr>
          <a:lstStyle/>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rPr>
              <a:t>Flexible delivery model designed for working professionals </a:t>
            </a:r>
            <a:endParaRPr lang="en-US" sz="2600" dirty="0">
              <a:latin typeface="Myriad Pro" panose="020B0503030403020204" pitchFamily="34" charset="0"/>
              <a:ea typeface="Segoe UI Emoji" panose="020B0502040204020203" pitchFamily="34" charset="0"/>
              <a:cs typeface="Source Sans Pro Black" charset="0"/>
            </a:endParaRP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Durham, Manchester and/or 100% online </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Same program-Same Faculty </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Evening classes in Durham or Manchester, 5:40-9:15pm</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8 week terms; 16 courses (48 credits) </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Typically completed in 2-3.5 years</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Small class sizes</a:t>
            </a:r>
          </a:p>
          <a:p>
            <a:pPr marL="285750" indent="-285750">
              <a:spcAft>
                <a:spcPts val="1200"/>
              </a:spcAft>
              <a:buFont typeface="Arial" panose="020B0604020202020204" pitchFamily="34" charset="0"/>
              <a:buChar char="•"/>
            </a:pPr>
            <a:r>
              <a:rPr lang="en-US" sz="2600" dirty="0">
                <a:latin typeface="Myriad Pro" panose="020B0503030403020204" pitchFamily="34" charset="0"/>
                <a:ea typeface="Segoe UI Emoji" panose="020B0502040204020203" pitchFamily="34" charset="0"/>
                <a:cs typeface="Source Sans Pro Black" charset="0"/>
              </a:rPr>
              <a:t>Experienced cohort</a:t>
            </a:r>
            <a:endParaRPr lang="en-US" sz="2600" b="1" dirty="0">
              <a:solidFill>
                <a:srgbClr val="003591"/>
              </a:solidFill>
              <a:latin typeface="Source Sans Pro Black" charset="0"/>
              <a:ea typeface="Source Sans Pro Black" charset="0"/>
              <a:cs typeface="Source Sans Pro Black" charset="0"/>
            </a:endParaRPr>
          </a:p>
        </p:txBody>
      </p:sp>
      <p:pic>
        <p:nvPicPr>
          <p:cNvPr id="10" name="Picture 9"/>
          <p:cNvPicPr>
            <a:picLocks noChangeAspect="1"/>
          </p:cNvPicPr>
          <p:nvPr/>
        </p:nvPicPr>
        <p:blipFill>
          <a:blip r:embed="rId4"/>
          <a:stretch>
            <a:fillRect/>
          </a:stretch>
        </p:blipFill>
        <p:spPr>
          <a:xfrm>
            <a:off x="79633" y="86769"/>
            <a:ext cx="2719052" cy="4816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1081" y="3073190"/>
            <a:ext cx="2763566" cy="1842377"/>
          </a:xfrm>
          <a:prstGeom prst="rect">
            <a:avLst/>
          </a:prstGeom>
          <a:ln>
            <a:noFill/>
          </a:ln>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1081" y="5015623"/>
            <a:ext cx="2763566" cy="1842377"/>
          </a:xfrm>
          <a:prstGeom prst="rect">
            <a:avLst/>
          </a:prstGeom>
          <a:ln>
            <a:noFill/>
          </a:ln>
          <a:effectLst/>
        </p:spPr>
      </p:pic>
      <p:sp>
        <p:nvSpPr>
          <p:cNvPr id="9" name="Rectangle 8">
            <a:extLst>
              <a:ext uri="{FF2B5EF4-FFF2-40B4-BE49-F238E27FC236}">
                <a16:creationId xmlns:a16="http://schemas.microsoft.com/office/drawing/2014/main" id="{EDFF3DFC-455A-4493-A545-56692AE0A02A}"/>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ndoor&#10;&#10;Description automatically generated">
            <a:extLst>
              <a:ext uri="{FF2B5EF4-FFF2-40B4-BE49-F238E27FC236}">
                <a16:creationId xmlns:a16="http://schemas.microsoft.com/office/drawing/2014/main" id="{60BF40C0-E136-4FAB-A262-9801AA331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itle 1"/>
          <p:cNvSpPr>
            <a:spLocks noGrp="1"/>
          </p:cNvSpPr>
          <p:nvPr>
            <p:ph type="title"/>
          </p:nvPr>
        </p:nvSpPr>
        <p:spPr>
          <a:xfrm>
            <a:off x="5883954" y="336558"/>
            <a:ext cx="6331555" cy="1008185"/>
          </a:xfrm>
          <a:noFill/>
        </p:spPr>
        <p:txBody>
          <a:bodyPr>
            <a:normAutofit/>
          </a:bodyPr>
          <a:lstStyle/>
          <a:p>
            <a:r>
              <a:rPr lang="en-US" dirty="0">
                <a:solidFill>
                  <a:schemeClr val="bg1"/>
                </a:solidFill>
                <a:latin typeface="Myriad Pro" panose="020B0503030403020204" pitchFamily="34" charset="0"/>
                <a:ea typeface="Segoe UI Emoji" panose="020B0502040204020203" pitchFamily="34" charset="0"/>
              </a:rPr>
              <a:t>Part-Time &amp; Online MBA</a:t>
            </a:r>
            <a:br>
              <a:rPr lang="en-US" dirty="0">
                <a:solidFill>
                  <a:srgbClr val="000066"/>
                </a:solidFill>
                <a:latin typeface="Myriad Pro" panose="020B0503030403020204" pitchFamily="34" charset="0"/>
                <a:ea typeface="Segoe UI Emoji" panose="020B0502040204020203" pitchFamily="34" charset="0"/>
              </a:rPr>
            </a:br>
            <a:endParaRPr lang="en-US" sz="2000" dirty="0">
              <a:solidFill>
                <a:srgbClr val="000066"/>
              </a:solidFill>
              <a:latin typeface="Myriad Pro" panose="020B0503030403020204" pitchFamily="34" charset="0"/>
              <a:ea typeface="Segoe UI Emoji" panose="020B0502040204020203" pitchFamily="34" charset="0"/>
            </a:endParaRPr>
          </a:p>
        </p:txBody>
      </p:sp>
    </p:spTree>
    <p:extLst>
      <p:ext uri="{BB962C8B-B14F-4D97-AF65-F5344CB8AC3E}">
        <p14:creationId xmlns:p14="http://schemas.microsoft.com/office/powerpoint/2010/main" val="373051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44" y="1609297"/>
            <a:ext cx="7338997" cy="461664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Myriad Pro" panose="020B0503030403020204" pitchFamily="34" charset="0"/>
              </a:rPr>
              <a:t>Rebecca Barbour: Director of Graduate Programs</a:t>
            </a:r>
          </a:p>
          <a:p>
            <a:pPr marL="342900" indent="-342900">
              <a:spcAft>
                <a:spcPts val="1200"/>
              </a:spcAft>
              <a:buFont typeface="Arial" panose="020B0604020202020204" pitchFamily="34" charset="0"/>
              <a:buChar char="•"/>
            </a:pPr>
            <a:r>
              <a:rPr lang="en-US" sz="2400" dirty="0">
                <a:latin typeface="Myriad Pro" panose="020B0503030403020204" pitchFamily="34" charset="0"/>
              </a:rPr>
              <a:t>Annie Connors: Assistant Director of Graduate Admissions</a:t>
            </a:r>
          </a:p>
          <a:p>
            <a:pPr marL="342900" indent="-342900">
              <a:spcAft>
                <a:spcPts val="1200"/>
              </a:spcAft>
              <a:buFont typeface="Arial" panose="020B0604020202020204" pitchFamily="34" charset="0"/>
              <a:buChar char="•"/>
            </a:pPr>
            <a:r>
              <a:rPr lang="en-US" sz="2400" b="1" dirty="0">
                <a:latin typeface="Myriad Pro" panose="020B0503030403020204" pitchFamily="34" charset="0"/>
              </a:rPr>
              <a:t>Andrew Mitchell: MBA Program Coordinator</a:t>
            </a:r>
          </a:p>
          <a:p>
            <a:pPr marL="342900" indent="-342900">
              <a:spcAft>
                <a:spcPts val="1200"/>
              </a:spcAft>
              <a:buFont typeface="Arial" panose="020B0604020202020204" pitchFamily="34" charset="0"/>
              <a:buChar char="•"/>
            </a:pPr>
            <a:r>
              <a:rPr lang="en-US" sz="2400" dirty="0">
                <a:latin typeface="Myriad Pro" panose="020B0503030403020204" pitchFamily="34" charset="0"/>
              </a:rPr>
              <a:t>Hollie Dutton: Graduate Programs Assistant – MSA &amp; Economics</a:t>
            </a:r>
          </a:p>
          <a:p>
            <a:pPr marL="342900" indent="-342900">
              <a:spcAft>
                <a:spcPts val="1200"/>
              </a:spcAft>
              <a:buFont typeface="Arial" panose="020B0604020202020204" pitchFamily="34" charset="0"/>
              <a:buChar char="•"/>
            </a:pPr>
            <a:r>
              <a:rPr lang="en-US" sz="2400" dirty="0">
                <a:latin typeface="Myriad Pro" panose="020B0503030403020204" pitchFamily="34" charset="0"/>
              </a:rPr>
              <a:t>Cynthia Plascencia: Admissions Officer– All Graduate Programs inquiries</a:t>
            </a:r>
          </a:p>
          <a:p>
            <a:pPr marL="342900" indent="-342900">
              <a:spcAft>
                <a:spcPts val="1200"/>
              </a:spcAft>
              <a:buFont typeface="Arial" panose="020B0604020202020204" pitchFamily="34" charset="0"/>
              <a:buChar char="•"/>
            </a:pPr>
            <a:r>
              <a:rPr lang="en-US" sz="2400" dirty="0">
                <a:latin typeface="Myriad Pro" panose="020B0503030403020204" pitchFamily="34" charset="0"/>
              </a:rPr>
              <a:t>Tara Hunter: Administrative Assistant</a:t>
            </a:r>
          </a:p>
          <a:p>
            <a:endParaRPr lang="en-US" dirty="0"/>
          </a:p>
        </p:txBody>
      </p:sp>
      <p:pic>
        <p:nvPicPr>
          <p:cNvPr id="8" name="Picture 7"/>
          <p:cNvPicPr>
            <a:picLocks noChangeAspect="1"/>
          </p:cNvPicPr>
          <p:nvPr/>
        </p:nvPicPr>
        <p:blipFill>
          <a:blip r:embed="rId3"/>
          <a:stretch>
            <a:fillRect/>
          </a:stretch>
        </p:blipFill>
        <p:spPr>
          <a:xfrm>
            <a:off x="79633" y="86769"/>
            <a:ext cx="2719052" cy="481626"/>
          </a:xfrm>
          <a:prstGeom prst="rect">
            <a:avLst/>
          </a:prstGeom>
        </p:spPr>
      </p:pic>
      <p:sp>
        <p:nvSpPr>
          <p:cNvPr id="10" name="Rectangle 9">
            <a:extLst>
              <a:ext uri="{FF2B5EF4-FFF2-40B4-BE49-F238E27FC236}">
                <a16:creationId xmlns:a16="http://schemas.microsoft.com/office/drawing/2014/main" id="{126A08B9-5888-477A-A5EE-269FBE63142E}"/>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ndoor&#10;&#10;Description automatically generated">
            <a:extLst>
              <a:ext uri="{FF2B5EF4-FFF2-40B4-BE49-F238E27FC236}">
                <a16:creationId xmlns:a16="http://schemas.microsoft.com/office/drawing/2014/main" id="{CCDD8A3C-994A-4542-A207-33A3044E1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7" name="TextBox 6"/>
          <p:cNvSpPr txBox="1"/>
          <p:nvPr/>
        </p:nvSpPr>
        <p:spPr>
          <a:xfrm>
            <a:off x="6096000" y="262723"/>
            <a:ext cx="7644116" cy="646331"/>
          </a:xfrm>
          <a:prstGeom prst="rect">
            <a:avLst/>
          </a:prstGeom>
          <a:noFill/>
        </p:spPr>
        <p:txBody>
          <a:bodyPr wrap="square" rtlCol="0">
            <a:spAutoFit/>
          </a:bodyPr>
          <a:lstStyle/>
          <a:p>
            <a:r>
              <a:rPr lang="en-US" sz="3600" dirty="0">
                <a:solidFill>
                  <a:schemeClr val="bg1"/>
                </a:solidFill>
                <a:latin typeface="Myriad Pro" panose="020B0503030403020204" pitchFamily="34" charset="0"/>
                <a:ea typeface="Segoe UI Emoji" panose="020B0502040204020203" pitchFamily="34" charset="0"/>
                <a:cs typeface="Segoe UI" panose="020B0502040204020203" pitchFamily="34" charset="0"/>
              </a:rPr>
              <a:t>Paul College Graduate Office</a:t>
            </a:r>
          </a:p>
        </p:txBody>
      </p:sp>
      <p:pic>
        <p:nvPicPr>
          <p:cNvPr id="4" name="Picture 3" descr="A group of people posing for a photo&#10;&#10;Description automatically generated">
            <a:extLst>
              <a:ext uri="{FF2B5EF4-FFF2-40B4-BE49-F238E27FC236}">
                <a16:creationId xmlns:a16="http://schemas.microsoft.com/office/drawing/2014/main" id="{CBA8FED6-92B0-4501-AD0D-FD9ADB4327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621" y="1436122"/>
            <a:ext cx="3840480" cy="2562149"/>
          </a:xfrm>
          <a:prstGeom prst="rect">
            <a:avLst/>
          </a:prstGeom>
        </p:spPr>
      </p:pic>
      <p:pic>
        <p:nvPicPr>
          <p:cNvPr id="5" name="Picture 4" descr="A picture containing table, luggage, suitcase&#10;&#10;Description automatically generated">
            <a:extLst>
              <a:ext uri="{FF2B5EF4-FFF2-40B4-BE49-F238E27FC236}">
                <a16:creationId xmlns:a16="http://schemas.microsoft.com/office/drawing/2014/main" id="{4262F499-A5F1-4219-BC85-65C7033D75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745935" y="4358665"/>
            <a:ext cx="2589500" cy="1942125"/>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ECE31AE6-3EE9-4150-8351-096D1EA69A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075" r="25778"/>
          <a:stretch/>
        </p:blipFill>
        <p:spPr>
          <a:xfrm>
            <a:off x="10042229" y="4034977"/>
            <a:ext cx="1867872" cy="2589501"/>
          </a:xfrm>
          <a:prstGeom prst="rect">
            <a:avLst/>
          </a:prstGeom>
        </p:spPr>
      </p:pic>
    </p:spTree>
    <p:extLst>
      <p:ext uri="{BB962C8B-B14F-4D97-AF65-F5344CB8AC3E}">
        <p14:creationId xmlns:p14="http://schemas.microsoft.com/office/powerpoint/2010/main" val="14716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657" y="2130310"/>
            <a:ext cx="6671226" cy="25973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latin typeface="Myriad Pro" panose="020B0503030403020204" pitchFamily="34" charset="0"/>
                <a:ea typeface="Calibri" panose="020F0502020204030204" pitchFamily="34" charset="0"/>
              </a:rPr>
              <a:t>Portfolio review method</a:t>
            </a:r>
          </a:p>
          <a:p>
            <a:pPr marL="285750" indent="-285750">
              <a:lnSpc>
                <a:spcPct val="150000"/>
              </a:lnSpc>
              <a:buFont typeface="Arial" panose="020B0604020202020204" pitchFamily="34" charset="0"/>
              <a:buChar char="•"/>
            </a:pPr>
            <a:r>
              <a:rPr lang="en-US" sz="2800" dirty="0">
                <a:latin typeface="Myriad Pro" panose="020B0503030403020204" pitchFamily="34" charset="0"/>
                <a:ea typeface="Calibri" panose="020F0502020204030204" pitchFamily="34" charset="0"/>
              </a:rPr>
              <a:t>Two years of professional experience  </a:t>
            </a:r>
          </a:p>
          <a:p>
            <a:pPr marL="285750" indent="-285750">
              <a:lnSpc>
                <a:spcPct val="150000"/>
              </a:lnSpc>
              <a:buFont typeface="Arial" panose="020B0604020202020204" pitchFamily="34" charset="0"/>
              <a:buChar char="•"/>
            </a:pPr>
            <a:r>
              <a:rPr lang="en-US" sz="2800" dirty="0">
                <a:latin typeface="Myriad Pro" panose="020B0503030403020204" pitchFamily="34" charset="0"/>
                <a:ea typeface="Calibri" panose="020F0502020204030204" pitchFamily="34" charset="0"/>
              </a:rPr>
              <a:t>3.0 minimum undergraduate GPA</a:t>
            </a:r>
          </a:p>
          <a:p>
            <a:pPr marL="285750" indent="-285750">
              <a:lnSpc>
                <a:spcPct val="150000"/>
              </a:lnSpc>
              <a:buFont typeface="Arial" panose="020B0604020202020204" pitchFamily="34" charset="0"/>
              <a:buChar char="•"/>
            </a:pPr>
            <a:r>
              <a:rPr lang="en-US" sz="2800" i="1" dirty="0">
                <a:latin typeface="Myriad Pro" panose="020B0503030403020204" pitchFamily="34" charset="0"/>
                <a:ea typeface="Calibri" panose="020F0502020204030204" pitchFamily="34" charset="0"/>
              </a:rPr>
              <a:t>GMAT optional</a:t>
            </a:r>
          </a:p>
        </p:txBody>
      </p:sp>
      <p:pic>
        <p:nvPicPr>
          <p:cNvPr id="6" name="Picture 5"/>
          <p:cNvPicPr>
            <a:picLocks noChangeAspect="1"/>
          </p:cNvPicPr>
          <p:nvPr/>
        </p:nvPicPr>
        <p:blipFill>
          <a:blip r:embed="rId3"/>
          <a:stretch>
            <a:fillRect/>
          </a:stretch>
        </p:blipFill>
        <p:spPr>
          <a:xfrm>
            <a:off x="79633" y="86769"/>
            <a:ext cx="2719052" cy="48162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5449"/>
          <a:stretch/>
        </p:blipFill>
        <p:spPr>
          <a:xfrm rot="5400000">
            <a:off x="6588550" y="1254550"/>
            <a:ext cx="6858000" cy="4348899"/>
          </a:xfrm>
          <a:prstGeom prst="rect">
            <a:avLst/>
          </a:prstGeom>
        </p:spPr>
      </p:pic>
      <p:sp>
        <p:nvSpPr>
          <p:cNvPr id="7" name="Rectangle 6">
            <a:extLst>
              <a:ext uri="{FF2B5EF4-FFF2-40B4-BE49-F238E27FC236}">
                <a16:creationId xmlns:a16="http://schemas.microsoft.com/office/drawing/2014/main" id="{875D31A8-C9FA-438B-965F-8E20C684A4DA}"/>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4246" y="163919"/>
            <a:ext cx="5777387" cy="769441"/>
          </a:xfrm>
          <a:prstGeom prst="rect">
            <a:avLst/>
          </a:prstGeom>
          <a:noFill/>
        </p:spPr>
        <p:txBody>
          <a:bodyPr wrap="square" rtlCol="0">
            <a:spAutoFit/>
          </a:bodyPr>
          <a:lstStyle/>
          <a:p>
            <a:r>
              <a:rPr lang="en-US" sz="4400" dirty="0">
                <a:solidFill>
                  <a:schemeClr val="bg1"/>
                </a:solidFill>
                <a:latin typeface="Myriad Pro" panose="020B0503030403020204" pitchFamily="34" charset="0"/>
              </a:rPr>
              <a:t>Getting Started </a:t>
            </a:r>
          </a:p>
        </p:txBody>
      </p:sp>
      <p:pic>
        <p:nvPicPr>
          <p:cNvPr id="8" name="Picture 7" descr="A picture containing indoor&#10;&#10;Description automatically generated">
            <a:extLst>
              <a:ext uri="{FF2B5EF4-FFF2-40B4-BE49-F238E27FC236}">
                <a16:creationId xmlns:a16="http://schemas.microsoft.com/office/drawing/2014/main" id="{4F2F9798-C41F-44E5-8B55-0E9A3021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Tree>
    <p:extLst>
      <p:ext uri="{BB962C8B-B14F-4D97-AF65-F5344CB8AC3E}">
        <p14:creationId xmlns:p14="http://schemas.microsoft.com/office/powerpoint/2010/main" val="417137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5054" y="1234339"/>
            <a:ext cx="7026008" cy="4278094"/>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Myriad Pro" panose="020B0503030403020204" pitchFamily="34" charset="0"/>
              <a:ea typeface="Segoe UI Emoji" panose="020B0502040204020203" pitchFamily="34" charset="0"/>
            </a:endParaRP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Online Application</a:t>
            </a: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Resume</a:t>
            </a: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Recommender’s Name and Email Address (2)</a:t>
            </a: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Essay Questions</a:t>
            </a:r>
          </a:p>
          <a:p>
            <a:pPr marL="342900" indent="-342900">
              <a:buFont typeface="Arial" panose="020B0604020202020204" pitchFamily="34" charset="0"/>
              <a:buChar char="•"/>
            </a:pPr>
            <a:endParaRPr lang="en-US" sz="2400" dirty="0">
              <a:latin typeface="Myriad Pro" panose="020B0503030403020204" pitchFamily="34" charset="0"/>
              <a:ea typeface="Segoe UI Emoji" panose="020B0502040204020203" pitchFamily="34" charset="0"/>
            </a:endParaRPr>
          </a:p>
          <a:p>
            <a:pPr marL="342900" indent="-342900">
              <a:buFont typeface="Arial" panose="020B0604020202020204" pitchFamily="34" charset="0"/>
              <a:buChar char="•"/>
            </a:pPr>
            <a:endParaRPr lang="en-US" sz="2400" dirty="0">
              <a:latin typeface="Myriad Pro" panose="020B0503030403020204" pitchFamily="34" charset="0"/>
              <a:ea typeface="Segoe UI Emoji" panose="020B0502040204020203" pitchFamily="34" charset="0"/>
            </a:endParaRP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Official Transcripts</a:t>
            </a:r>
          </a:p>
          <a:p>
            <a:pPr marL="342900" indent="-342900">
              <a:buFont typeface="Arial" panose="020B0604020202020204" pitchFamily="34" charset="0"/>
              <a:buChar char="•"/>
            </a:pPr>
            <a:r>
              <a:rPr lang="en-US" sz="2400" dirty="0">
                <a:latin typeface="Myriad Pro" panose="020B0503030403020204" pitchFamily="34" charset="0"/>
                <a:ea typeface="Segoe UI Emoji" panose="020B0502040204020203" pitchFamily="34" charset="0"/>
              </a:rPr>
              <a:t>Proof of NH residency (NH residents)</a:t>
            </a:r>
          </a:p>
          <a:p>
            <a:endParaRPr lang="en-US" sz="2000" dirty="0">
              <a:latin typeface="Myriad Pro" panose="020B0503030403020204" pitchFamily="34" charset="0"/>
              <a:ea typeface="Segoe UI Emoji" panose="020B0502040204020203" pitchFamily="34" charset="0"/>
            </a:endParaRPr>
          </a:p>
          <a:p>
            <a:endParaRPr lang="en-US" b="1" dirty="0"/>
          </a:p>
          <a:p>
            <a:pPr marL="342900" indent="-342900">
              <a:buAutoNum type="arabicPeriod"/>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819" r="22848"/>
          <a:stretch/>
        </p:blipFill>
        <p:spPr>
          <a:xfrm>
            <a:off x="8149414" y="0"/>
            <a:ext cx="4032748" cy="6858000"/>
          </a:xfrm>
          <a:prstGeom prst="rect">
            <a:avLst/>
          </a:prstGeom>
        </p:spPr>
      </p:pic>
      <p:pic>
        <p:nvPicPr>
          <p:cNvPr id="7" name="Picture 6"/>
          <p:cNvPicPr>
            <a:picLocks noChangeAspect="1"/>
          </p:cNvPicPr>
          <p:nvPr/>
        </p:nvPicPr>
        <p:blipFill>
          <a:blip r:embed="rId4"/>
          <a:stretch>
            <a:fillRect/>
          </a:stretch>
        </p:blipFill>
        <p:spPr>
          <a:xfrm>
            <a:off x="79633" y="86769"/>
            <a:ext cx="2719052" cy="481626"/>
          </a:xfrm>
          <a:prstGeom prst="rect">
            <a:avLst/>
          </a:prstGeom>
        </p:spPr>
      </p:pic>
      <p:pic>
        <p:nvPicPr>
          <p:cNvPr id="6" name="Graphic 5" descr="Internet">
            <a:extLst>
              <a:ext uri="{FF2B5EF4-FFF2-40B4-BE49-F238E27FC236}">
                <a16:creationId xmlns:a16="http://schemas.microsoft.com/office/drawing/2014/main" id="{2A9AA5FE-5CDC-4BB1-9AA2-3B8C531CCC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674" y="1894201"/>
            <a:ext cx="914400" cy="914400"/>
          </a:xfrm>
          <a:prstGeom prst="rect">
            <a:avLst/>
          </a:prstGeom>
        </p:spPr>
      </p:pic>
      <p:pic>
        <p:nvPicPr>
          <p:cNvPr id="9" name="Graphic 8" descr="Open envelope">
            <a:extLst>
              <a:ext uri="{FF2B5EF4-FFF2-40B4-BE49-F238E27FC236}">
                <a16:creationId xmlns:a16="http://schemas.microsoft.com/office/drawing/2014/main" id="{BFC77BF8-C87D-4BDB-A33F-75C4032E04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8674" y="3703317"/>
            <a:ext cx="914400" cy="914400"/>
          </a:xfrm>
          <a:prstGeom prst="rect">
            <a:avLst/>
          </a:prstGeom>
        </p:spPr>
      </p:pic>
      <p:sp>
        <p:nvSpPr>
          <p:cNvPr id="8" name="Rectangle 7">
            <a:extLst>
              <a:ext uri="{FF2B5EF4-FFF2-40B4-BE49-F238E27FC236}">
                <a16:creationId xmlns:a16="http://schemas.microsoft.com/office/drawing/2014/main" id="{085A76F9-AAE0-4A08-AC1C-7274EA4A762D}"/>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ndoor&#10;&#10;Description automatically generated">
            <a:extLst>
              <a:ext uri="{FF2B5EF4-FFF2-40B4-BE49-F238E27FC236}">
                <a16:creationId xmlns:a16="http://schemas.microsoft.com/office/drawing/2014/main" id="{F71CA665-AA6D-436A-8E07-22B29FFB0B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extBox 1"/>
          <p:cNvSpPr txBox="1"/>
          <p:nvPr/>
        </p:nvSpPr>
        <p:spPr>
          <a:xfrm>
            <a:off x="7115791" y="170292"/>
            <a:ext cx="6097850" cy="769441"/>
          </a:xfrm>
          <a:prstGeom prst="rect">
            <a:avLst/>
          </a:prstGeom>
          <a:noFill/>
        </p:spPr>
        <p:txBody>
          <a:bodyPr wrap="square" rtlCol="0">
            <a:spAutoFit/>
          </a:bodyPr>
          <a:lstStyle/>
          <a:p>
            <a:r>
              <a:rPr lang="en-US" sz="4400" dirty="0">
                <a:solidFill>
                  <a:schemeClr val="bg1"/>
                </a:solidFill>
                <a:latin typeface="Myriad Pro" panose="020B0503030403020204" pitchFamily="34" charset="0"/>
                <a:ea typeface="Segoe UI Emoji" panose="020B0502040204020203" pitchFamily="34" charset="0"/>
              </a:rPr>
              <a:t>Application Process</a:t>
            </a:r>
          </a:p>
        </p:txBody>
      </p:sp>
      <p:sp>
        <p:nvSpPr>
          <p:cNvPr id="5" name="Rectangle 4">
            <a:extLst>
              <a:ext uri="{FF2B5EF4-FFF2-40B4-BE49-F238E27FC236}">
                <a16:creationId xmlns:a16="http://schemas.microsoft.com/office/drawing/2014/main" id="{3F58738B-30C8-4572-8DE5-3A37C22DA940}"/>
              </a:ext>
            </a:extLst>
          </p:cNvPr>
          <p:cNvSpPr/>
          <p:nvPr/>
        </p:nvSpPr>
        <p:spPr>
          <a:xfrm>
            <a:off x="278674" y="5512433"/>
            <a:ext cx="7689093" cy="461665"/>
          </a:xfrm>
          <a:prstGeom prst="rect">
            <a:avLst/>
          </a:prstGeom>
        </p:spPr>
        <p:txBody>
          <a:bodyPr wrap="none">
            <a:spAutoFit/>
          </a:bodyPr>
          <a:lstStyle/>
          <a:p>
            <a:r>
              <a:rPr lang="en-US" sz="2400" b="1" dirty="0">
                <a:latin typeface="Myriad Pro" panose="020B0503030403020204" pitchFamily="34" charset="0"/>
                <a:ea typeface="Segoe UI Emoji" panose="020B0502040204020203" pitchFamily="34" charset="0"/>
              </a:rPr>
              <a:t>Use Code: INFO65 to waive your $65 application fee</a:t>
            </a:r>
            <a:endParaRPr lang="en-US" sz="2400" b="1" dirty="0">
              <a:latin typeface="Myriad Pro" panose="020B0503030403020204" pitchFamily="34" charset="0"/>
            </a:endParaRPr>
          </a:p>
        </p:txBody>
      </p:sp>
    </p:spTree>
    <p:extLst>
      <p:ext uri="{BB962C8B-B14F-4D97-AF65-F5344CB8AC3E}">
        <p14:creationId xmlns:p14="http://schemas.microsoft.com/office/powerpoint/2010/main" val="129270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633" y="86769"/>
            <a:ext cx="2719052" cy="481626"/>
          </a:xfrm>
          <a:prstGeom prst="rect">
            <a:avLst/>
          </a:prstGeom>
        </p:spPr>
      </p:pic>
      <p:sp>
        <p:nvSpPr>
          <p:cNvPr id="7" name="Rectangle 6">
            <a:extLst>
              <a:ext uri="{FF2B5EF4-FFF2-40B4-BE49-F238E27FC236}">
                <a16:creationId xmlns:a16="http://schemas.microsoft.com/office/drawing/2014/main" id="{3E0F0676-7F8F-4404-AF9D-1955ABFC8E07}"/>
              </a:ext>
            </a:extLst>
          </p:cNvPr>
          <p:cNvSpPr/>
          <p:nvPr/>
        </p:nvSpPr>
        <p:spPr>
          <a:xfrm>
            <a:off x="0" y="0"/>
            <a:ext cx="12192000" cy="7448764"/>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10;&#10;Description automatically generated">
            <a:extLst>
              <a:ext uri="{FF2B5EF4-FFF2-40B4-BE49-F238E27FC236}">
                <a16:creationId xmlns:a16="http://schemas.microsoft.com/office/drawing/2014/main" id="{F408BCEC-1FBB-4464-9911-F754B7997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extBox 1"/>
          <p:cNvSpPr txBox="1"/>
          <p:nvPr/>
        </p:nvSpPr>
        <p:spPr>
          <a:xfrm>
            <a:off x="2678612" y="2854418"/>
            <a:ext cx="6834775" cy="769441"/>
          </a:xfrm>
          <a:prstGeom prst="rect">
            <a:avLst/>
          </a:prstGeom>
          <a:noFill/>
        </p:spPr>
        <p:txBody>
          <a:bodyPr wrap="square" rtlCol="0">
            <a:spAutoFit/>
          </a:bodyPr>
          <a:lstStyle/>
          <a:p>
            <a:pPr algn="ctr"/>
            <a:r>
              <a:rPr lang="en-US" sz="4400" dirty="0">
                <a:solidFill>
                  <a:schemeClr val="bg1"/>
                </a:solidFill>
                <a:latin typeface="Myriad Pro" panose="020B0503030403020204" pitchFamily="34" charset="0"/>
              </a:rPr>
              <a:t>Questions?</a:t>
            </a:r>
          </a:p>
        </p:txBody>
      </p:sp>
    </p:spTree>
    <p:extLst>
      <p:ext uri="{BB962C8B-B14F-4D97-AF65-F5344CB8AC3E}">
        <p14:creationId xmlns:p14="http://schemas.microsoft.com/office/powerpoint/2010/main" val="347760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16279" y="1416323"/>
            <a:ext cx="7495903" cy="5235114"/>
          </a:xfrm>
        </p:spPr>
        <p:txBody>
          <a:bodyPr>
            <a:normAutofit/>
          </a:bodyPr>
          <a:lstStyle/>
          <a:p>
            <a:r>
              <a:rPr lang="en-US" dirty="0">
                <a:latin typeface="Myriad Pro" panose="020B0503030403020204" pitchFamily="34" charset="0"/>
              </a:rPr>
              <a:t>Gain a competitive set of soft and hard management skills</a:t>
            </a:r>
          </a:p>
          <a:p>
            <a:endParaRPr lang="en-US" dirty="0">
              <a:latin typeface="Myriad Pro" panose="020B0503030403020204" pitchFamily="34" charset="0"/>
            </a:endParaRPr>
          </a:p>
          <a:p>
            <a:r>
              <a:rPr lang="en-US" dirty="0">
                <a:latin typeface="Myriad Pro" panose="020B0503030403020204" pitchFamily="34" charset="0"/>
              </a:rPr>
              <a:t>Learning about yourself that can transform your career</a:t>
            </a:r>
          </a:p>
          <a:p>
            <a:endParaRPr lang="en-US" dirty="0">
              <a:latin typeface="Myriad Pro" panose="020B0503030403020204" pitchFamily="34" charset="0"/>
            </a:endParaRPr>
          </a:p>
          <a:p>
            <a:r>
              <a:rPr lang="en-US" dirty="0">
                <a:latin typeface="Myriad Pro" panose="020B0503030403020204" pitchFamily="34" charset="0"/>
              </a:rPr>
              <a:t>Fresh perspectives on leadership &amp; teams</a:t>
            </a:r>
          </a:p>
          <a:p>
            <a:endParaRPr lang="en-US" dirty="0">
              <a:latin typeface="Myriad Pro" panose="020B0503030403020204" pitchFamily="34" charset="0"/>
            </a:endParaRPr>
          </a:p>
          <a:p>
            <a:r>
              <a:rPr lang="en-US" dirty="0">
                <a:latin typeface="Myriad Pro" panose="020B0503030403020204" pitchFamily="34" charset="0"/>
              </a:rPr>
              <a:t>Broaden your network &amp; learn from your peers</a:t>
            </a:r>
          </a:p>
          <a:p>
            <a:endParaRPr lang="en-US" dirty="0">
              <a:latin typeface="Myriad Pro" panose="020B0503030403020204" pitchFamily="34" charset="0"/>
            </a:endParaRPr>
          </a:p>
          <a:p>
            <a:endParaRPr lang="en-US" dirty="0">
              <a:latin typeface="Myriad Pro" panose="020B0503030403020204" pitchFamily="34" charset="0"/>
            </a:endParaRPr>
          </a:p>
          <a:p>
            <a:endParaRPr lang="en-US" dirty="0">
              <a:latin typeface="Myriad Pro" panose="020B0503030403020204" pitchFamily="34" charset="0"/>
            </a:endParaRPr>
          </a:p>
          <a:p>
            <a:endParaRPr lang="en-US" dirty="0">
              <a:latin typeface="Myriad Pro" panose="020B0503030403020204" pitchFamily="34" charset="0"/>
            </a:endParaRPr>
          </a:p>
          <a:p>
            <a:endParaRPr lang="en-US" dirty="0"/>
          </a:p>
        </p:txBody>
      </p:sp>
      <p:sp>
        <p:nvSpPr>
          <p:cNvPr id="7" name="Rectangle 6">
            <a:extLst>
              <a:ext uri="{FF2B5EF4-FFF2-40B4-BE49-F238E27FC236}">
                <a16:creationId xmlns:a16="http://schemas.microsoft.com/office/drawing/2014/main" id="{A63DA91B-6C4B-4311-9D30-928E6702D4C5}"/>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2736" y="206563"/>
            <a:ext cx="4369526" cy="758652"/>
          </a:xfrm>
        </p:spPr>
        <p:txBody>
          <a:bodyPr>
            <a:normAutofit/>
          </a:bodyPr>
          <a:lstStyle/>
          <a:p>
            <a:r>
              <a:rPr lang="en-US" dirty="0">
                <a:solidFill>
                  <a:schemeClr val="bg1"/>
                </a:solidFill>
                <a:latin typeface="Myriad Pro" panose="020B0503030403020204" pitchFamily="34" charset="0"/>
              </a:rPr>
              <a:t>Why an MBA?</a:t>
            </a:r>
          </a:p>
        </p:txBody>
      </p:sp>
      <p:pic>
        <p:nvPicPr>
          <p:cNvPr id="8" name="Picture 7" descr="A picture containing indoor&#10;&#10;Description automatically generated">
            <a:extLst>
              <a:ext uri="{FF2B5EF4-FFF2-40B4-BE49-F238E27FC236}">
                <a16:creationId xmlns:a16="http://schemas.microsoft.com/office/drawing/2014/main" id="{E038D2B1-440C-4F10-B1EC-213306AA12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9ED1EB71-CE35-461D-9A65-45684A061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1" y="1303843"/>
            <a:ext cx="3466011" cy="2599508"/>
          </a:xfrm>
          <a:prstGeom prst="rect">
            <a:avLst/>
          </a:prstGeom>
        </p:spPr>
      </p:pic>
      <p:pic>
        <p:nvPicPr>
          <p:cNvPr id="11" name="Picture 10" descr="A group of people holding wine glasses&#10;&#10;Description automatically generated">
            <a:extLst>
              <a:ext uri="{FF2B5EF4-FFF2-40B4-BE49-F238E27FC236}">
                <a16:creationId xmlns:a16="http://schemas.microsoft.com/office/drawing/2014/main" id="{C68CB48D-71B4-48F2-A520-E9B411A9C4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1" y="4109914"/>
            <a:ext cx="3466011" cy="2599508"/>
          </a:xfrm>
          <a:prstGeom prst="rect">
            <a:avLst/>
          </a:prstGeom>
        </p:spPr>
      </p:pic>
    </p:spTree>
    <p:extLst>
      <p:ext uri="{BB962C8B-B14F-4D97-AF65-F5344CB8AC3E}">
        <p14:creationId xmlns:p14="http://schemas.microsoft.com/office/powerpoint/2010/main" val="312098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78674" y="1303843"/>
            <a:ext cx="7271657" cy="4351338"/>
          </a:xfrm>
        </p:spPr>
        <p:txBody>
          <a:bodyPr>
            <a:noAutofit/>
          </a:bodyPr>
          <a:lstStyle/>
          <a:p>
            <a:pPr>
              <a:lnSpc>
                <a:spcPct val="110000"/>
              </a:lnSpc>
            </a:pPr>
            <a:r>
              <a:rPr lang="en-US" dirty="0">
                <a:latin typeface="Myriad Pro" panose="020B0503030403020204" pitchFamily="34" charset="0"/>
              </a:rPr>
              <a:t>The Paul College core curriculum develops leadership and managerial skills through informed decision-making grounded in rigorous analysis. </a:t>
            </a:r>
          </a:p>
          <a:p>
            <a:pPr>
              <a:lnSpc>
                <a:spcPct val="110000"/>
              </a:lnSpc>
            </a:pPr>
            <a:r>
              <a:rPr lang="en-US" dirty="0">
                <a:latin typeface="Myriad Pro" panose="020B0503030403020204" pitchFamily="34" charset="0"/>
              </a:rPr>
              <a:t>Small class sizes with experienced peers</a:t>
            </a:r>
          </a:p>
          <a:p>
            <a:pPr>
              <a:lnSpc>
                <a:spcPct val="110000"/>
              </a:lnSpc>
            </a:pPr>
            <a:r>
              <a:rPr lang="en-US" dirty="0">
                <a:latin typeface="Myriad Pro" panose="020B0503030403020204" pitchFamily="34" charset="0"/>
              </a:rPr>
              <a:t>Research-active and practice-active faculty bring cutting-edge knowledge to the classroom</a:t>
            </a:r>
          </a:p>
          <a:p>
            <a:pPr>
              <a:lnSpc>
                <a:spcPct val="110000"/>
              </a:lnSpc>
            </a:pPr>
            <a:r>
              <a:rPr lang="en-US" dirty="0">
                <a:latin typeface="Myriad Pro" panose="020B0503030403020204" pitchFamily="34" charset="0"/>
              </a:rPr>
              <a:t>Intellectual rigor</a:t>
            </a:r>
          </a:p>
          <a:p>
            <a:pPr>
              <a:lnSpc>
                <a:spcPct val="110000"/>
              </a:lnSpc>
            </a:pPr>
            <a:r>
              <a:rPr lang="en-US" dirty="0">
                <a:latin typeface="Myriad Pro" panose="020B0503030403020204" pitchFamily="34" charset="0"/>
              </a:rPr>
              <a:t>UNH alumni network</a:t>
            </a:r>
          </a:p>
        </p:txBody>
      </p:sp>
      <p:sp>
        <p:nvSpPr>
          <p:cNvPr id="5" name="Rectangle 4">
            <a:extLst>
              <a:ext uri="{FF2B5EF4-FFF2-40B4-BE49-F238E27FC236}">
                <a16:creationId xmlns:a16="http://schemas.microsoft.com/office/drawing/2014/main" id="{22A99295-5B0C-4B45-BBA5-65E5088CB376}"/>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10;&#10;Description automatically generated">
            <a:extLst>
              <a:ext uri="{FF2B5EF4-FFF2-40B4-BE49-F238E27FC236}">
                <a16:creationId xmlns:a16="http://schemas.microsoft.com/office/drawing/2014/main" id="{FA95362D-29BD-4A18-B4DC-188BA0FD4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itle 1"/>
          <p:cNvSpPr>
            <a:spLocks noGrp="1"/>
          </p:cNvSpPr>
          <p:nvPr>
            <p:ph type="title"/>
          </p:nvPr>
        </p:nvSpPr>
        <p:spPr>
          <a:xfrm>
            <a:off x="5952309" y="0"/>
            <a:ext cx="6239691" cy="1325563"/>
          </a:xfrm>
        </p:spPr>
        <p:txBody>
          <a:bodyPr>
            <a:normAutofit/>
          </a:bodyPr>
          <a:lstStyle/>
          <a:p>
            <a:pPr algn="r"/>
            <a:r>
              <a:rPr lang="en-US" sz="3600" dirty="0">
                <a:solidFill>
                  <a:schemeClr val="bg1"/>
                </a:solidFill>
                <a:latin typeface="Myriad Pro" panose="020B0503030403020204" pitchFamily="34" charset="0"/>
              </a:rPr>
              <a:t>Why the Paul College MBA?</a:t>
            </a:r>
          </a:p>
        </p:txBody>
      </p:sp>
      <p:pic>
        <p:nvPicPr>
          <p:cNvPr id="4" name="Picture 3" descr="A group of people standing in front of a crowd posing for the camera&#10;&#10;Description automatically generated">
            <a:extLst>
              <a:ext uri="{FF2B5EF4-FFF2-40B4-BE49-F238E27FC236}">
                <a16:creationId xmlns:a16="http://schemas.microsoft.com/office/drawing/2014/main" id="{D5281C51-CE4A-4836-8A31-33B797930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995" y="1158240"/>
            <a:ext cx="3729331" cy="2795737"/>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305FE2D2-7019-4D78-BF00-22FAB6CFC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995" y="4065447"/>
            <a:ext cx="3729331" cy="2795737"/>
          </a:xfrm>
          <a:prstGeom prst="rect">
            <a:avLst/>
          </a:prstGeom>
        </p:spPr>
      </p:pic>
    </p:spTree>
    <p:extLst>
      <p:ext uri="{BB962C8B-B14F-4D97-AF65-F5344CB8AC3E}">
        <p14:creationId xmlns:p14="http://schemas.microsoft.com/office/powerpoint/2010/main" val="322754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1774" y="1227361"/>
            <a:ext cx="8564456" cy="3293209"/>
          </a:xfrm>
          <a:prstGeom prst="rect">
            <a:avLst/>
          </a:prstGeom>
          <a:noFill/>
        </p:spPr>
        <p:txBody>
          <a:bodyPr wrap="square" rtlCol="0">
            <a:spAutoFit/>
          </a:bodyPr>
          <a:lstStyle/>
          <a:p>
            <a:pPr marL="342900" indent="-342900">
              <a:buFont typeface="Wingdings" panose="05000000000000000000" pitchFamily="2" charset="2"/>
              <a:buChar char="§"/>
            </a:pPr>
            <a:endParaRPr lang="en-US" sz="2000" dirty="0">
              <a:solidFill>
                <a:srgbClr val="002060"/>
              </a:solidFill>
              <a:latin typeface="+mj-lt"/>
              <a:ea typeface="Segoe UI Emoji" panose="020B0502040204020203" pitchFamily="34" charset="0"/>
              <a:cs typeface="Segoe UI" panose="020B0502040204020203" pitchFamily="34" charset="0"/>
            </a:endParaRPr>
          </a:p>
          <a:p>
            <a:pPr marL="457200" indent="-457200">
              <a:spcAft>
                <a:spcPts val="1200"/>
              </a:spcAft>
              <a:buFont typeface="Arial" panose="020B0604020202020204" pitchFamily="34" charset="0"/>
              <a:buChar char="•"/>
            </a:pPr>
            <a:r>
              <a:rPr lang="en-US" sz="2800" dirty="0">
                <a:latin typeface="Myriad Pro" panose="020B0503030403020204" pitchFamily="34" charset="0"/>
                <a:ea typeface="Segoe UI Emoji" panose="020B0502040204020203" pitchFamily="34" charset="0"/>
                <a:cs typeface="Segoe UI" panose="020B0502040204020203" pitchFamily="34" charset="0"/>
              </a:rPr>
              <a:t>Online Program ranked #51 – U.S. News &amp; World Report</a:t>
            </a:r>
          </a:p>
          <a:p>
            <a:pPr marL="457200" indent="-457200">
              <a:spcAft>
                <a:spcPts val="1200"/>
              </a:spcAft>
              <a:buFont typeface="Arial" panose="020B0604020202020204" pitchFamily="34" charset="0"/>
              <a:buChar char="•"/>
            </a:pPr>
            <a:r>
              <a:rPr lang="en-US" sz="2800" dirty="0">
                <a:latin typeface="Myriad Pro" panose="020B0503030403020204" pitchFamily="34" charset="0"/>
                <a:ea typeface="Segoe UI Emoji" panose="020B0502040204020203" pitchFamily="34" charset="0"/>
                <a:cs typeface="Segoe UI" panose="020B0502040204020203" pitchFamily="34" charset="0"/>
              </a:rPr>
              <a:t>AACSB accredited – The only business school in NH with Part-Time &amp; Online program to hold this elite accreditation. </a:t>
            </a:r>
          </a:p>
          <a:p>
            <a:pPr marL="457200" indent="-457200">
              <a:spcAft>
                <a:spcPts val="1200"/>
              </a:spcAft>
              <a:buFont typeface="Arial" panose="020B0604020202020204" pitchFamily="34" charset="0"/>
              <a:buChar char="•"/>
            </a:pPr>
            <a:r>
              <a:rPr lang="en-US" sz="2800" dirty="0">
                <a:latin typeface="Myriad Pro" panose="020B0503030403020204" pitchFamily="34" charset="0"/>
                <a:ea typeface="Segoe UI Emoji" panose="020B0502040204020203" pitchFamily="34" charset="0"/>
                <a:cs typeface="Segoe UI" panose="020B0502040204020203" pitchFamily="34" charset="0"/>
              </a:rPr>
              <a:t>Top 50 Best Value MBA Programs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01" y="4715003"/>
            <a:ext cx="1978150" cy="19781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6140" y="4860448"/>
            <a:ext cx="1463509" cy="152204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6755" y="4860448"/>
            <a:ext cx="1359910" cy="14808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8333" y="4733534"/>
            <a:ext cx="2098960" cy="2103388"/>
          </a:xfrm>
          <a:prstGeom prst="rect">
            <a:avLst/>
          </a:prstGeom>
        </p:spPr>
      </p:pic>
      <p:pic>
        <p:nvPicPr>
          <p:cNvPr id="12" name="Picture 11"/>
          <p:cNvPicPr>
            <a:picLocks noChangeAspect="1"/>
          </p:cNvPicPr>
          <p:nvPr/>
        </p:nvPicPr>
        <p:blipFill>
          <a:blip r:embed="rId7"/>
          <a:stretch>
            <a:fillRect/>
          </a:stretch>
        </p:blipFill>
        <p:spPr>
          <a:xfrm>
            <a:off x="79633" y="86769"/>
            <a:ext cx="2719052" cy="481626"/>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251" y="4939380"/>
            <a:ext cx="1917235" cy="1364187"/>
          </a:xfrm>
          <a:prstGeom prst="rect">
            <a:avLst/>
          </a:prstGeom>
        </p:spPr>
      </p:pic>
      <p:pic>
        <p:nvPicPr>
          <p:cNvPr id="4" name="Picture 3" descr="A close up of a sign&#10;&#10;Description automatically generated">
            <a:extLst>
              <a:ext uri="{FF2B5EF4-FFF2-40B4-BE49-F238E27FC236}">
                <a16:creationId xmlns:a16="http://schemas.microsoft.com/office/drawing/2014/main" id="{F56AEADC-C6C7-487C-94B3-9B92ED3BB1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4209" y="4951783"/>
            <a:ext cx="1596887" cy="1485105"/>
          </a:xfrm>
          <a:prstGeom prst="rect">
            <a:avLst/>
          </a:prstGeom>
        </p:spPr>
      </p:pic>
      <p:sp>
        <p:nvSpPr>
          <p:cNvPr id="14" name="Rectangle 13">
            <a:extLst>
              <a:ext uri="{FF2B5EF4-FFF2-40B4-BE49-F238E27FC236}">
                <a16:creationId xmlns:a16="http://schemas.microsoft.com/office/drawing/2014/main" id="{42FC0F13-16CB-48BA-9C98-A478A946E680}"/>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indoor&#10;&#10;Description automatically generated">
            <a:extLst>
              <a:ext uri="{FF2B5EF4-FFF2-40B4-BE49-F238E27FC236}">
                <a16:creationId xmlns:a16="http://schemas.microsoft.com/office/drawing/2014/main" id="{693B5B60-46D0-4551-8461-B6A463AA30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13" name="Title 1"/>
          <p:cNvSpPr txBox="1">
            <a:spLocks/>
          </p:cNvSpPr>
          <p:nvPr/>
        </p:nvSpPr>
        <p:spPr>
          <a:xfrm>
            <a:off x="6919249" y="12613"/>
            <a:ext cx="5504022" cy="1008185"/>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Myriad Pro" panose="020B0503030403020204" pitchFamily="34" charset="0"/>
                <a:ea typeface="Segoe UI Emoji" panose="020B0502040204020203" pitchFamily="34" charset="0"/>
              </a:rPr>
              <a:t>National Rankings &amp; Accreditations</a:t>
            </a:r>
            <a:endParaRPr lang="en-US" sz="1600" dirty="0">
              <a:solidFill>
                <a:schemeClr val="bg1"/>
              </a:solidFill>
              <a:latin typeface="Myriad Pro" panose="020B0503030403020204" pitchFamily="34" charset="0"/>
              <a:ea typeface="Segoe UI Emoji" panose="020B0502040204020203" pitchFamily="34" charset="0"/>
            </a:endParaRPr>
          </a:p>
        </p:txBody>
      </p:sp>
    </p:spTree>
    <p:extLst>
      <p:ext uri="{BB962C8B-B14F-4D97-AF65-F5344CB8AC3E}">
        <p14:creationId xmlns:p14="http://schemas.microsoft.com/office/powerpoint/2010/main" val="114293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985520" y="1303842"/>
            <a:ext cx="6564811" cy="5472877"/>
          </a:xfrm>
        </p:spPr>
        <p:txBody>
          <a:bodyPr>
            <a:noAutofit/>
          </a:bodyPr>
          <a:lstStyle/>
          <a:p>
            <a:pPr marL="0" indent="0">
              <a:lnSpc>
                <a:spcPct val="100000"/>
              </a:lnSpc>
              <a:buNone/>
            </a:pPr>
            <a:r>
              <a:rPr lang="en-US" sz="1600" b="1" dirty="0">
                <a:latin typeface="Myriad Pro" panose="020B0503030403020204" pitchFamily="34" charset="0"/>
              </a:rPr>
              <a:t>Full-Time MBA</a:t>
            </a:r>
          </a:p>
          <a:p>
            <a:pPr>
              <a:lnSpc>
                <a:spcPct val="100000"/>
              </a:lnSpc>
            </a:pPr>
            <a:r>
              <a:rPr lang="en-US" sz="1600" dirty="0">
                <a:latin typeface="Myriad Pro" panose="020B0503030403020204" pitchFamily="34" charset="0"/>
              </a:rPr>
              <a:t>Dartmouth Hitchcock Medical Center</a:t>
            </a:r>
          </a:p>
          <a:p>
            <a:pPr>
              <a:lnSpc>
                <a:spcPct val="100000"/>
              </a:lnSpc>
            </a:pPr>
            <a:r>
              <a:rPr lang="en-US" sz="1600" dirty="0">
                <a:latin typeface="Myriad Pro" panose="020B0503030403020204" pitchFamily="34" charset="0"/>
              </a:rPr>
              <a:t>Division for Children, Youth and Families</a:t>
            </a:r>
          </a:p>
          <a:p>
            <a:pPr marL="0" indent="0">
              <a:lnSpc>
                <a:spcPct val="100000"/>
              </a:lnSpc>
              <a:buNone/>
            </a:pPr>
            <a:r>
              <a:rPr lang="en-US" sz="1600" b="1" dirty="0">
                <a:latin typeface="Myriad Pro" panose="020B0503030403020204" pitchFamily="34" charset="0"/>
              </a:rPr>
              <a:t>Online MBA</a:t>
            </a:r>
          </a:p>
          <a:p>
            <a:pPr>
              <a:lnSpc>
                <a:spcPct val="100000"/>
              </a:lnSpc>
            </a:pPr>
            <a:r>
              <a:rPr lang="en-US" sz="1600" dirty="0">
                <a:latin typeface="Myriad Pro" panose="020B0503030403020204" pitchFamily="34" charset="0"/>
              </a:rPr>
              <a:t>Fidelity Investments</a:t>
            </a:r>
          </a:p>
          <a:p>
            <a:pPr>
              <a:lnSpc>
                <a:spcPct val="100000"/>
              </a:lnSpc>
            </a:pPr>
            <a:r>
              <a:rPr lang="en-US" sz="1600" dirty="0">
                <a:latin typeface="Myriad Pro" panose="020B0503030403020204" pitchFamily="34" charset="0"/>
              </a:rPr>
              <a:t>Portsmouth Naval Shipyard</a:t>
            </a:r>
          </a:p>
          <a:p>
            <a:pPr marL="0" indent="0">
              <a:lnSpc>
                <a:spcPct val="100000"/>
              </a:lnSpc>
              <a:buNone/>
            </a:pPr>
            <a:r>
              <a:rPr lang="en-US" sz="1600" b="1" dirty="0">
                <a:latin typeface="Myriad Pro" panose="020B0503030403020204" pitchFamily="34" charset="0"/>
              </a:rPr>
              <a:t>Part-Time Durham MBA</a:t>
            </a:r>
          </a:p>
          <a:p>
            <a:pPr>
              <a:lnSpc>
                <a:spcPct val="100000"/>
              </a:lnSpc>
            </a:pPr>
            <a:r>
              <a:rPr lang="en-US" sz="1600" dirty="0">
                <a:latin typeface="Myriad Pro" panose="020B0503030403020204" pitchFamily="34" charset="0"/>
              </a:rPr>
              <a:t>Liberty Mutual </a:t>
            </a:r>
          </a:p>
          <a:p>
            <a:pPr>
              <a:lnSpc>
                <a:spcPct val="100000"/>
              </a:lnSpc>
            </a:pPr>
            <a:r>
              <a:rPr lang="en-US" sz="1600" dirty="0">
                <a:latin typeface="Myriad Pro" panose="020B0503030403020204" pitchFamily="34" charset="0"/>
              </a:rPr>
              <a:t>Dell EMC</a:t>
            </a:r>
          </a:p>
          <a:p>
            <a:pPr>
              <a:lnSpc>
                <a:spcPct val="100000"/>
              </a:lnSpc>
            </a:pPr>
            <a:r>
              <a:rPr lang="en-US" sz="1600" dirty="0">
                <a:latin typeface="Myriad Pro" panose="020B0503030403020204" pitchFamily="34" charset="0"/>
              </a:rPr>
              <a:t>Pratt &amp; Whitney</a:t>
            </a:r>
          </a:p>
          <a:p>
            <a:pPr marL="0" indent="0">
              <a:lnSpc>
                <a:spcPct val="100000"/>
              </a:lnSpc>
              <a:buNone/>
            </a:pPr>
            <a:r>
              <a:rPr lang="en-US" sz="1600" b="1" dirty="0">
                <a:latin typeface="Myriad Pro" panose="020B0503030403020204" pitchFamily="34" charset="0"/>
              </a:rPr>
              <a:t>Part-Time Manchester MBA</a:t>
            </a:r>
          </a:p>
          <a:p>
            <a:pPr>
              <a:lnSpc>
                <a:spcPct val="100000"/>
              </a:lnSpc>
            </a:pPr>
            <a:r>
              <a:rPr lang="en-US" sz="1600" dirty="0">
                <a:latin typeface="Myriad Pro" panose="020B0503030403020204" pitchFamily="34" charset="0"/>
              </a:rPr>
              <a:t>FLIR Systems</a:t>
            </a:r>
          </a:p>
          <a:p>
            <a:pPr>
              <a:lnSpc>
                <a:spcPct val="100000"/>
              </a:lnSpc>
            </a:pPr>
            <a:r>
              <a:rPr lang="en-US" sz="1600" dirty="0">
                <a:latin typeface="Myriad Pro" panose="020B0503030403020204" pitchFamily="34" charset="0"/>
              </a:rPr>
              <a:t>Raytheon</a:t>
            </a:r>
          </a:p>
          <a:p>
            <a:pPr>
              <a:lnSpc>
                <a:spcPct val="100000"/>
              </a:lnSpc>
            </a:pPr>
            <a:r>
              <a:rPr lang="en-US" sz="1600" dirty="0" err="1">
                <a:latin typeface="Myriad Pro" panose="020B0503030403020204" pitchFamily="34" charset="0"/>
              </a:rPr>
              <a:t>Saxa</a:t>
            </a:r>
            <a:r>
              <a:rPr lang="en-US" sz="1600" dirty="0">
                <a:latin typeface="Myriad Pro" panose="020B0503030403020204" pitchFamily="34" charset="0"/>
              </a:rPr>
              <a:t> Solutions</a:t>
            </a:r>
          </a:p>
        </p:txBody>
      </p:sp>
      <p:sp>
        <p:nvSpPr>
          <p:cNvPr id="5" name="Rectangle 4">
            <a:extLst>
              <a:ext uri="{FF2B5EF4-FFF2-40B4-BE49-F238E27FC236}">
                <a16:creationId xmlns:a16="http://schemas.microsoft.com/office/drawing/2014/main" id="{22A99295-5B0C-4B45-BBA5-65E5088CB376}"/>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10;&#10;Description automatically generated">
            <a:extLst>
              <a:ext uri="{FF2B5EF4-FFF2-40B4-BE49-F238E27FC236}">
                <a16:creationId xmlns:a16="http://schemas.microsoft.com/office/drawing/2014/main" id="{FA95362D-29BD-4A18-B4DC-188BA0FD4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itle 1"/>
          <p:cNvSpPr>
            <a:spLocks noGrp="1"/>
          </p:cNvSpPr>
          <p:nvPr>
            <p:ph type="title"/>
          </p:nvPr>
        </p:nvSpPr>
        <p:spPr>
          <a:xfrm>
            <a:off x="5952309" y="0"/>
            <a:ext cx="6239691" cy="1325563"/>
          </a:xfrm>
        </p:spPr>
        <p:txBody>
          <a:bodyPr>
            <a:normAutofit/>
          </a:bodyPr>
          <a:lstStyle/>
          <a:p>
            <a:pPr algn="r"/>
            <a:r>
              <a:rPr lang="en-US" sz="3600" dirty="0">
                <a:solidFill>
                  <a:schemeClr val="bg1"/>
                </a:solidFill>
                <a:latin typeface="Myriad Pro" panose="020B0503030403020204" pitchFamily="34" charset="0"/>
              </a:rPr>
              <a:t>Job Outcomes – Top Employers </a:t>
            </a:r>
          </a:p>
        </p:txBody>
      </p:sp>
      <p:pic>
        <p:nvPicPr>
          <p:cNvPr id="8" name="Picture 7">
            <a:extLst>
              <a:ext uri="{FF2B5EF4-FFF2-40B4-BE49-F238E27FC236}">
                <a16:creationId xmlns:a16="http://schemas.microsoft.com/office/drawing/2014/main" id="{50E8AD86-0E5F-4B60-8D9A-D8AEA9BD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442" y="1646163"/>
            <a:ext cx="2966597" cy="4353389"/>
          </a:xfrm>
          <a:prstGeom prst="rect">
            <a:avLst/>
          </a:prstGeom>
        </p:spPr>
      </p:pic>
      <p:sp>
        <p:nvSpPr>
          <p:cNvPr id="10" name="TextBox 9">
            <a:extLst>
              <a:ext uri="{FF2B5EF4-FFF2-40B4-BE49-F238E27FC236}">
                <a16:creationId xmlns:a16="http://schemas.microsoft.com/office/drawing/2014/main" id="{431CD4A0-353A-4A6F-9BE2-C8CC510B8FF8}"/>
              </a:ext>
            </a:extLst>
          </p:cNvPr>
          <p:cNvSpPr txBox="1"/>
          <p:nvPr/>
        </p:nvSpPr>
        <p:spPr>
          <a:xfrm>
            <a:off x="9377265" y="1501122"/>
            <a:ext cx="2609442" cy="4524315"/>
          </a:xfrm>
          <a:prstGeom prst="rect">
            <a:avLst/>
          </a:prstGeom>
          <a:noFill/>
        </p:spPr>
        <p:txBody>
          <a:bodyPr wrap="square" rtlCol="0">
            <a:spAutoFit/>
          </a:bodyPr>
          <a:lstStyle/>
          <a:p>
            <a:r>
              <a:rPr lang="en-US" dirty="0">
                <a:latin typeface="Myriad Pro" panose="020B0503030403020204"/>
              </a:rPr>
              <a:t>I entered the UNH Online MBA program 3 years ago </a:t>
            </a:r>
            <a:r>
              <a:rPr lang="en-US" b="1" dirty="0">
                <a:latin typeface="Myriad Pro" panose="020B0503030403020204"/>
              </a:rPr>
              <a:t>to acquire knowledge and skills to perform better in my current position</a:t>
            </a:r>
            <a:r>
              <a:rPr lang="en-US" dirty="0">
                <a:latin typeface="Myriad Pro" panose="020B0503030403020204"/>
              </a:rPr>
              <a:t>. </a:t>
            </a:r>
          </a:p>
          <a:p>
            <a:endParaRPr lang="en-US" dirty="0">
              <a:latin typeface="Myriad Pro" panose="020B0503030403020204"/>
            </a:endParaRPr>
          </a:p>
          <a:p>
            <a:r>
              <a:rPr lang="en-US" dirty="0">
                <a:latin typeface="Myriad Pro" panose="020B0503030403020204"/>
              </a:rPr>
              <a:t>One thing that struck me about the MBA program is that it offers some </a:t>
            </a:r>
            <a:r>
              <a:rPr lang="en-US" b="1" dirty="0">
                <a:latin typeface="Myriad Pro" panose="020B0503030403020204"/>
              </a:rPr>
              <a:t>very broad foundational theory </a:t>
            </a:r>
            <a:r>
              <a:rPr lang="en-US" dirty="0">
                <a:latin typeface="Myriad Pro" panose="020B0503030403020204"/>
              </a:rPr>
              <a:t>as well as </a:t>
            </a:r>
            <a:r>
              <a:rPr lang="en-US" b="1" dirty="0">
                <a:latin typeface="Myriad Pro" panose="020B0503030403020204"/>
              </a:rPr>
              <a:t>specific actionable advice </a:t>
            </a:r>
            <a:r>
              <a:rPr lang="en-US" dirty="0">
                <a:latin typeface="Myriad Pro" panose="020B0503030403020204"/>
              </a:rPr>
              <a:t>on how to apply the theory.</a:t>
            </a:r>
          </a:p>
        </p:txBody>
      </p:sp>
      <p:sp>
        <p:nvSpPr>
          <p:cNvPr id="3" name="TextBox 2">
            <a:extLst>
              <a:ext uri="{FF2B5EF4-FFF2-40B4-BE49-F238E27FC236}">
                <a16:creationId xmlns:a16="http://schemas.microsoft.com/office/drawing/2014/main" id="{B66D9896-E244-429D-BF5C-EBD75476CD4C}"/>
              </a:ext>
            </a:extLst>
          </p:cNvPr>
          <p:cNvSpPr txBox="1"/>
          <p:nvPr/>
        </p:nvSpPr>
        <p:spPr>
          <a:xfrm>
            <a:off x="9377265" y="6114368"/>
            <a:ext cx="2871966" cy="738664"/>
          </a:xfrm>
          <a:prstGeom prst="rect">
            <a:avLst/>
          </a:prstGeom>
          <a:noFill/>
        </p:spPr>
        <p:txBody>
          <a:bodyPr wrap="square" rtlCol="0">
            <a:spAutoFit/>
          </a:bodyPr>
          <a:lstStyle/>
          <a:p>
            <a:r>
              <a:rPr lang="en-US" sz="1400" b="1" dirty="0">
                <a:latin typeface="Myriad Pro" panose="020B0503030403020204"/>
              </a:rPr>
              <a:t>Jesse McGowen, MBA ‘18G</a:t>
            </a:r>
          </a:p>
          <a:p>
            <a:r>
              <a:rPr lang="en-US" sz="1400" dirty="0">
                <a:latin typeface="Myriad Pro" panose="020B0503030403020204"/>
              </a:rPr>
              <a:t>Vice President</a:t>
            </a:r>
          </a:p>
          <a:p>
            <a:r>
              <a:rPr lang="en-US" sz="1400" dirty="0" err="1">
                <a:latin typeface="Myriad Pro" panose="020B0503030403020204"/>
              </a:rPr>
              <a:t>Mikros</a:t>
            </a:r>
            <a:r>
              <a:rPr lang="en-US" sz="1400" dirty="0">
                <a:latin typeface="Myriad Pro" panose="020B0503030403020204"/>
              </a:rPr>
              <a:t> Technology</a:t>
            </a:r>
          </a:p>
        </p:txBody>
      </p:sp>
    </p:spTree>
    <p:extLst>
      <p:ext uri="{BB962C8B-B14F-4D97-AF65-F5344CB8AC3E}">
        <p14:creationId xmlns:p14="http://schemas.microsoft.com/office/powerpoint/2010/main" val="125139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A99295-5B0C-4B45-BBA5-65E5088CB376}"/>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10;&#10;Description automatically generated">
            <a:extLst>
              <a:ext uri="{FF2B5EF4-FFF2-40B4-BE49-F238E27FC236}">
                <a16:creationId xmlns:a16="http://schemas.microsoft.com/office/drawing/2014/main" id="{FA95362D-29BD-4A18-B4DC-188BA0FD4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2" name="Title 1"/>
          <p:cNvSpPr>
            <a:spLocks noGrp="1"/>
          </p:cNvSpPr>
          <p:nvPr>
            <p:ph type="title"/>
          </p:nvPr>
        </p:nvSpPr>
        <p:spPr>
          <a:xfrm>
            <a:off x="5952309" y="-83978"/>
            <a:ext cx="6239691" cy="1325563"/>
          </a:xfrm>
        </p:spPr>
        <p:txBody>
          <a:bodyPr>
            <a:normAutofit/>
          </a:bodyPr>
          <a:lstStyle/>
          <a:p>
            <a:pPr algn="r"/>
            <a:r>
              <a:rPr lang="en-US" sz="3600" dirty="0">
                <a:solidFill>
                  <a:schemeClr val="bg1"/>
                </a:solidFill>
                <a:latin typeface="Myriad Pro" panose="020B0503030403020204" pitchFamily="34" charset="0"/>
              </a:rPr>
              <a:t>Job Outcomes – Where are our alumni?</a:t>
            </a:r>
          </a:p>
        </p:txBody>
      </p:sp>
      <p:pic>
        <p:nvPicPr>
          <p:cNvPr id="12" name="Picture 11" descr="A person wearing a suit and tie smiling at the camera&#10;&#10;Description automatically generated">
            <a:extLst>
              <a:ext uri="{FF2B5EF4-FFF2-40B4-BE49-F238E27FC236}">
                <a16:creationId xmlns:a16="http://schemas.microsoft.com/office/drawing/2014/main" id="{10DE0EC3-D481-4BFD-B36F-EE8497F8D164}"/>
              </a:ext>
            </a:extLst>
          </p:cNvPr>
          <p:cNvPicPr>
            <a:picLocks noChangeAspect="1"/>
          </p:cNvPicPr>
          <p:nvPr/>
        </p:nvPicPr>
        <p:blipFill rotWithShape="1">
          <a:blip r:embed="rId3">
            <a:extLst>
              <a:ext uri="{28A0092B-C50C-407E-A947-70E740481C1C}">
                <a14:useLocalDpi xmlns:a14="http://schemas.microsoft.com/office/drawing/2010/main" val="0"/>
              </a:ext>
            </a:extLst>
          </a:blip>
          <a:srcRect b="1053"/>
          <a:stretch/>
        </p:blipFill>
        <p:spPr>
          <a:xfrm>
            <a:off x="3795630" y="1493428"/>
            <a:ext cx="1589509" cy="1572771"/>
          </a:xfrm>
          <a:prstGeom prst="rect">
            <a:avLst/>
          </a:prstGeom>
        </p:spPr>
      </p:pic>
      <p:pic>
        <p:nvPicPr>
          <p:cNvPr id="14" name="Picture 13" descr="A person standing in front of a store&#10;&#10;Description automatically generated">
            <a:extLst>
              <a:ext uri="{FF2B5EF4-FFF2-40B4-BE49-F238E27FC236}">
                <a16:creationId xmlns:a16="http://schemas.microsoft.com/office/drawing/2014/main" id="{6AF6A6B9-CFCB-457C-B604-A914D57C2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94" r="7691"/>
          <a:stretch/>
        </p:blipFill>
        <p:spPr>
          <a:xfrm>
            <a:off x="1045708" y="1453673"/>
            <a:ext cx="1589509" cy="1572771"/>
          </a:xfrm>
          <a:prstGeom prst="rect">
            <a:avLst/>
          </a:prstGeom>
        </p:spPr>
      </p:pic>
      <p:pic>
        <p:nvPicPr>
          <p:cNvPr id="18" name="Picture 17" descr="A person smiling for the camera&#10;&#10;Description automatically generated">
            <a:extLst>
              <a:ext uri="{FF2B5EF4-FFF2-40B4-BE49-F238E27FC236}">
                <a16:creationId xmlns:a16="http://schemas.microsoft.com/office/drawing/2014/main" id="{29328099-A43B-4A8D-B076-B9E7FE9F1D38}"/>
              </a:ext>
            </a:extLst>
          </p:cNvPr>
          <p:cNvPicPr>
            <a:picLocks noChangeAspect="1"/>
          </p:cNvPicPr>
          <p:nvPr/>
        </p:nvPicPr>
        <p:blipFill rotWithShape="1">
          <a:blip r:embed="rId5">
            <a:extLst>
              <a:ext uri="{28A0092B-C50C-407E-A947-70E740481C1C}">
                <a14:useLocalDpi xmlns:a14="http://schemas.microsoft.com/office/drawing/2010/main" val="0"/>
              </a:ext>
            </a:extLst>
          </a:blip>
          <a:srcRect b="1053"/>
          <a:stretch/>
        </p:blipFill>
        <p:spPr>
          <a:xfrm>
            <a:off x="9420746" y="1493428"/>
            <a:ext cx="1589509" cy="1572772"/>
          </a:xfrm>
          <a:prstGeom prst="rect">
            <a:avLst/>
          </a:prstGeom>
        </p:spPr>
      </p:pic>
      <p:pic>
        <p:nvPicPr>
          <p:cNvPr id="20" name="Picture 19" descr="A person posing for the camera&#10;&#10;Description automatically generated">
            <a:extLst>
              <a:ext uri="{FF2B5EF4-FFF2-40B4-BE49-F238E27FC236}">
                <a16:creationId xmlns:a16="http://schemas.microsoft.com/office/drawing/2014/main" id="{E9C8A568-2951-4F5B-88EC-48A05B2DDC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07" b="8992"/>
          <a:stretch/>
        </p:blipFill>
        <p:spPr>
          <a:xfrm>
            <a:off x="9420746" y="4170515"/>
            <a:ext cx="1589509" cy="1569069"/>
          </a:xfrm>
          <a:prstGeom prst="rect">
            <a:avLst/>
          </a:prstGeom>
        </p:spPr>
      </p:pic>
      <p:pic>
        <p:nvPicPr>
          <p:cNvPr id="22" name="Picture 21" descr="A person standing in front of a group of people posing for the camera&#10;&#10;Description automatically generated">
            <a:extLst>
              <a:ext uri="{FF2B5EF4-FFF2-40B4-BE49-F238E27FC236}">
                <a16:creationId xmlns:a16="http://schemas.microsoft.com/office/drawing/2014/main" id="{C38BE78B-CA6A-48D5-8A30-FAA67BED27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705" t="28058" r="38911" b="49063"/>
          <a:stretch/>
        </p:blipFill>
        <p:spPr>
          <a:xfrm>
            <a:off x="3716837" y="4179536"/>
            <a:ext cx="1589509" cy="1569069"/>
          </a:xfrm>
          <a:prstGeom prst="rect">
            <a:avLst/>
          </a:prstGeom>
        </p:spPr>
      </p:pic>
      <p:sp>
        <p:nvSpPr>
          <p:cNvPr id="23" name="TextBox 22">
            <a:extLst>
              <a:ext uri="{FF2B5EF4-FFF2-40B4-BE49-F238E27FC236}">
                <a16:creationId xmlns:a16="http://schemas.microsoft.com/office/drawing/2014/main" id="{5AF12CD5-B07C-4E1D-8644-9C681E4EF4BA}"/>
              </a:ext>
            </a:extLst>
          </p:cNvPr>
          <p:cNvSpPr txBox="1"/>
          <p:nvPr/>
        </p:nvSpPr>
        <p:spPr>
          <a:xfrm>
            <a:off x="3596492" y="5857944"/>
            <a:ext cx="2614030" cy="646331"/>
          </a:xfrm>
          <a:prstGeom prst="rect">
            <a:avLst/>
          </a:prstGeom>
          <a:noFill/>
        </p:spPr>
        <p:txBody>
          <a:bodyPr wrap="square" rtlCol="0" anchor="t">
            <a:spAutoFit/>
          </a:bodyPr>
          <a:lstStyle/>
          <a:p>
            <a:r>
              <a:rPr lang="en-US" sz="1200" b="1" dirty="0"/>
              <a:t>Theresa Conn ‘15</a:t>
            </a:r>
          </a:p>
          <a:p>
            <a:r>
              <a:rPr lang="en-US" sz="1200" dirty="0"/>
              <a:t>Supply Chain Sustainability Manager</a:t>
            </a:r>
          </a:p>
          <a:p>
            <a:r>
              <a:rPr lang="en-US" sz="1200" dirty="0"/>
              <a:t>NEMO Equipment</a:t>
            </a:r>
          </a:p>
        </p:txBody>
      </p:sp>
      <p:sp>
        <p:nvSpPr>
          <p:cNvPr id="24" name="TextBox 23">
            <a:extLst>
              <a:ext uri="{FF2B5EF4-FFF2-40B4-BE49-F238E27FC236}">
                <a16:creationId xmlns:a16="http://schemas.microsoft.com/office/drawing/2014/main" id="{643C25D2-A9A2-4603-B03C-4DD47FE99C92}"/>
              </a:ext>
            </a:extLst>
          </p:cNvPr>
          <p:cNvSpPr txBox="1"/>
          <p:nvPr/>
        </p:nvSpPr>
        <p:spPr>
          <a:xfrm>
            <a:off x="9344682" y="3112963"/>
            <a:ext cx="2614030" cy="646331"/>
          </a:xfrm>
          <a:prstGeom prst="rect">
            <a:avLst/>
          </a:prstGeom>
          <a:noFill/>
        </p:spPr>
        <p:txBody>
          <a:bodyPr wrap="square" rtlCol="0">
            <a:spAutoFit/>
          </a:bodyPr>
          <a:lstStyle/>
          <a:p>
            <a:r>
              <a:rPr lang="en-US" sz="1200" b="1" dirty="0"/>
              <a:t>Meghan Norwood ‘08</a:t>
            </a:r>
          </a:p>
          <a:p>
            <a:r>
              <a:rPr lang="en-US" sz="1200" dirty="0"/>
              <a:t>Vice President, Professional Services</a:t>
            </a:r>
          </a:p>
          <a:p>
            <a:r>
              <a:rPr lang="en-US" sz="1200" dirty="0"/>
              <a:t>Amadeus Hospitality</a:t>
            </a:r>
          </a:p>
        </p:txBody>
      </p:sp>
      <p:sp>
        <p:nvSpPr>
          <p:cNvPr id="25" name="TextBox 24">
            <a:extLst>
              <a:ext uri="{FF2B5EF4-FFF2-40B4-BE49-F238E27FC236}">
                <a16:creationId xmlns:a16="http://schemas.microsoft.com/office/drawing/2014/main" id="{AE48B298-C70C-4246-97DA-B53938F1523A}"/>
              </a:ext>
            </a:extLst>
          </p:cNvPr>
          <p:cNvSpPr txBox="1"/>
          <p:nvPr/>
        </p:nvSpPr>
        <p:spPr>
          <a:xfrm>
            <a:off x="983531" y="3100698"/>
            <a:ext cx="2614030" cy="646331"/>
          </a:xfrm>
          <a:prstGeom prst="rect">
            <a:avLst/>
          </a:prstGeom>
          <a:noFill/>
        </p:spPr>
        <p:txBody>
          <a:bodyPr wrap="square" rtlCol="0" anchor="t">
            <a:spAutoFit/>
          </a:bodyPr>
          <a:lstStyle/>
          <a:p>
            <a:r>
              <a:rPr lang="en-US" sz="1200" b="1" dirty="0"/>
              <a:t>Erica Johnson ‘11</a:t>
            </a:r>
          </a:p>
          <a:p>
            <a:r>
              <a:rPr lang="en-US" sz="1200" dirty="0"/>
              <a:t>Chief Executive Officer</a:t>
            </a:r>
          </a:p>
          <a:p>
            <a:r>
              <a:rPr lang="en-US" sz="1200" dirty="0"/>
              <a:t>QA Café and </a:t>
            </a:r>
            <a:r>
              <a:rPr lang="en-US" sz="1200" dirty="0" err="1"/>
              <a:t>CloudShark</a:t>
            </a:r>
            <a:endParaRPr lang="en-US" sz="1200" dirty="0"/>
          </a:p>
        </p:txBody>
      </p:sp>
      <p:sp>
        <p:nvSpPr>
          <p:cNvPr id="26" name="TextBox 25">
            <a:extLst>
              <a:ext uri="{FF2B5EF4-FFF2-40B4-BE49-F238E27FC236}">
                <a16:creationId xmlns:a16="http://schemas.microsoft.com/office/drawing/2014/main" id="{2592A6BF-799E-440A-83B6-53D73D817B74}"/>
              </a:ext>
            </a:extLst>
          </p:cNvPr>
          <p:cNvSpPr txBox="1"/>
          <p:nvPr/>
        </p:nvSpPr>
        <p:spPr>
          <a:xfrm>
            <a:off x="3716837" y="3139075"/>
            <a:ext cx="2614030" cy="646331"/>
          </a:xfrm>
          <a:prstGeom prst="rect">
            <a:avLst/>
          </a:prstGeom>
          <a:noFill/>
        </p:spPr>
        <p:txBody>
          <a:bodyPr wrap="square" rtlCol="0">
            <a:spAutoFit/>
          </a:bodyPr>
          <a:lstStyle/>
          <a:p>
            <a:r>
              <a:rPr lang="en-US" sz="1200" b="1" dirty="0"/>
              <a:t>Brian </a:t>
            </a:r>
            <a:r>
              <a:rPr lang="en-US" sz="1200" b="1" dirty="0" err="1"/>
              <a:t>Fruh</a:t>
            </a:r>
            <a:r>
              <a:rPr lang="en-US" sz="1200" b="1" dirty="0"/>
              <a:t> ‘17</a:t>
            </a:r>
          </a:p>
          <a:p>
            <a:r>
              <a:rPr lang="en-US" sz="1200" dirty="0"/>
              <a:t>Chief Information Officer</a:t>
            </a:r>
          </a:p>
          <a:p>
            <a:r>
              <a:rPr lang="en-US" sz="1200" dirty="0"/>
              <a:t>Pax World</a:t>
            </a:r>
          </a:p>
        </p:txBody>
      </p:sp>
      <p:sp>
        <p:nvSpPr>
          <p:cNvPr id="27" name="TextBox 26">
            <a:extLst>
              <a:ext uri="{FF2B5EF4-FFF2-40B4-BE49-F238E27FC236}">
                <a16:creationId xmlns:a16="http://schemas.microsoft.com/office/drawing/2014/main" id="{0347631E-CDDC-4692-9C74-D5D33FC43462}"/>
              </a:ext>
            </a:extLst>
          </p:cNvPr>
          <p:cNvSpPr txBox="1"/>
          <p:nvPr/>
        </p:nvSpPr>
        <p:spPr>
          <a:xfrm>
            <a:off x="9344682" y="5868163"/>
            <a:ext cx="2614030" cy="646331"/>
          </a:xfrm>
          <a:prstGeom prst="rect">
            <a:avLst/>
          </a:prstGeom>
          <a:noFill/>
        </p:spPr>
        <p:txBody>
          <a:bodyPr wrap="square" rtlCol="0">
            <a:spAutoFit/>
          </a:bodyPr>
          <a:lstStyle/>
          <a:p>
            <a:r>
              <a:rPr lang="en-US" sz="1200" b="1" dirty="0"/>
              <a:t>Christina Lentz ‘19</a:t>
            </a:r>
          </a:p>
          <a:p>
            <a:r>
              <a:rPr lang="en-US" sz="1200" dirty="0"/>
              <a:t>Quality Control Supervisor</a:t>
            </a:r>
          </a:p>
          <a:p>
            <a:r>
              <a:rPr lang="en-US" sz="1200" dirty="0"/>
              <a:t>Lonza</a:t>
            </a:r>
          </a:p>
        </p:txBody>
      </p:sp>
      <p:pic>
        <p:nvPicPr>
          <p:cNvPr id="29" name="Picture 28" descr="A person wearing a suit and tie&#10;&#10;Description automatically generated">
            <a:extLst>
              <a:ext uri="{FF2B5EF4-FFF2-40B4-BE49-F238E27FC236}">
                <a16:creationId xmlns:a16="http://schemas.microsoft.com/office/drawing/2014/main" id="{A056E2E4-3659-457D-B3B8-1BF82C3029AA}"/>
              </a:ext>
            </a:extLst>
          </p:cNvPr>
          <p:cNvPicPr>
            <a:picLocks noChangeAspect="1"/>
          </p:cNvPicPr>
          <p:nvPr/>
        </p:nvPicPr>
        <p:blipFill rotWithShape="1">
          <a:blip r:embed="rId8">
            <a:extLst>
              <a:ext uri="{28A0092B-C50C-407E-A947-70E740481C1C}">
                <a14:useLocalDpi xmlns:a14="http://schemas.microsoft.com/office/drawing/2010/main" val="0"/>
              </a:ext>
            </a:extLst>
          </a:blip>
          <a:srcRect b="1053"/>
          <a:stretch/>
        </p:blipFill>
        <p:spPr>
          <a:xfrm>
            <a:off x="6608519" y="1493428"/>
            <a:ext cx="1589509" cy="1572772"/>
          </a:xfrm>
          <a:prstGeom prst="rect">
            <a:avLst/>
          </a:prstGeom>
        </p:spPr>
      </p:pic>
      <p:sp>
        <p:nvSpPr>
          <p:cNvPr id="30" name="TextBox 29">
            <a:extLst>
              <a:ext uri="{FF2B5EF4-FFF2-40B4-BE49-F238E27FC236}">
                <a16:creationId xmlns:a16="http://schemas.microsoft.com/office/drawing/2014/main" id="{4DB8BFED-E0A3-40FC-9066-230AB8721697}"/>
              </a:ext>
            </a:extLst>
          </p:cNvPr>
          <p:cNvSpPr txBox="1"/>
          <p:nvPr/>
        </p:nvSpPr>
        <p:spPr>
          <a:xfrm>
            <a:off x="6499114" y="3159413"/>
            <a:ext cx="2614030" cy="646331"/>
          </a:xfrm>
          <a:prstGeom prst="rect">
            <a:avLst/>
          </a:prstGeom>
          <a:noFill/>
        </p:spPr>
        <p:txBody>
          <a:bodyPr wrap="square" rtlCol="0">
            <a:spAutoFit/>
          </a:bodyPr>
          <a:lstStyle/>
          <a:p>
            <a:r>
              <a:rPr lang="en-US" sz="1200" b="1" dirty="0"/>
              <a:t>Nathan Saller ’11</a:t>
            </a:r>
          </a:p>
          <a:p>
            <a:r>
              <a:rPr lang="en-US" sz="1200" dirty="0"/>
              <a:t>President, Chief Executive Officer</a:t>
            </a:r>
          </a:p>
          <a:p>
            <a:r>
              <a:rPr lang="en-US" sz="1200" dirty="0"/>
              <a:t>Bellwether Community Credit Union</a:t>
            </a:r>
          </a:p>
        </p:txBody>
      </p:sp>
      <p:pic>
        <p:nvPicPr>
          <p:cNvPr id="32" name="Picture 31" descr="A person wearing a suit and tie&#10;&#10;Description automatically generated">
            <a:extLst>
              <a:ext uri="{FF2B5EF4-FFF2-40B4-BE49-F238E27FC236}">
                <a16:creationId xmlns:a16="http://schemas.microsoft.com/office/drawing/2014/main" id="{D53AA1D0-FBB0-451A-B46B-2F83013041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4311"/>
          <a:stretch/>
        </p:blipFill>
        <p:spPr>
          <a:xfrm>
            <a:off x="6608188" y="4179536"/>
            <a:ext cx="1589840" cy="1569069"/>
          </a:xfrm>
          <a:prstGeom prst="rect">
            <a:avLst/>
          </a:prstGeom>
        </p:spPr>
      </p:pic>
      <p:sp>
        <p:nvSpPr>
          <p:cNvPr id="33" name="TextBox 32">
            <a:extLst>
              <a:ext uri="{FF2B5EF4-FFF2-40B4-BE49-F238E27FC236}">
                <a16:creationId xmlns:a16="http://schemas.microsoft.com/office/drawing/2014/main" id="{45EEF503-3D05-4F46-BE6F-03A08757783C}"/>
              </a:ext>
            </a:extLst>
          </p:cNvPr>
          <p:cNvSpPr txBox="1"/>
          <p:nvPr/>
        </p:nvSpPr>
        <p:spPr>
          <a:xfrm>
            <a:off x="6499114" y="5813127"/>
            <a:ext cx="2614030" cy="646331"/>
          </a:xfrm>
          <a:prstGeom prst="rect">
            <a:avLst/>
          </a:prstGeom>
          <a:noFill/>
        </p:spPr>
        <p:txBody>
          <a:bodyPr wrap="square" rtlCol="0" anchor="t">
            <a:spAutoFit/>
          </a:bodyPr>
          <a:lstStyle/>
          <a:p>
            <a:r>
              <a:rPr lang="en-US" sz="1200" b="1" dirty="0"/>
              <a:t>Robb Atkinson ‘19</a:t>
            </a:r>
          </a:p>
          <a:p>
            <a:r>
              <a:rPr lang="en-US" sz="1200" dirty="0"/>
              <a:t>Managing Director</a:t>
            </a:r>
          </a:p>
          <a:p>
            <a:r>
              <a:rPr lang="en-US" sz="1200" dirty="0"/>
              <a:t>Millennium Agency</a:t>
            </a:r>
          </a:p>
        </p:txBody>
      </p:sp>
      <p:pic>
        <p:nvPicPr>
          <p:cNvPr id="35" name="Picture 34" descr="A person wearing a suit and tie smiling at the camera&#10;&#10;Description automatically generated">
            <a:extLst>
              <a:ext uri="{FF2B5EF4-FFF2-40B4-BE49-F238E27FC236}">
                <a16:creationId xmlns:a16="http://schemas.microsoft.com/office/drawing/2014/main" id="{3F2CC66B-1694-4F49-AEC0-F2D31E51F2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707" y="4169315"/>
            <a:ext cx="1589509" cy="1589509"/>
          </a:xfrm>
          <a:prstGeom prst="rect">
            <a:avLst/>
          </a:prstGeom>
        </p:spPr>
      </p:pic>
      <p:sp>
        <p:nvSpPr>
          <p:cNvPr id="36" name="TextBox 35">
            <a:extLst>
              <a:ext uri="{FF2B5EF4-FFF2-40B4-BE49-F238E27FC236}">
                <a16:creationId xmlns:a16="http://schemas.microsoft.com/office/drawing/2014/main" id="{8834CACF-2DBF-491C-9405-2F54BA3183F3}"/>
              </a:ext>
            </a:extLst>
          </p:cNvPr>
          <p:cNvSpPr txBox="1"/>
          <p:nvPr/>
        </p:nvSpPr>
        <p:spPr>
          <a:xfrm>
            <a:off x="983531" y="5868163"/>
            <a:ext cx="2614030" cy="830997"/>
          </a:xfrm>
          <a:prstGeom prst="rect">
            <a:avLst/>
          </a:prstGeom>
          <a:noFill/>
        </p:spPr>
        <p:txBody>
          <a:bodyPr wrap="square" rtlCol="0">
            <a:spAutoFit/>
          </a:bodyPr>
          <a:lstStyle/>
          <a:p>
            <a:r>
              <a:rPr lang="en-US" sz="1200" b="1" dirty="0"/>
              <a:t>Seth Gabarro ‘15</a:t>
            </a:r>
          </a:p>
          <a:p>
            <a:r>
              <a:rPr lang="en-US" sz="1200" dirty="0"/>
              <a:t>Director</a:t>
            </a:r>
          </a:p>
          <a:p>
            <a:r>
              <a:rPr lang="en-US" sz="1200" dirty="0"/>
              <a:t>Health System Solutions at American Well</a:t>
            </a:r>
          </a:p>
        </p:txBody>
      </p:sp>
    </p:spTree>
    <p:extLst>
      <p:ext uri="{BB962C8B-B14F-4D97-AF65-F5344CB8AC3E}">
        <p14:creationId xmlns:p14="http://schemas.microsoft.com/office/powerpoint/2010/main" val="292120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1118271907"/>
              </p:ext>
            </p:extLst>
          </p:nvPr>
        </p:nvGraphicFramePr>
        <p:xfrm>
          <a:off x="357051" y="1171779"/>
          <a:ext cx="11477898" cy="5479657"/>
        </p:xfrm>
        <a:graphic>
          <a:graphicData uri="http://schemas.openxmlformats.org/drawingml/2006/table">
            <a:tbl>
              <a:tblPr firstRow="1" bandRow="1">
                <a:tableStyleId>{5C22544A-7EE6-4342-B048-85BDC9FD1C3A}</a:tableStyleId>
              </a:tblPr>
              <a:tblGrid>
                <a:gridCol w="3825966">
                  <a:extLst>
                    <a:ext uri="{9D8B030D-6E8A-4147-A177-3AD203B41FA5}">
                      <a16:colId xmlns:a16="http://schemas.microsoft.com/office/drawing/2014/main" val="3310548560"/>
                    </a:ext>
                  </a:extLst>
                </a:gridCol>
                <a:gridCol w="3825966">
                  <a:extLst>
                    <a:ext uri="{9D8B030D-6E8A-4147-A177-3AD203B41FA5}">
                      <a16:colId xmlns:a16="http://schemas.microsoft.com/office/drawing/2014/main" val="1435153799"/>
                    </a:ext>
                  </a:extLst>
                </a:gridCol>
                <a:gridCol w="3825966">
                  <a:extLst>
                    <a:ext uri="{9D8B030D-6E8A-4147-A177-3AD203B41FA5}">
                      <a16:colId xmlns:a16="http://schemas.microsoft.com/office/drawing/2014/main" val="207846903"/>
                    </a:ext>
                  </a:extLst>
                </a:gridCol>
              </a:tblGrid>
              <a:tr h="984413">
                <a:tc>
                  <a:txBody>
                    <a:bodyPr/>
                    <a:lstStyle/>
                    <a:p>
                      <a:endParaRPr lang="en-US" dirty="0"/>
                    </a:p>
                  </a:txBody>
                  <a:tcPr/>
                </a:tc>
                <a:tc>
                  <a:txBody>
                    <a:bodyPr/>
                    <a:lstStyle/>
                    <a:p>
                      <a:r>
                        <a:rPr lang="en-US" dirty="0"/>
                        <a:t>Full-Time MBA Program</a:t>
                      </a:r>
                    </a:p>
                  </a:txBody>
                  <a:tcPr/>
                </a:tc>
                <a:tc>
                  <a:txBody>
                    <a:bodyPr/>
                    <a:lstStyle/>
                    <a:p>
                      <a:r>
                        <a:rPr lang="en-US" dirty="0"/>
                        <a:t>Part-time and Online MBA Programs</a:t>
                      </a:r>
                    </a:p>
                  </a:txBody>
                  <a:tcPr/>
                </a:tc>
                <a:extLst>
                  <a:ext uri="{0D108BD9-81ED-4DB2-BD59-A6C34878D82A}">
                    <a16:rowId xmlns:a16="http://schemas.microsoft.com/office/drawing/2014/main" val="339361972"/>
                  </a:ext>
                </a:extLst>
              </a:tr>
              <a:tr h="1260745">
                <a:tc>
                  <a:txBody>
                    <a:bodyPr/>
                    <a:lstStyle/>
                    <a:p>
                      <a:r>
                        <a:rPr lang="en-US" dirty="0"/>
                        <a:t>Time-to-Complete</a:t>
                      </a:r>
                    </a:p>
                  </a:txBody>
                  <a:tcPr/>
                </a:tc>
                <a:tc>
                  <a:txBody>
                    <a:bodyPr/>
                    <a:lstStyle/>
                    <a:p>
                      <a:r>
                        <a:rPr lang="en-US" dirty="0"/>
                        <a:t>12 months</a:t>
                      </a:r>
                    </a:p>
                  </a:txBody>
                  <a:tcPr/>
                </a:tc>
                <a:tc>
                  <a:txBody>
                    <a:bodyPr/>
                    <a:lstStyle/>
                    <a:p>
                      <a:r>
                        <a:rPr lang="en-US" dirty="0"/>
                        <a:t>2-3.5 years</a:t>
                      </a:r>
                    </a:p>
                  </a:txBody>
                  <a:tcPr/>
                </a:tc>
                <a:extLst>
                  <a:ext uri="{0D108BD9-81ED-4DB2-BD59-A6C34878D82A}">
                    <a16:rowId xmlns:a16="http://schemas.microsoft.com/office/drawing/2014/main" val="807205226"/>
                  </a:ext>
                </a:extLst>
              </a:tr>
              <a:tr h="1828195">
                <a:tc>
                  <a:txBody>
                    <a:bodyPr/>
                    <a:lstStyle/>
                    <a:p>
                      <a:r>
                        <a:rPr lang="en-US" dirty="0"/>
                        <a:t>Curriculum</a:t>
                      </a:r>
                    </a:p>
                  </a:txBody>
                  <a:tcPr/>
                </a:tc>
                <a:tc>
                  <a:txBody>
                    <a:bodyPr/>
                    <a:lstStyle/>
                    <a:p>
                      <a:r>
                        <a:rPr lang="en-US" dirty="0"/>
                        <a:t>Core curriculum and </a:t>
                      </a:r>
                      <a:r>
                        <a:rPr lang="en-US" baseline="0" dirty="0"/>
                        <a:t>elective courses are offered.</a:t>
                      </a:r>
                    </a:p>
                    <a:p>
                      <a:endParaRPr lang="en-US" baseline="0" dirty="0"/>
                    </a:p>
                    <a:p>
                      <a:endParaRPr lang="en-US" dirty="0"/>
                    </a:p>
                  </a:txBody>
                  <a:tcPr/>
                </a:tc>
                <a:tc>
                  <a:txBody>
                    <a:bodyPr/>
                    <a:lstStyle/>
                    <a:p>
                      <a:r>
                        <a:rPr lang="en-US" dirty="0"/>
                        <a:t>Core curriculum and </a:t>
                      </a:r>
                      <a:r>
                        <a:rPr lang="en-US" baseline="0" dirty="0"/>
                        <a:t>elective courses are offered.</a:t>
                      </a:r>
                    </a:p>
                  </a:txBody>
                  <a:tcPr/>
                </a:tc>
                <a:extLst>
                  <a:ext uri="{0D108BD9-81ED-4DB2-BD59-A6C34878D82A}">
                    <a16:rowId xmlns:a16="http://schemas.microsoft.com/office/drawing/2014/main" val="833532748"/>
                  </a:ext>
                </a:extLst>
              </a:tr>
              <a:tr h="1406304">
                <a:tc>
                  <a:txBody>
                    <a:bodyPr/>
                    <a:lstStyle/>
                    <a:p>
                      <a:r>
                        <a:rPr lang="en-US" dirty="0"/>
                        <a:t>Delivery Method</a:t>
                      </a:r>
                    </a:p>
                  </a:txBody>
                  <a:tcPr/>
                </a:tc>
                <a:tc>
                  <a:txBody>
                    <a:bodyPr/>
                    <a:lstStyle/>
                    <a:p>
                      <a:r>
                        <a:rPr lang="en-US" dirty="0"/>
                        <a:t>Durham / Face-to-face</a:t>
                      </a:r>
                    </a:p>
                  </a:txBody>
                  <a:tcPr/>
                </a:tc>
                <a:tc>
                  <a:txBody>
                    <a:bodyPr/>
                    <a:lstStyle/>
                    <a:p>
                      <a:r>
                        <a:rPr lang="en-US" dirty="0"/>
                        <a:t>Durham / Face-to-face </a:t>
                      </a:r>
                    </a:p>
                    <a:p>
                      <a:r>
                        <a:rPr lang="en-US" dirty="0"/>
                        <a:t>Manchester</a:t>
                      </a:r>
                      <a:r>
                        <a:rPr lang="en-US" baseline="0" dirty="0"/>
                        <a:t> </a:t>
                      </a:r>
                      <a:r>
                        <a:rPr lang="en-US" dirty="0"/>
                        <a:t>/ Face-to-face</a:t>
                      </a:r>
                    </a:p>
                    <a:p>
                      <a:r>
                        <a:rPr lang="en-US" baseline="0" dirty="0"/>
                        <a:t>100% online</a:t>
                      </a:r>
                    </a:p>
                    <a:p>
                      <a:r>
                        <a:rPr lang="en-US" baseline="0" dirty="0"/>
                        <a:t>Combined</a:t>
                      </a:r>
                      <a:endParaRPr lang="en-US" dirty="0"/>
                    </a:p>
                  </a:txBody>
                  <a:tcPr/>
                </a:tc>
                <a:extLst>
                  <a:ext uri="{0D108BD9-81ED-4DB2-BD59-A6C34878D82A}">
                    <a16:rowId xmlns:a16="http://schemas.microsoft.com/office/drawing/2014/main" val="2572298074"/>
                  </a:ext>
                </a:extLst>
              </a:tr>
            </a:tbl>
          </a:graphicData>
        </a:graphic>
      </p:graphicFrame>
      <p:sp>
        <p:nvSpPr>
          <p:cNvPr id="5" name="Rectangle 4">
            <a:extLst>
              <a:ext uri="{FF2B5EF4-FFF2-40B4-BE49-F238E27FC236}">
                <a16:creationId xmlns:a16="http://schemas.microsoft.com/office/drawing/2014/main" id="{718DC343-FE7C-4FA1-B524-7BE2F5DB4929}"/>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10;&#10;Description automatically generated">
            <a:extLst>
              <a:ext uri="{FF2B5EF4-FFF2-40B4-BE49-F238E27FC236}">
                <a16:creationId xmlns:a16="http://schemas.microsoft.com/office/drawing/2014/main" id="{6F5AECD7-2883-44F4-AEB5-18ADB14AF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4" name="Title 1"/>
          <p:cNvSpPr>
            <a:spLocks noGrp="1"/>
          </p:cNvSpPr>
          <p:nvPr>
            <p:ph type="title"/>
          </p:nvPr>
        </p:nvSpPr>
        <p:spPr>
          <a:xfrm>
            <a:off x="7273834" y="-76893"/>
            <a:ext cx="4918166" cy="1325563"/>
          </a:xfrm>
        </p:spPr>
        <p:txBody>
          <a:bodyPr/>
          <a:lstStyle/>
          <a:p>
            <a:r>
              <a:rPr lang="en-US" dirty="0">
                <a:solidFill>
                  <a:schemeClr val="bg1"/>
                </a:solidFill>
                <a:latin typeface="Myriad Pro" panose="020B0503030403020204" pitchFamily="34" charset="0"/>
              </a:rPr>
              <a:t>Program Overview</a:t>
            </a:r>
          </a:p>
        </p:txBody>
      </p:sp>
    </p:spTree>
    <p:extLst>
      <p:ext uri="{BB962C8B-B14F-4D97-AF65-F5344CB8AC3E}">
        <p14:creationId xmlns:p14="http://schemas.microsoft.com/office/powerpoint/2010/main" val="389579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314" b="7280"/>
          <a:stretch/>
        </p:blipFill>
        <p:spPr>
          <a:xfrm>
            <a:off x="8785860" y="4821342"/>
            <a:ext cx="3025926" cy="1915552"/>
          </a:xfrm>
          <a:prstGeom prst="rect">
            <a:avLst/>
          </a:prstGeom>
          <a:ln>
            <a:noFill/>
          </a:ln>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3027"/>
          <a:stretch/>
        </p:blipFill>
        <p:spPr>
          <a:xfrm>
            <a:off x="8785860" y="1134038"/>
            <a:ext cx="3025926" cy="1756819"/>
          </a:xfrm>
          <a:prstGeom prst="rect">
            <a:avLst/>
          </a:prstGeom>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5860" y="3024574"/>
            <a:ext cx="3025926" cy="1663051"/>
          </a:xfrm>
          <a:prstGeom prst="rect">
            <a:avLst/>
          </a:prstGeom>
          <a:ln>
            <a:noFill/>
          </a:ln>
          <a:effectLst/>
        </p:spPr>
      </p:pic>
      <p:pic>
        <p:nvPicPr>
          <p:cNvPr id="8" name="Picture 7"/>
          <p:cNvPicPr>
            <a:picLocks noChangeAspect="1"/>
          </p:cNvPicPr>
          <p:nvPr/>
        </p:nvPicPr>
        <p:blipFill>
          <a:blip r:embed="rId6"/>
          <a:stretch>
            <a:fillRect/>
          </a:stretch>
        </p:blipFill>
        <p:spPr>
          <a:xfrm>
            <a:off x="79633" y="86769"/>
            <a:ext cx="2719052" cy="481626"/>
          </a:xfrm>
          <a:prstGeom prst="rect">
            <a:avLst/>
          </a:prstGeom>
        </p:spPr>
      </p:pic>
      <p:sp>
        <p:nvSpPr>
          <p:cNvPr id="10" name="Rectangle 9"/>
          <p:cNvSpPr/>
          <p:nvPr/>
        </p:nvSpPr>
        <p:spPr>
          <a:xfrm>
            <a:off x="674232" y="902443"/>
            <a:ext cx="8111628" cy="5786199"/>
          </a:xfrm>
          <a:prstGeom prst="rect">
            <a:avLst/>
          </a:prstGeom>
        </p:spPr>
        <p:txBody>
          <a:bodyPr wrap="square">
            <a:spAutoFit/>
          </a:bodyPr>
          <a:lstStyle/>
          <a:p>
            <a:pPr lvl="1">
              <a:spcAft>
                <a:spcPts val="600"/>
              </a:spcAft>
            </a:pPr>
            <a:r>
              <a:rPr lang="en-US" sz="2000" b="1" dirty="0">
                <a:solidFill>
                  <a:schemeClr val="accent5">
                    <a:lumMod val="75000"/>
                  </a:schemeClr>
                </a:solidFill>
                <a:latin typeface="Source Sans Pro Black" charset="0"/>
                <a:ea typeface="Source Sans Pro Black" charset="0"/>
                <a:cs typeface="Source Sans Pro Black" charset="0"/>
              </a:rPr>
              <a:t>   </a:t>
            </a:r>
            <a:endParaRPr lang="en-US" sz="2000" dirty="0">
              <a:solidFill>
                <a:schemeClr val="accent5">
                  <a:lumMod val="75000"/>
                </a:schemeClr>
              </a:solidFill>
              <a:latin typeface="+mj-lt"/>
              <a:ea typeface="Segoe UI Emoji" panose="020B0502040204020203" pitchFamily="34" charset="0"/>
              <a:cs typeface="Source Sans Pro Black" charset="0"/>
            </a:endParaRP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Managing Yourself and Leading Others</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Accounting: Financial Reporting, Budgeting &amp; Analysis</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Economics of Competition </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Leveraging Technology for Competitive Advantage </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Marketing: Building Customer Value</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Data Driven Decisions </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Financial Management: Raising &amp; Investing Money</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Managing Operations</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Creating Winning Strategies</a:t>
            </a:r>
          </a:p>
          <a:p>
            <a:pPr lvl="1">
              <a:spcAft>
                <a:spcPts val="600"/>
              </a:spcAft>
            </a:pPr>
            <a:endParaRPr lang="en-US" sz="2000" dirty="0">
              <a:latin typeface="Myriad Pro" panose="020B0503030403020204" pitchFamily="34" charset="0"/>
              <a:ea typeface="Segoe UI Emoji" panose="020B0502040204020203" pitchFamily="34" charset="0"/>
              <a:cs typeface="Source Sans Pro Black" charset="0"/>
            </a:endParaRPr>
          </a:p>
          <a:p>
            <a:pPr lvl="1">
              <a:spcAft>
                <a:spcPts val="600"/>
              </a:spcAft>
            </a:pPr>
            <a:r>
              <a:rPr lang="en-US" sz="2000" b="1" u="sng" dirty="0">
                <a:latin typeface="Myriad Pro" panose="020B0503030403020204" pitchFamily="34" charset="0"/>
                <a:ea typeface="Segoe UI Emoji" panose="020B0502040204020203" pitchFamily="34" charset="0"/>
                <a:cs typeface="Source Sans Pro Black" charset="0"/>
              </a:rPr>
              <a:t>Full-time Program ONLY</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Corporate Consulting Project</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International Business </a:t>
            </a:r>
          </a:p>
          <a:p>
            <a:pPr marL="742950" lvl="1" indent="-285750">
              <a:spcAft>
                <a:spcPts val="600"/>
              </a:spcAft>
              <a:buFont typeface="Arial" charset="0"/>
              <a:buChar char="•"/>
            </a:pPr>
            <a:r>
              <a:rPr lang="en-US" sz="2000" dirty="0">
                <a:latin typeface="Myriad Pro" panose="020B0503030403020204" pitchFamily="34" charset="0"/>
                <a:ea typeface="Segoe UI Emoji" panose="020B0502040204020203" pitchFamily="34" charset="0"/>
                <a:cs typeface="Source Sans Pro Black" charset="0"/>
              </a:rPr>
              <a:t>Internship</a:t>
            </a:r>
          </a:p>
        </p:txBody>
      </p:sp>
      <p:sp>
        <p:nvSpPr>
          <p:cNvPr id="12" name="Rectangle 11">
            <a:extLst>
              <a:ext uri="{FF2B5EF4-FFF2-40B4-BE49-F238E27FC236}">
                <a16:creationId xmlns:a16="http://schemas.microsoft.com/office/drawing/2014/main" id="{F7358656-B2CA-497F-8A34-8803DB5A75EA}"/>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indoor&#10;&#10;Description automatically generated">
            <a:extLst>
              <a:ext uri="{FF2B5EF4-FFF2-40B4-BE49-F238E27FC236}">
                <a16:creationId xmlns:a16="http://schemas.microsoft.com/office/drawing/2014/main" id="{C79733AC-9A0B-4A70-9066-5E59EC328F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11" name="TextBox 10"/>
          <p:cNvSpPr txBox="1"/>
          <p:nvPr/>
        </p:nvSpPr>
        <p:spPr>
          <a:xfrm>
            <a:off x="7879085" y="180423"/>
            <a:ext cx="4708473" cy="769441"/>
          </a:xfrm>
          <a:prstGeom prst="rect">
            <a:avLst/>
          </a:prstGeom>
          <a:noFill/>
        </p:spPr>
        <p:txBody>
          <a:bodyPr wrap="square" rtlCol="0">
            <a:spAutoFit/>
          </a:bodyPr>
          <a:lstStyle/>
          <a:p>
            <a:r>
              <a:rPr lang="en-US" sz="4400" dirty="0">
                <a:solidFill>
                  <a:schemeClr val="bg1"/>
                </a:solidFill>
                <a:latin typeface="Myriad Pro" panose="020B0503030403020204" pitchFamily="34" charset="0"/>
                <a:ea typeface="Source Sans Pro Black" charset="0"/>
                <a:cs typeface="Source Sans Pro Black" charset="0"/>
              </a:rPr>
              <a:t>Core Curriculum </a:t>
            </a:r>
          </a:p>
        </p:txBody>
      </p:sp>
    </p:spTree>
    <p:extLst>
      <p:ext uri="{BB962C8B-B14F-4D97-AF65-F5344CB8AC3E}">
        <p14:creationId xmlns:p14="http://schemas.microsoft.com/office/powerpoint/2010/main" val="334525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633" y="86769"/>
            <a:ext cx="2719052" cy="4816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138" y="0"/>
            <a:ext cx="4578614" cy="6858000"/>
          </a:xfrm>
          <a:prstGeom prst="rect">
            <a:avLst/>
          </a:prstGeom>
        </p:spPr>
      </p:pic>
      <p:sp>
        <p:nvSpPr>
          <p:cNvPr id="4" name="Content Placeholder 3"/>
          <p:cNvSpPr>
            <a:spLocks noGrp="1"/>
          </p:cNvSpPr>
          <p:nvPr>
            <p:ph idx="1"/>
          </p:nvPr>
        </p:nvSpPr>
        <p:spPr>
          <a:xfrm>
            <a:off x="838200" y="1825625"/>
            <a:ext cx="5798270" cy="4351338"/>
          </a:xfrm>
        </p:spPr>
        <p:txBody>
          <a:bodyPr/>
          <a:lstStyle/>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Finance </a:t>
            </a:r>
          </a:p>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Global Business</a:t>
            </a:r>
          </a:p>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Growth &amp; Innovation</a:t>
            </a:r>
          </a:p>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Hotel &amp; Hospitality Management   </a:t>
            </a:r>
          </a:p>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Information Systems &amp; Business Analytics</a:t>
            </a:r>
          </a:p>
          <a:p>
            <a:pPr marL="461963" lvl="2" indent="-292100">
              <a:spcBef>
                <a:spcPts val="0"/>
              </a:spcBef>
              <a:spcAft>
                <a:spcPts val="1200"/>
              </a:spcAft>
              <a:defRPr/>
            </a:pPr>
            <a:r>
              <a:rPr lang="en-US" sz="2800" dirty="0">
                <a:latin typeface="Myriad Pro" panose="020B0503030403020204" pitchFamily="34" charset="0"/>
                <a:ea typeface="Segoe UI Emoji" panose="020B0502040204020203" pitchFamily="34" charset="0"/>
                <a:cs typeface="Tahoma" panose="020B0604030504040204" pitchFamily="34" charset="0"/>
              </a:rPr>
              <a:t>Marketing</a:t>
            </a:r>
          </a:p>
          <a:p>
            <a:pPr marL="0" indent="0">
              <a:buNone/>
            </a:pPr>
            <a:endParaRPr lang="en-US" dirty="0"/>
          </a:p>
        </p:txBody>
      </p:sp>
      <p:sp>
        <p:nvSpPr>
          <p:cNvPr id="7" name="Rectangle 6">
            <a:extLst>
              <a:ext uri="{FF2B5EF4-FFF2-40B4-BE49-F238E27FC236}">
                <a16:creationId xmlns:a16="http://schemas.microsoft.com/office/drawing/2014/main" id="{27B5D5E8-5B9E-41DB-B67C-34E437735183}"/>
              </a:ext>
            </a:extLst>
          </p:cNvPr>
          <p:cNvSpPr/>
          <p:nvPr/>
        </p:nvSpPr>
        <p:spPr>
          <a:xfrm>
            <a:off x="0" y="0"/>
            <a:ext cx="12192000" cy="1097280"/>
          </a:xfrm>
          <a:prstGeom prst="rect">
            <a:avLst/>
          </a:prstGeom>
          <a:solidFill>
            <a:srgbClr val="0035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10;&#10;Description automatically generated">
            <a:extLst>
              <a:ext uri="{FF2B5EF4-FFF2-40B4-BE49-F238E27FC236}">
                <a16:creationId xmlns:a16="http://schemas.microsoft.com/office/drawing/2014/main" id="{CF3292D8-1F92-4D4A-B72A-83448A393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74" y="206563"/>
            <a:ext cx="4563292" cy="758652"/>
          </a:xfrm>
          <a:prstGeom prst="rect">
            <a:avLst/>
          </a:prstGeom>
        </p:spPr>
      </p:pic>
      <p:sp>
        <p:nvSpPr>
          <p:cNvPr id="17410" name="Rectangle 2"/>
          <p:cNvSpPr>
            <a:spLocks noGrp="1" noChangeArrowheads="1"/>
          </p:cNvSpPr>
          <p:nvPr>
            <p:ph type="title"/>
          </p:nvPr>
        </p:nvSpPr>
        <p:spPr>
          <a:xfrm>
            <a:off x="6404967" y="-76893"/>
            <a:ext cx="5604154" cy="1325563"/>
          </a:xfrm>
        </p:spPr>
        <p:txBody>
          <a:bodyPr>
            <a:noAutofit/>
          </a:bodyPr>
          <a:lstStyle/>
          <a:p>
            <a:pPr algn="r">
              <a:defRPr/>
            </a:pPr>
            <a:r>
              <a:rPr lang="en-US" dirty="0">
                <a:solidFill>
                  <a:schemeClr val="bg1"/>
                </a:solidFill>
                <a:latin typeface="Myriad Pro" panose="020B0503030403020204" pitchFamily="34" charset="0"/>
                <a:ea typeface="Segoe UI Emoji" panose="020B0502040204020203" pitchFamily="34" charset="0"/>
                <a:cs typeface="Times New Roman" pitchFamily="18" charset="0"/>
              </a:rPr>
              <a:t>Options</a:t>
            </a:r>
          </a:p>
        </p:txBody>
      </p:sp>
    </p:spTree>
    <p:extLst>
      <p:ext uri="{BB962C8B-B14F-4D97-AF65-F5344CB8AC3E}">
        <p14:creationId xmlns:p14="http://schemas.microsoft.com/office/powerpoint/2010/main" val="309733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1251</Words>
  <Application>Microsoft Office PowerPoint</Application>
  <PresentationFormat>Widescreen</PresentationFormat>
  <Paragraphs>179</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Myriad Pro</vt:lpstr>
      <vt:lpstr>Source Sans Pro Black</vt:lpstr>
      <vt:lpstr>Source Sans Pro Light</vt:lpstr>
      <vt:lpstr>Wingdings</vt:lpstr>
      <vt:lpstr>Office Theme</vt:lpstr>
      <vt:lpstr>MBA Webinar </vt:lpstr>
      <vt:lpstr>Why an MBA?</vt:lpstr>
      <vt:lpstr>Why the Paul College MBA?</vt:lpstr>
      <vt:lpstr>PowerPoint Presentation</vt:lpstr>
      <vt:lpstr>Job Outcomes – Top Employers </vt:lpstr>
      <vt:lpstr>Job Outcomes – Where are our alumni?</vt:lpstr>
      <vt:lpstr>Program Overview</vt:lpstr>
      <vt:lpstr>PowerPoint Presentation</vt:lpstr>
      <vt:lpstr>Options</vt:lpstr>
      <vt:lpstr>Full-Time MBA Program</vt:lpstr>
      <vt:lpstr>Part-Time &amp; Online MBA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Information Session  UNH Manchester</dc:title>
  <dc:creator>Plascencia, Cynthia</dc:creator>
  <cp:lastModifiedBy>Nevells, Annie</cp:lastModifiedBy>
  <cp:revision>21</cp:revision>
  <dcterms:created xsi:type="dcterms:W3CDTF">2019-11-05T13:11:39Z</dcterms:created>
  <dcterms:modified xsi:type="dcterms:W3CDTF">2020-03-23T14:53:26Z</dcterms:modified>
</cp:coreProperties>
</file>