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65" r:id="rId2"/>
  </p:sldMasterIdLst>
  <p:notesMasterIdLst>
    <p:notesMasterId r:id="rId44"/>
  </p:notesMasterIdLst>
  <p:handoutMasterIdLst>
    <p:handoutMasterId r:id="rId45"/>
  </p:handoutMasterIdLst>
  <p:sldIdLst>
    <p:sldId id="462" r:id="rId3"/>
    <p:sldId id="987" r:id="rId4"/>
    <p:sldId id="426" r:id="rId5"/>
    <p:sldId id="986" r:id="rId6"/>
    <p:sldId id="985" r:id="rId7"/>
    <p:sldId id="984" r:id="rId8"/>
    <p:sldId id="427" r:id="rId9"/>
    <p:sldId id="471" r:id="rId10"/>
    <p:sldId id="465" r:id="rId11"/>
    <p:sldId id="475" r:id="rId12"/>
    <p:sldId id="476" r:id="rId13"/>
    <p:sldId id="380" r:id="rId14"/>
    <p:sldId id="498" r:id="rId15"/>
    <p:sldId id="470" r:id="rId16"/>
    <p:sldId id="464" r:id="rId17"/>
    <p:sldId id="983" r:id="rId18"/>
    <p:sldId id="467" r:id="rId19"/>
    <p:sldId id="429" r:id="rId20"/>
    <p:sldId id="449" r:id="rId21"/>
    <p:sldId id="468" r:id="rId22"/>
    <p:sldId id="499" r:id="rId23"/>
    <p:sldId id="466" r:id="rId24"/>
    <p:sldId id="473" r:id="rId25"/>
    <p:sldId id="461" r:id="rId26"/>
    <p:sldId id="480" r:id="rId27"/>
    <p:sldId id="989" r:id="rId28"/>
    <p:sldId id="481" r:id="rId29"/>
    <p:sldId id="482" r:id="rId30"/>
    <p:sldId id="483" r:id="rId31"/>
    <p:sldId id="484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3" r:id="rId40"/>
    <p:sldId id="494" r:id="rId41"/>
    <p:sldId id="495" r:id="rId42"/>
    <p:sldId id="982" r:id="rId4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pos="5374">
          <p15:clr>
            <a:srgbClr val="A4A3A4"/>
          </p15:clr>
        </p15:guide>
        <p15:guide id="6" pos="386">
          <p15:clr>
            <a:srgbClr val="A4A3A4"/>
          </p15:clr>
        </p15:guide>
        <p15:guide id="7" pos="1020">
          <p15:clr>
            <a:srgbClr val="A4A3A4"/>
          </p15:clr>
        </p15:guide>
        <p15:guide id="8" pos="13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82233"/>
    <a:srgbClr val="820000"/>
    <a:srgbClr val="E9FA12"/>
    <a:srgbClr val="B08600"/>
    <a:srgbClr val="CC9900"/>
    <a:srgbClr val="4824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8" autoAdjust="0"/>
    <p:restoredTop sz="94660"/>
  </p:normalViewPr>
  <p:slideViewPr>
    <p:cSldViewPr snapToObjects="1" showGuides="1">
      <p:cViewPr varScale="1">
        <p:scale>
          <a:sx n="116" d="100"/>
          <a:sy n="116" d="100"/>
        </p:scale>
        <p:origin x="1112" y="176"/>
      </p:cViewPr>
      <p:guideLst>
        <p:guide orient="horz" pos="3521"/>
        <p:guide orient="horz" pos="346"/>
        <p:guide orient="horz" pos="1026"/>
        <p:guide orient="horz" pos="4319"/>
        <p:guide pos="5374"/>
        <p:guide pos="386"/>
        <p:guide pos="1020"/>
        <p:guide pos="13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1" d="100"/>
          <a:sy n="91" d="100"/>
        </p:scale>
        <p:origin x="4472" y="200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E3E1C3-1C8F-4879-B80C-BBA91EED0746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AB897B-51BD-4712-A926-9870D7AF6C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24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627D48-8EAB-4EDB-9D49-9F5B27048D23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979A74-EB29-4B73-86E1-B5FA84035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84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79A74-EB29-4B73-86E1-B5FA84035691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7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979A74-EB29-4B73-86E1-B5FA8403569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109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International</a:t>
            </a:r>
            <a:r>
              <a:rPr lang="en-GB" baseline="0" dirty="0"/>
              <a:t> students are guaranteed accommodation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79A74-EB29-4B73-86E1-B5FA8403569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93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International</a:t>
            </a:r>
            <a:r>
              <a:rPr lang="en-GB" baseline="0" dirty="0"/>
              <a:t> students are guaranteed accommodation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979A74-EB29-4B73-86E1-B5FA84035691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81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252413" y="4822825"/>
            <a:ext cx="1439862" cy="1485900"/>
          </a:xfrm>
          <a:prstGeom prst="rtTriangle">
            <a:avLst/>
          </a:prstGeom>
          <a:solidFill>
            <a:srgbClr val="B82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725" y="188913"/>
            <a:ext cx="1312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65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BFC0-A9D7-4D60-8984-DABA6F6EDCF7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B9E0-13C1-440A-A050-6227A6DDBD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26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F9CF-6678-461A-8ABC-8145024644B8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5CE5-2FBB-4948-A764-4765E29D1E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600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AB7E-FADF-4A28-A53C-5C4115BD4BE8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B9E8-B92F-4626-B415-5E01AA10DA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0816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F4646-F1A9-46E2-AC95-9E2650A578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63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BE15E-157B-4F01-B7C1-5572515837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45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 userDrawn="1"/>
        </p:nvSpPr>
        <p:spPr>
          <a:xfrm>
            <a:off x="252413" y="4822825"/>
            <a:ext cx="1439862" cy="1485900"/>
          </a:xfrm>
          <a:prstGeom prst="rtTriangle">
            <a:avLst/>
          </a:prstGeom>
          <a:solidFill>
            <a:srgbClr val="B82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725" y="188913"/>
            <a:ext cx="13128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25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432C-477F-4D6A-A608-FE37C20D9FB8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1A3C-591B-4FF7-B554-136295A4D5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242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College of Business, Social Sciences &amp; Law\Marketing\Photographs\Logo\Bangor new logo mid res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1588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9F1-8D7D-4477-BC5D-240A3A773B41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98C4-D5A4-40C2-8852-E8FC81009A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7424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4C11-F699-491D-881E-D93D48AF9B63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5C4C-573E-4F82-A844-9E57FD7F80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9315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622E-C3EE-4C55-A6D8-89C5BF18723E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471C-DCC5-4676-96B9-508FAD2FB2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62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68B32-6FF5-4A92-8924-A10372DA1B44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4E125-D781-474C-B010-F1B0668B64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6299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83632-D2C4-436C-B25A-0C876227817E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7760-9684-4D3A-B543-01962F6761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95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2DBA-5429-4F91-B2E8-CED0AC944659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CE46-6524-4AB3-867D-D37DCC58C3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963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CCE63-0848-4214-B29C-B5786EFFA297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33DBA-A605-4DF1-85E9-1BD8954C68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719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3617-D920-4B11-8911-E2A65A985D5C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87E6A-200E-4070-A4D9-2B728735BC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983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A1D7-0FDE-47F7-AEC4-E454E48A1D8E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3D80-3403-4A16-A093-BDED6AC290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4057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CFA9-6A68-444E-9ACC-F202A20FA57C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808E1-C595-4A03-B5AB-099BC3BBA1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5118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B282-0FC8-400E-B79A-D6A67FE133DF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5840-BB5F-4F97-8A34-2285C34104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953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4339A-6344-419E-9F0C-7F50BC98D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66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D4E8-2339-4318-A0D7-04EF5E550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66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BB383-27A7-4BC6-A781-DA8C596F5A8C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8E85-BB80-43F2-A29D-9F0DD033D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779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E2BDA-06DA-4A75-A7FD-DDFCACB000E2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D79-C4CE-439C-8976-357FD330A8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27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D620-CA7D-463F-BEF6-43AC2531D6B1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1B52-E678-4B8B-AD5A-2198A0A2A7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91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7836-91EA-41C4-A5F3-6E38E6912DDD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E0E9-C87D-4743-93ED-EBB856047F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71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789D-70FF-44AF-9B42-040C1C7DC033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4C58-9D31-469D-BE90-2ABB1CE1FC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93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0787-9CBB-4CB0-BF83-E07312DA7EEE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32903-8099-4D1F-9B2C-D58132A46A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7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E90E6-6350-4F71-A17D-38BF17D1B5B7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8DBEC-0F0E-494C-81FF-0CCCA27799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79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9EABA6-0B11-4A67-ACC5-497A7469D140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044D3D-60CE-47AE-9CD1-8D7B74EE07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84" r:id="rId13"/>
    <p:sldLayoutId id="21474842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D998284-D80D-41F2-8FA3-0205B192DA41}" type="datetimeFigureOut">
              <a:rPr lang="en-GB"/>
              <a:pPr>
                <a:defRPr/>
              </a:pPr>
              <a:t>20/02/2020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1906582-6B14-491A-9AD8-F06670C9DA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73" r:id="rId2"/>
    <p:sldLayoutId id="2147484288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9" r:id="rId13"/>
    <p:sldLayoutId id="21474842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9fSNsrvWyJ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tMHYtDv3Gc?feature=oembed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ngor.ac.uk/business/postgraduate-courses/information-management-mba" TargetMode="External"/><Relationship Id="rId13" Type="http://schemas.openxmlformats.org/officeDocument/2006/relationships/hyperlink" Target="https://www.bangor.ac.uk/business/postgraduate-courses/management-mba" TargetMode="External"/><Relationship Id="rId3" Type="http://schemas.openxmlformats.org/officeDocument/2006/relationships/hyperlink" Target="https://www.bangor.ac.uk/business/postgraduate-courses/banking-and-finance-mba" TargetMode="External"/><Relationship Id="rId7" Type="http://schemas.openxmlformats.org/officeDocument/2006/relationships/hyperlink" Target="https://www.bangor.ac.uk/business/postgraduate-courses/finance-mba" TargetMode="External"/><Relationship Id="rId12" Type="http://schemas.openxmlformats.org/officeDocument/2006/relationships/hyperlink" Target="https://www.bangor.ac.uk/business/postgraduate-courses/law-and-management-mba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angor.ac.uk/business/postgraduate-courses/environmental-management-mba" TargetMode="External"/><Relationship Id="rId11" Type="http://schemas.openxmlformats.org/officeDocument/2006/relationships/hyperlink" Target="https://www.bangor.ac.uk/business/postgraduate-courses/international-business-mba" TargetMode="External"/><Relationship Id="rId5" Type="http://schemas.openxmlformats.org/officeDocument/2006/relationships/hyperlink" Target="https://www.bangor.ac.uk/business/postgraduate-courses/chartered-banker-mba" TargetMode="External"/><Relationship Id="rId10" Type="http://schemas.openxmlformats.org/officeDocument/2006/relationships/hyperlink" Target="https://www.bangor.ac.uk/business/postgraduate-courses/islamic-banking-and-finance-mba" TargetMode="External"/><Relationship Id="rId4" Type="http://schemas.openxmlformats.org/officeDocument/2006/relationships/hyperlink" Target="https://www.bangor.ac.uk/business/postgraduate-courses/banking-and-law-mba" TargetMode="External"/><Relationship Id="rId9" Type="http://schemas.openxmlformats.org/officeDocument/2006/relationships/hyperlink" Target="https://www.bangor.ac.uk/business/postgraduate-courses/international-marketing-mb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top/top.ban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4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14.jpeg"/><Relationship Id="rId15" Type="http://schemas.openxmlformats.org/officeDocument/2006/relationships/image" Target="../media/image45.png"/><Relationship Id="rId10" Type="http://schemas.openxmlformats.org/officeDocument/2006/relationships/image" Target="../media/image40.jpeg"/><Relationship Id="rId4" Type="http://schemas.openxmlformats.org/officeDocument/2006/relationships/image" Target="../media/image6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6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14.jpe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62.jpe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14.jpe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gi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/>
        </p:nvSpPr>
        <p:spPr bwMode="auto">
          <a:xfrm rot="16200000">
            <a:off x="4832724" y="253800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 bwMode="auto">
          <a:xfrm rot="16200000">
            <a:off x="-8724" y="-9525"/>
            <a:ext cx="4320000" cy="4320000"/>
          </a:xfrm>
          <a:prstGeom prst="rtTriangle">
            <a:avLst/>
          </a:prstGeom>
          <a:solidFill>
            <a:srgbClr val="B82233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112713" y="3089275"/>
            <a:ext cx="1398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bg1"/>
                </a:solidFill>
                <a:latin typeface="DIN Next LT Pro" panose="020B0503020203050203" pitchFamily="34" charset="0"/>
              </a:rPr>
              <a:t>THE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-90488" y="3740150"/>
            <a:ext cx="9144001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900" b="1">
                <a:solidFill>
                  <a:schemeClr val="bg1"/>
                </a:solidFill>
                <a:latin typeface="DIN Next LT Pro" panose="020B0503020203050203" pitchFamily="34" charset="0"/>
              </a:rPr>
              <a:t>ADVENTURE</a:t>
            </a:r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4595813" y="5257800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  <a:latin typeface="DIN Next LT Pro" panose="020B0503020203050203" pitchFamily="34" charset="0"/>
              </a:rPr>
              <a:t>STARTS HERE</a:t>
            </a:r>
          </a:p>
        </p:txBody>
      </p:sp>
      <p:sp>
        <p:nvSpPr>
          <p:cNvPr id="13320" name="TextBox 6"/>
          <p:cNvSpPr txBox="1">
            <a:spLocks noChangeArrowheads="1"/>
          </p:cNvSpPr>
          <p:nvPr/>
        </p:nvSpPr>
        <p:spPr bwMode="auto">
          <a:xfrm>
            <a:off x="6136507" y="5949000"/>
            <a:ext cx="2885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UNITED KINGDOM</a:t>
            </a:r>
          </a:p>
        </p:txBody>
      </p:sp>
      <p:pic>
        <p:nvPicPr>
          <p:cNvPr id="13321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8" y="549275"/>
            <a:ext cx="17875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39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8022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" y="286012"/>
            <a:ext cx="2411413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Standing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413375"/>
            <a:ext cx="14620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9063" y="1629000"/>
            <a:ext cx="1441175" cy="143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 Teaching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Low Research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630311"/>
            <a:ext cx="1441175" cy="14315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High Teaching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High Research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9063" y="3439238"/>
            <a:ext cx="1441175" cy="1431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Low Teaching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Low Research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3442207"/>
            <a:ext cx="1441175" cy="143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Low Teaching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High Research</a:t>
            </a:r>
          </a:p>
        </p:txBody>
      </p:sp>
      <p:sp>
        <p:nvSpPr>
          <p:cNvPr id="7" name="Up Arrow 6"/>
          <p:cNvSpPr/>
          <p:nvPr/>
        </p:nvSpPr>
        <p:spPr>
          <a:xfrm>
            <a:off x="901794" y="1629000"/>
            <a:ext cx="1615269" cy="3241825"/>
          </a:xfrm>
          <a:prstGeom prst="upArrow">
            <a:avLst>
              <a:gd name="adj1" fmla="val 66109"/>
              <a:gd name="adj2" fmla="val 308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Teaching</a:t>
            </a:r>
          </a:p>
          <a:p>
            <a:pPr algn="ctr"/>
            <a:r>
              <a:rPr lang="en-GB" sz="1400" dirty="0"/>
              <a:t>Excellence Framework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GOLD</a:t>
            </a:r>
          </a:p>
          <a:p>
            <a:pPr algn="ctr"/>
            <a:endParaRPr lang="en-US" sz="900" noProof="1">
              <a:latin typeface="Calibri" pitchFamily="34" charset="0"/>
              <a:cs typeface="Arial" charset="0"/>
            </a:endParaRPr>
          </a:p>
          <a:p>
            <a:pPr algn="ctr"/>
            <a:r>
              <a:rPr lang="en-US" sz="900" noProof="1">
                <a:latin typeface="Calibri" pitchFamily="34" charset="0"/>
                <a:cs typeface="Arial" charset="0"/>
              </a:rPr>
              <a:t>Scores based on mock assessment of Benchmarked TEF score by Times Higher Education magazine</a:t>
            </a:r>
          </a:p>
          <a:p>
            <a:pPr algn="ctr"/>
            <a:endParaRPr lang="en-GB" sz="1400" dirty="0"/>
          </a:p>
        </p:txBody>
      </p:sp>
      <p:sp>
        <p:nvSpPr>
          <p:cNvPr id="17" name="Up Arrow 16"/>
          <p:cNvSpPr/>
          <p:nvPr/>
        </p:nvSpPr>
        <p:spPr>
          <a:xfrm rot="5400000">
            <a:off x="3807706" y="4043477"/>
            <a:ext cx="1210938" cy="3241825"/>
          </a:xfrm>
          <a:prstGeom prst="upArrow">
            <a:avLst>
              <a:gd name="adj1" fmla="val 68762"/>
              <a:gd name="adj2" fmla="val 3239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/>
              <a:t>Research Excellence Framework</a:t>
            </a:r>
          </a:p>
          <a:p>
            <a:pPr algn="ctr">
              <a:defRPr/>
            </a:pPr>
            <a:r>
              <a:rPr lang="en-GB" sz="900" dirty="0">
                <a:latin typeface="Calibri" panose="020F0502020204030204" pitchFamily="34" charset="0"/>
              </a:rPr>
              <a:t>Scores reflect research intensity-weighted GPA published in 2014 REF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5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39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" y="-22226"/>
            <a:ext cx="9144000" cy="688022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40" y="162914"/>
            <a:ext cx="2411413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Standing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413375"/>
            <a:ext cx="14620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9063" y="1629000"/>
            <a:ext cx="1441175" cy="143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30 </a:t>
            </a:r>
          </a:p>
          <a:p>
            <a:pPr algn="ctr"/>
            <a:r>
              <a:rPr lang="en-GB" sz="1200" dirty="0"/>
              <a:t>Universities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630311"/>
            <a:ext cx="1441175" cy="14315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Bangor</a:t>
            </a:r>
          </a:p>
          <a:p>
            <a:pPr algn="ctr"/>
            <a:endParaRPr lang="en-GB" sz="1200" dirty="0"/>
          </a:p>
          <a:p>
            <a:pPr algn="ctr"/>
            <a:r>
              <a:rPr lang="en-GB" sz="1000" dirty="0"/>
              <a:t>(others 36 include; Cambridge, Durham, Oxford, Manchester, Sheffield, Imperial, York)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9063" y="3439238"/>
            <a:ext cx="1441175" cy="14315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40 </a:t>
            </a:r>
          </a:p>
          <a:p>
            <a:pPr algn="ctr"/>
            <a:r>
              <a:rPr lang="en-GB" sz="1200" dirty="0"/>
              <a:t>Universities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3442207"/>
            <a:ext cx="1441175" cy="143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14 </a:t>
            </a:r>
          </a:p>
          <a:p>
            <a:pPr algn="ctr"/>
            <a:r>
              <a:rPr lang="en-GB" sz="1200" dirty="0"/>
              <a:t>Universities</a:t>
            </a:r>
          </a:p>
        </p:txBody>
      </p:sp>
      <p:sp>
        <p:nvSpPr>
          <p:cNvPr id="7" name="Up Arrow 6"/>
          <p:cNvSpPr/>
          <p:nvPr/>
        </p:nvSpPr>
        <p:spPr>
          <a:xfrm>
            <a:off x="901794" y="1629000"/>
            <a:ext cx="1615269" cy="3241825"/>
          </a:xfrm>
          <a:prstGeom prst="upArrow">
            <a:avLst>
              <a:gd name="adj1" fmla="val 66109"/>
              <a:gd name="adj2" fmla="val 308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Teaching</a:t>
            </a:r>
          </a:p>
          <a:p>
            <a:pPr algn="ctr"/>
            <a:r>
              <a:rPr lang="en-GB" sz="1400" dirty="0"/>
              <a:t>Excellence Framework</a:t>
            </a:r>
          </a:p>
          <a:p>
            <a:pPr algn="ctr"/>
            <a:r>
              <a:rPr lang="en-GB" sz="1400" dirty="0">
                <a:solidFill>
                  <a:srgbClr val="FFC000"/>
                </a:solidFill>
              </a:rPr>
              <a:t>GOLD</a:t>
            </a:r>
          </a:p>
          <a:p>
            <a:pPr algn="ctr"/>
            <a:endParaRPr lang="en-US" sz="900" noProof="1">
              <a:latin typeface="Calibri" pitchFamily="34" charset="0"/>
              <a:cs typeface="Arial" charset="0"/>
            </a:endParaRPr>
          </a:p>
          <a:p>
            <a:pPr algn="ctr"/>
            <a:r>
              <a:rPr lang="en-US" sz="900" noProof="1">
                <a:latin typeface="Calibri" pitchFamily="34" charset="0"/>
                <a:cs typeface="Arial" charset="0"/>
              </a:rPr>
              <a:t>Scores based on mock assessment of Benchmarked TEF score by Times Higher Education magazine</a:t>
            </a:r>
          </a:p>
          <a:p>
            <a:pPr algn="ctr"/>
            <a:endParaRPr lang="en-GB" sz="1400" dirty="0"/>
          </a:p>
        </p:txBody>
      </p:sp>
      <p:sp>
        <p:nvSpPr>
          <p:cNvPr id="17" name="Up Arrow 16"/>
          <p:cNvSpPr/>
          <p:nvPr/>
        </p:nvSpPr>
        <p:spPr>
          <a:xfrm rot="5400000">
            <a:off x="3807706" y="4043477"/>
            <a:ext cx="1210938" cy="3241825"/>
          </a:xfrm>
          <a:prstGeom prst="upArrow">
            <a:avLst>
              <a:gd name="adj1" fmla="val 68762"/>
              <a:gd name="adj2" fmla="val 3239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400" dirty="0"/>
              <a:t>Research Excellence Framework</a:t>
            </a:r>
          </a:p>
          <a:p>
            <a:pPr algn="ctr">
              <a:defRPr/>
            </a:pPr>
            <a:r>
              <a:rPr lang="en-GB" sz="900" dirty="0">
                <a:latin typeface="Calibri" panose="020F0502020204030204" pitchFamily="34" charset="0"/>
              </a:rPr>
              <a:t>Scores reflect research intensity-weighted GPA published in 2014 REF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4693E-1DE7-374D-A42D-358CE7D238E0}"/>
              </a:ext>
            </a:extLst>
          </p:cNvPr>
          <p:cNvSpPr txBox="1"/>
          <p:nvPr/>
        </p:nvSpPr>
        <p:spPr>
          <a:xfrm>
            <a:off x="401649" y="5430055"/>
            <a:ext cx="2265063" cy="523220"/>
          </a:xfrm>
          <a:prstGeom prst="rect">
            <a:avLst/>
          </a:prstGeom>
          <a:solidFill>
            <a:srgbClr val="92D050"/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* Next REF Survey is due to be released in 2020/21</a:t>
            </a:r>
          </a:p>
        </p:txBody>
      </p:sp>
    </p:spTree>
    <p:extLst>
      <p:ext uri="{BB962C8B-B14F-4D97-AF65-F5344CB8AC3E}">
        <p14:creationId xmlns:p14="http://schemas.microsoft.com/office/powerpoint/2010/main" val="152551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6781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0" y="-4764"/>
            <a:ext cx="9167813" cy="6862763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5338"/>
            <a:ext cx="3851275" cy="7905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University Rankings</a:t>
            </a:r>
          </a:p>
        </p:txBody>
      </p:sp>
      <p:grpSp>
        <p:nvGrpSpPr>
          <p:cNvPr id="18438" name="Group 12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14" name="Right Triangle 13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8440" name="Picture 14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98947-A0E4-2C45-86B8-65BC911840CE}"/>
              </a:ext>
            </a:extLst>
          </p:cNvPr>
          <p:cNvSpPr txBox="1"/>
          <p:nvPr/>
        </p:nvSpPr>
        <p:spPr>
          <a:xfrm>
            <a:off x="311668" y="2280800"/>
            <a:ext cx="7920000" cy="2508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>
                <a:solidFill>
                  <a:srgbClr val="820000"/>
                </a:solidFill>
                <a:cs typeface="Arial" panose="020B0604020202020204" pitchFamily="34" charset="0"/>
              </a:rPr>
              <a:t>TEF Gold rated </a:t>
            </a:r>
            <a:r>
              <a:rPr lang="en-GB" altLang="en-US" sz="1600" dirty="0"/>
              <a:t>university for </a:t>
            </a:r>
            <a:r>
              <a:rPr lang="en-GB" altLang="en-US" sz="1600" b="1" dirty="0"/>
              <a:t>teaching excellence </a:t>
            </a:r>
            <a:r>
              <a:rPr lang="en-GB" altLang="en-US" sz="1600" dirty="0"/>
              <a:t>(TEF 2017)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>
                <a:solidFill>
                  <a:srgbClr val="820000"/>
                </a:solidFill>
                <a:cs typeface="Arial" panose="020B0604020202020204" pitchFamily="34" charset="0"/>
              </a:rPr>
              <a:t>Top 10 UK </a:t>
            </a:r>
            <a:r>
              <a:rPr lang="en-GB" altLang="en-US" sz="1600" dirty="0"/>
              <a:t>university for </a:t>
            </a:r>
            <a:r>
              <a:rPr lang="en-GB" altLang="en-US" sz="1600" b="1" dirty="0"/>
              <a:t>student satisfaction </a:t>
            </a:r>
            <a:r>
              <a:rPr lang="en-GB" altLang="en-US" sz="1600" dirty="0"/>
              <a:t>(NSS 2019)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>
                <a:solidFill>
                  <a:srgbClr val="820000"/>
                </a:solidFill>
                <a:cs typeface="Arial" panose="020B0604020202020204" pitchFamily="34" charset="0"/>
              </a:rPr>
              <a:t>Top 15 UK </a:t>
            </a:r>
            <a:r>
              <a:rPr lang="en-GB" altLang="en-US" sz="1600" dirty="0"/>
              <a:t>university for </a:t>
            </a:r>
            <a:r>
              <a:rPr lang="en-GB" altLang="en-US" sz="1600" b="1" dirty="0"/>
              <a:t>teaching quality </a:t>
            </a:r>
            <a:r>
              <a:rPr lang="en-GB" altLang="en-US" sz="1600" dirty="0"/>
              <a:t>(Times University League Table 2020)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>
                <a:solidFill>
                  <a:srgbClr val="820000"/>
                </a:solidFill>
                <a:cs typeface="Arial" panose="020B0604020202020204" pitchFamily="34" charset="0"/>
              </a:rPr>
              <a:t>Top 10 UK </a:t>
            </a:r>
            <a:r>
              <a:rPr lang="en-GB" altLang="en-US" sz="1600" dirty="0"/>
              <a:t>university for job prospects (</a:t>
            </a:r>
            <a:r>
              <a:rPr lang="en-GB" altLang="en-US" sz="1600" dirty="0" err="1"/>
              <a:t>WhatUni</a:t>
            </a:r>
            <a:r>
              <a:rPr lang="en-GB" altLang="en-US" sz="1600" dirty="0"/>
              <a:t>? Student Awards 2019)</a:t>
            </a:r>
          </a:p>
          <a:p>
            <a:pPr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altLang="en-US" sz="1600" b="1" dirty="0">
                <a:solidFill>
                  <a:srgbClr val="820000"/>
                </a:solidFill>
                <a:cs typeface="Arial" panose="020B0604020202020204" pitchFamily="34" charset="0"/>
              </a:rPr>
              <a:t>Top 50 UK </a:t>
            </a:r>
            <a:r>
              <a:rPr lang="en-GB" altLang="en-US" sz="1600" dirty="0"/>
              <a:t>university (QS World University Ranking 2019)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11DBE-5FD0-0E4A-8802-C93415FB1B9C}"/>
              </a:ext>
            </a:extLst>
          </p:cNvPr>
          <p:cNvSpPr/>
          <p:nvPr/>
        </p:nvSpPr>
        <p:spPr>
          <a:xfrm>
            <a:off x="311668" y="5589000"/>
            <a:ext cx="6044238" cy="954107"/>
          </a:xfrm>
          <a:prstGeom prst="rect">
            <a:avLst/>
          </a:prstGeom>
          <a:solidFill>
            <a:srgbClr val="92D050">
              <a:alpha val="75000"/>
            </a:srgb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400" dirty="0">
                <a:ea typeface="ＭＳ Ｐゴシック" panose="020B0600070205080204" pitchFamily="34" charset="-128"/>
              </a:rPr>
              <a:t>Students go to university to receive quality education and to improve their future prospects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GB" altLang="en-US" sz="1400" dirty="0">
              <a:ea typeface="ＭＳ Ｐゴシック" panose="020B0600070205080204" pitchFamily="34" charset="-128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400" dirty="0">
                <a:ea typeface="ＭＳ Ｐゴシック" panose="020B0600070205080204" pitchFamily="34" charset="-128"/>
              </a:rPr>
              <a:t>– Bangor is one of the best in the UK for both of these important metrics.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2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97549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06" y="313750"/>
            <a:ext cx="34925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Subject Ranking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027680"/>
              </p:ext>
            </p:extLst>
          </p:nvPr>
        </p:nvGraphicFramePr>
        <p:xfrm>
          <a:off x="612775" y="1628774"/>
          <a:ext cx="7918450" cy="46802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5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248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400" b="1" dirty="0">
                          <a:solidFill>
                            <a:srgbClr val="000000"/>
                          </a:solidFill>
                        </a:rPr>
                        <a:t>Business Studies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rgbClr val="000000"/>
                          </a:solidFill>
                        </a:rPr>
                        <a:t>Top 10 Employability</a:t>
                      </a:r>
                      <a:endParaRPr lang="en-GB" altLang="en-US" sz="1400" b="0" baseline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baseline="0" dirty="0">
                          <a:solidFill>
                            <a:srgbClr val="000000"/>
                          </a:solidFill>
                        </a:rPr>
                        <a:t>Top 20 Student Experience</a:t>
                      </a:r>
                      <a:endParaRPr lang="en-GB" sz="1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9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Psychology, Art &amp; Design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</a:rPr>
                        <a:t>Top 10</a:t>
                      </a:r>
                      <a:r>
                        <a:rPr lang="en-GB" sz="1400" b="0" baseline="0" dirty="0">
                          <a:solidFill>
                            <a:srgbClr val="000000"/>
                          </a:solidFill>
                        </a:rPr>
                        <a:t> Teaching Quality</a:t>
                      </a:r>
                      <a:endParaRPr lang="en-GB" sz="1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8783624"/>
                  </a:ext>
                </a:extLst>
              </a:tr>
              <a:tr h="39959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Media</a:t>
                      </a:r>
                      <a:r>
                        <a:rPr lang="en-GB" sz="1400" b="1" baseline="0" dirty="0">
                          <a:solidFill>
                            <a:srgbClr val="000000"/>
                          </a:solidFill>
                        </a:rPr>
                        <a:t> Studies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</a:rPr>
                        <a:t>Top 20</a:t>
                      </a:r>
                      <a:r>
                        <a:rPr lang="en-GB" sz="1400" b="0" baseline="0" dirty="0">
                          <a:solidFill>
                            <a:srgbClr val="000000"/>
                          </a:solidFill>
                        </a:rPr>
                        <a:t> Teaching Quality</a:t>
                      </a:r>
                      <a:r>
                        <a:rPr lang="en-GB" sz="1400" b="0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77901"/>
                  </a:ext>
                </a:extLst>
              </a:tr>
              <a:tr h="558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>
                          <a:solidFill>
                            <a:srgbClr val="000000"/>
                          </a:solidFill>
                        </a:rPr>
                        <a:t>Computer Science,</a:t>
                      </a:r>
                      <a:r>
                        <a:rPr lang="en-GB" altLang="en-US" sz="1400" b="1" baseline="0" dirty="0">
                          <a:solidFill>
                            <a:srgbClr val="000000"/>
                          </a:solidFill>
                        </a:rPr>
                        <a:t> Electronic Engineering, Accounting &amp; Finance, English, Law, Sociology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rgbClr val="000000"/>
                          </a:solidFill>
                        </a:rPr>
                        <a:t>Top 15</a:t>
                      </a:r>
                      <a:r>
                        <a:rPr lang="en-GB" sz="1400" b="0" baseline="0" dirty="0">
                          <a:solidFill>
                            <a:srgbClr val="000000"/>
                          </a:solidFill>
                        </a:rPr>
                        <a:t> Teaching Quality</a:t>
                      </a:r>
                      <a:endParaRPr lang="en-GB" sz="1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367543"/>
                  </a:ext>
                </a:extLst>
              </a:tr>
              <a:tr h="558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Agriculture &amp; Forestry, Creative Writing, Philosophy, Radiography, Social Policy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dirty="0">
                          <a:solidFill>
                            <a:srgbClr val="000000"/>
                          </a:solidFill>
                        </a:rPr>
                        <a:t>Top 10 in the UK</a:t>
                      </a:r>
                      <a:endParaRPr lang="en-GB" altLang="en-US" sz="1400" dirty="0">
                        <a:solidFill>
                          <a:srgbClr val="000000"/>
                        </a:solidFill>
                        <a:ea typeface="ＭＳ Ｐゴシック" panose="020B060007020508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462941"/>
                  </a:ext>
                </a:extLst>
              </a:tr>
              <a:tr h="558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</a:rPr>
                        <a:t>Education, Linguistics, Law, Music,</a:t>
                      </a:r>
                      <a:r>
                        <a:rPr lang="en-GB" sz="1400" b="1" baseline="0" dirty="0">
                          <a:solidFill>
                            <a:srgbClr val="000000"/>
                          </a:solidFill>
                        </a:rPr>
                        <a:t> Nursing &amp; Midwifery, Sports Science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dirty="0">
                          <a:solidFill>
                            <a:srgbClr val="000000"/>
                          </a:solidFill>
                        </a:rPr>
                        <a:t>Top 20 in the UK</a:t>
                      </a:r>
                      <a:endParaRPr lang="en-GB" altLang="en-US" sz="1400" dirty="0">
                        <a:solidFill>
                          <a:srgbClr val="000000"/>
                        </a:solidFill>
                        <a:ea typeface="ＭＳ Ｐゴシック" panose="020B0600070205080204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7314548"/>
                  </a:ext>
                </a:extLst>
              </a:tr>
              <a:tr h="399598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400" b="1" dirty="0">
                          <a:solidFill>
                            <a:srgbClr val="000000"/>
                          </a:solidFill>
                        </a:rPr>
                        <a:t>Environmental Sciences,</a:t>
                      </a:r>
                      <a:r>
                        <a:rPr lang="en-GB" altLang="en-US" sz="1400" b="1" baseline="0" dirty="0">
                          <a:solidFill>
                            <a:srgbClr val="000000"/>
                          </a:solidFill>
                        </a:rPr>
                        <a:t> Media &amp; Film, Marketing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rgbClr val="000000"/>
                          </a:solidFill>
                        </a:rPr>
                        <a:t>Top 20 in the UK</a:t>
                      </a:r>
                      <a:endParaRPr lang="en-GB" sz="1400" b="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15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1400" b="1" dirty="0">
                          <a:solidFill>
                            <a:srgbClr val="000000"/>
                          </a:solidFill>
                        </a:rPr>
                        <a:t>Biological Sciences; Modern Languages; Education; Linguistics; Social Sciences; Ocean Sciences; Geography; Music, Psychology; Healthcare Sciences and Medical Sciences </a:t>
                      </a:r>
                      <a:endParaRPr lang="en-GB" sz="1400" b="1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dirty="0">
                          <a:solidFill>
                            <a:srgbClr val="000000"/>
                          </a:solidFill>
                        </a:rPr>
                        <a:t>Top 20 in the UK</a:t>
                      </a:r>
                      <a:endParaRPr lang="en-GB" sz="14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7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/>
        </p:nvSpPr>
        <p:spPr bwMode="auto">
          <a:xfrm rot="16200000">
            <a:off x="4832724" y="253800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 bwMode="auto">
          <a:xfrm rot="16200000">
            <a:off x="-8724" y="-9525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3132138" y="5637213"/>
            <a:ext cx="58991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  <a:latin typeface="DIN Next LT Pro" panose="020B0503020203050203" pitchFamily="34" charset="0"/>
              </a:rPr>
              <a:t>AMONG THE BEST</a:t>
            </a:r>
          </a:p>
        </p:txBody>
      </p:sp>
      <p:sp>
        <p:nvSpPr>
          <p:cNvPr id="19462" name="TextBox 2"/>
          <p:cNvSpPr txBox="1">
            <a:spLocks noChangeArrowheads="1"/>
          </p:cNvSpPr>
          <p:nvPr/>
        </p:nvSpPr>
        <p:spPr bwMode="auto">
          <a:xfrm>
            <a:off x="-17463" y="3740150"/>
            <a:ext cx="9144001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5900" b="1">
                <a:solidFill>
                  <a:schemeClr val="bg1"/>
                </a:solidFill>
                <a:latin typeface="DIN Next LT Pro" panose="020B0503020203050203" pitchFamily="34" charset="0"/>
              </a:rPr>
              <a:t>LOCATION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spect="1" noChangeArrowheads="1"/>
          </p:cNvSpPr>
          <p:nvPr/>
        </p:nvSpPr>
        <p:spPr bwMode="auto">
          <a:xfrm>
            <a:off x="252001" y="349271"/>
            <a:ext cx="2554562" cy="2170113"/>
          </a:xfrm>
          <a:prstGeom prst="rect">
            <a:avLst/>
          </a:prstGeom>
          <a:solidFill>
            <a:srgbClr val="C00000"/>
          </a:solidFill>
          <a:ln w="41275">
            <a:solidFill>
              <a:srgbClr val="C00000"/>
            </a:solidFill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UK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Independent)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6987" y="3765833"/>
            <a:ext cx="3840680" cy="290316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lowest for cost of living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Mountains &amp; Coast</a:t>
            </a:r>
            <a:endParaRPr lang="en-GB" altLang="en-US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London (3 hours)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Liverpool/Manchester (1 hour 30)</a:t>
            </a:r>
          </a:p>
          <a:p>
            <a:pPr marL="0" indent="0" eaLnBrk="1" hangingPunct="1">
              <a:lnSpc>
                <a:spcPct val="200000"/>
              </a:lnSpc>
              <a:spcBef>
                <a:spcPct val="50000"/>
              </a:spcBef>
              <a:buNone/>
            </a:pPr>
            <a:r>
              <a:rPr lang="en-GB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*Note - Students must live within 1 hour of Bangor</a:t>
            </a:r>
            <a:endParaRPr lang="en-GB" altLang="en-US" sz="11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53050E-558B-C640-B63B-CD07C4412D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030" y="341410"/>
            <a:ext cx="5145983" cy="617518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B643053-3886-9A4B-9616-7347DB6ED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A0E3"/>
              </a:clrFrom>
              <a:clrTo>
                <a:srgbClr val="00A0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1030" y="189000"/>
            <a:ext cx="510262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0C5B9CC-55B4-6048-97A7-F8667AA0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41275"/>
            <a:ext cx="9144000" cy="51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Triangle 15"/>
          <p:cNvSpPr/>
          <p:nvPr/>
        </p:nvSpPr>
        <p:spPr bwMode="auto">
          <a:xfrm rot="16200000">
            <a:off x="211102" y="-211101"/>
            <a:ext cx="3078523" cy="3500726"/>
          </a:xfrm>
          <a:prstGeom prst="rt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665A4-07B8-5141-9152-E61033EEE77F}"/>
              </a:ext>
            </a:extLst>
          </p:cNvPr>
          <p:cNvSpPr txBox="1"/>
          <p:nvPr/>
        </p:nvSpPr>
        <p:spPr>
          <a:xfrm>
            <a:off x="2052000" y="6267952"/>
            <a:ext cx="50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Quarry Karts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Velocity 2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9572" y="941275"/>
            <a:ext cx="1394428" cy="108450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264" y="196622"/>
            <a:ext cx="1461099" cy="11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A9618-AFEC-0A44-AF31-95C967FAE039}"/>
              </a:ext>
            </a:extLst>
          </p:cNvPr>
          <p:cNvSpPr txBox="1"/>
          <p:nvPr/>
        </p:nvSpPr>
        <p:spPr>
          <a:xfrm>
            <a:off x="3500727" y="158185"/>
            <a:ext cx="2637426" cy="769441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Location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25" y="189000"/>
            <a:ext cx="9161449" cy="649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/>
        </p:nvSpPr>
        <p:spPr bwMode="auto">
          <a:xfrm rot="16200000">
            <a:off x="4832724" y="253800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 bwMode="auto">
          <a:xfrm rot="16200000">
            <a:off x="-8724" y="-9525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190500" y="3795713"/>
            <a:ext cx="589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  <a:latin typeface="DIN Next LT Pro" panose="020B0503020203050203" pitchFamily="34" charset="0"/>
              </a:rPr>
              <a:t>BEST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-111125" y="446563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chemeClr val="bg1"/>
                </a:solidFill>
                <a:latin typeface="DIN Next LT Pro" panose="020B0503020203050203" pitchFamily="34" charset="0"/>
              </a:rPr>
              <a:t>ACCOMODATION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455738" y="5681663"/>
            <a:ext cx="606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324" y="3168368"/>
            <a:ext cx="502248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C00000"/>
                </a:solidFill>
                <a:latin typeface="Arial" charset="0"/>
              </a:rPr>
              <a:t>Guaranteed </a:t>
            </a:r>
            <a:r>
              <a:rPr lang="en-GB" dirty="0">
                <a:latin typeface="Arial" charset="0"/>
              </a:rPr>
              <a:t>for international students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rgbClr val="C00000"/>
                </a:solidFill>
                <a:latin typeface="Arial" charset="0"/>
              </a:rPr>
              <a:t>5-10 minute walk </a:t>
            </a:r>
            <a:r>
              <a:rPr lang="en-GB" dirty="0">
                <a:latin typeface="Arial" charset="0"/>
              </a:rPr>
              <a:t>to university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latin typeface="Arial" charset="0"/>
              </a:rPr>
              <a:t>Range of rooms between </a:t>
            </a:r>
            <a:r>
              <a:rPr lang="en-GB" dirty="0">
                <a:solidFill>
                  <a:srgbClr val="C00000"/>
                </a:solidFill>
                <a:latin typeface="Arial" charset="0"/>
              </a:rPr>
              <a:t>£95 - £190/week</a:t>
            </a:r>
          </a:p>
          <a:p>
            <a:pPr marL="177800" indent="-177800" eaLnBrk="1" hangingPunct="1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defRPr/>
            </a:pPr>
            <a:r>
              <a:rPr lang="en-GB" dirty="0">
                <a:latin typeface="Arial" charset="0"/>
              </a:rPr>
              <a:t>Single bedrooms, private bathroom, Wi-Fi, shared kitchen, free gym membership, cafés, bars, on-site laundry services and more….</a:t>
            </a:r>
          </a:p>
          <a:p>
            <a:pPr marL="180975" indent="-180975" eaLnBrk="1" hangingPunct="1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000" dirty="0">
              <a:solidFill>
                <a:srgbClr val="820000"/>
              </a:solidFill>
              <a:latin typeface="Arial" charset="0"/>
            </a:endParaRPr>
          </a:p>
          <a:p>
            <a:pPr eaLnBrk="1" hangingPunct="1">
              <a:defRPr/>
            </a:pPr>
            <a:endParaRPr lang="en-GB" sz="1600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39886"/>
            <a:ext cx="3132138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Accommodation</a:t>
            </a:r>
          </a:p>
        </p:txBody>
      </p:sp>
      <p:grpSp>
        <p:nvGrpSpPr>
          <p:cNvPr id="29703" name="Group 11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13" name="Right Triangle 12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29706" name="Picture 1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4" name="Rectangle 6"/>
          <p:cNvSpPr>
            <a:spLocks noChangeAspect="1" noChangeArrowheads="1"/>
          </p:cNvSpPr>
          <p:nvPr/>
        </p:nvSpPr>
        <p:spPr bwMode="auto">
          <a:xfrm>
            <a:off x="4932000" y="531685"/>
            <a:ext cx="3599225" cy="2308225"/>
          </a:xfrm>
          <a:prstGeom prst="rect">
            <a:avLst/>
          </a:prstGeom>
          <a:solidFill>
            <a:srgbClr val="C00000">
              <a:alpha val="80000"/>
            </a:srgbClr>
          </a:solidFill>
          <a:ln w="41275">
            <a:solidFill>
              <a:srgbClr val="C00000"/>
            </a:solidFill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Top 5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UK for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ACCOMODATION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WhatUni</a:t>
            </a: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332000" y="5470986"/>
            <a:ext cx="606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1" lang="en-GB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1749" name="Group 7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11" name="Right Triangle 10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1751" name="Picture 11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CA89922A-3DF7-0F40-A85C-227D37C1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737" y="-2177"/>
            <a:ext cx="7428263" cy="354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9ACC37F-1E59-7F45-B191-E2FA45850C26}"/>
              </a:ext>
            </a:extLst>
          </p:cNvPr>
          <p:cNvSpPr/>
          <p:nvPr/>
        </p:nvSpPr>
        <p:spPr bwMode="auto">
          <a:xfrm rot="16200000">
            <a:off x="-19701" y="26639"/>
            <a:ext cx="3540126" cy="3500724"/>
          </a:xfrm>
          <a:prstGeom prst="rtTriangle">
            <a:avLst/>
          </a:prstGeom>
          <a:solidFill>
            <a:srgbClr val="C00000">
              <a:alpha val="65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174B67ED-160F-EA49-BFC3-A86CE73FB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40126"/>
            <a:ext cx="6621872" cy="33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8000" y="236128"/>
            <a:ext cx="3204627" cy="792163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39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4176" y="-26988"/>
            <a:ext cx="9144000" cy="6880226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40" y="259591"/>
            <a:ext cx="421564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Bangor</a:t>
            </a: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413375"/>
            <a:ext cx="14620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Triangle 2"/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" name="Online Media 3" descr="International Students â an introduction to Bangor">
            <a:hlinkClick r:id="" action="ppaction://media"/>
            <a:extLst>
              <a:ext uri="{FF2B5EF4-FFF2-40B4-BE49-F238E27FC236}">
                <a16:creationId xmlns:a16="http://schemas.microsoft.com/office/drawing/2014/main" id="{5C41D41C-A3DA-584F-B799-E8AD517C70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16000" y="1359909"/>
            <a:ext cx="7008000" cy="39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3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/>
        </p:nvSpPr>
        <p:spPr bwMode="auto">
          <a:xfrm rot="16200000">
            <a:off x="4832724" y="253800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 bwMode="auto">
          <a:xfrm rot="16200000">
            <a:off x="-8724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7893" name="TextBox 1"/>
          <p:cNvSpPr txBox="1">
            <a:spLocks noChangeArrowheads="1"/>
          </p:cNvSpPr>
          <p:nvPr/>
        </p:nvSpPr>
        <p:spPr bwMode="auto">
          <a:xfrm>
            <a:off x="190500" y="3795713"/>
            <a:ext cx="589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  <a:latin typeface="DIN Next LT Pro" panose="020B0503020203050203" pitchFamily="34" charset="0"/>
              </a:rPr>
              <a:t>GENEROUS</a:t>
            </a:r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-111125" y="4465638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chemeClr val="bg1"/>
                </a:solidFill>
                <a:latin typeface="DIN Next LT Pro" panose="020B0503020203050203" pitchFamily="34" charset="0"/>
              </a:rPr>
              <a:t>SCHOLARSHIPS</a:t>
            </a:r>
          </a:p>
        </p:txBody>
      </p:sp>
      <p:sp>
        <p:nvSpPr>
          <p:cNvPr id="37895" name="Rectangle 6"/>
          <p:cNvSpPr>
            <a:spLocks noChangeAspect="1" noChangeArrowheads="1"/>
          </p:cNvSpPr>
          <p:nvPr/>
        </p:nvSpPr>
        <p:spPr bwMode="auto">
          <a:xfrm>
            <a:off x="6227763" y="185412"/>
            <a:ext cx="2443162" cy="2308225"/>
          </a:xfrm>
          <a:prstGeom prst="rect">
            <a:avLst/>
          </a:prstGeom>
          <a:noFill/>
          <a:ln w="412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BEST VALUE PLACES TO STUDY IN THE UK</a:t>
            </a:r>
            <a:endParaRPr lang="en-GB" alt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INDEPENDENT)</a:t>
            </a:r>
          </a:p>
        </p:txBody>
      </p:sp>
      <p:sp>
        <p:nvSpPr>
          <p:cNvPr id="37896" name="TextBox 15"/>
          <p:cNvSpPr txBox="1">
            <a:spLocks noChangeArrowheads="1"/>
          </p:cNvSpPr>
          <p:nvPr/>
        </p:nvSpPr>
        <p:spPr bwMode="auto">
          <a:xfrm>
            <a:off x="252413" y="5591175"/>
            <a:ext cx="841851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4500">
                <a:solidFill>
                  <a:schemeClr val="bg1"/>
                </a:solidFill>
                <a:latin typeface="DIN Next LT Pro" panose="020B0503020203050203" pitchFamily="34" charset="0"/>
              </a:rPr>
              <a:t>WORTH OVER £1MILLION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13750"/>
            <a:ext cx="2447925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Scholarships</a:t>
            </a:r>
          </a:p>
        </p:txBody>
      </p:sp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12" name="Right Triangle 11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38919" name="Picture 11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1D6697-ECD7-284C-9EE6-0A9EED3F2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88258"/>
              </p:ext>
            </p:extLst>
          </p:nvPr>
        </p:nvGraphicFramePr>
        <p:xfrm>
          <a:off x="942669" y="1781249"/>
          <a:ext cx="6869332" cy="3394813"/>
        </p:xfrm>
        <a:graphic>
          <a:graphicData uri="http://schemas.openxmlformats.org/drawingml/2006/table">
            <a:tbl>
              <a:tblPr/>
              <a:tblGrid>
                <a:gridCol w="3434666">
                  <a:extLst>
                    <a:ext uri="{9D8B030D-6E8A-4147-A177-3AD203B41FA5}">
                      <a16:colId xmlns:a16="http://schemas.microsoft.com/office/drawing/2014/main" val="3467552114"/>
                    </a:ext>
                  </a:extLst>
                </a:gridCol>
                <a:gridCol w="3434666">
                  <a:extLst>
                    <a:ext uri="{9D8B030D-6E8A-4147-A177-3AD203B41FA5}">
                      <a16:colId xmlns:a16="http://schemas.microsoft.com/office/drawing/2014/main" val="2783999715"/>
                    </a:ext>
                  </a:extLst>
                </a:gridCol>
              </a:tblGrid>
              <a:tr h="29731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What’s on offer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Value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941863"/>
                  </a:ext>
                </a:extLst>
              </a:tr>
              <a:tr h="37208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Vice-Chancellor Scholarship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50% of the Tuition Fee 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68004"/>
                  </a:ext>
                </a:extLst>
              </a:tr>
              <a:tr h="37208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Professional Experience Scholarship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Up to £4,000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91284"/>
                  </a:ext>
                </a:extLst>
              </a:tr>
              <a:tr h="37208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Dean Scholarship 2020/21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Up to £5,000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904869"/>
                  </a:ext>
                </a:extLst>
              </a:tr>
              <a:tr h="37208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International Scholarship 2020/21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Up to £3,000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238727"/>
                  </a:ext>
                </a:extLst>
              </a:tr>
              <a:tr h="682072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Commonwealth Master’s Scholarship 2020  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Full tuition fee waiver, monthly stipend, return airfare and more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4748556"/>
                  </a:ext>
                </a:extLst>
              </a:tr>
              <a:tr h="555023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Alumni/Existing Students/Family Discount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£1,000 in addition to the Bangor International Scholarship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711977"/>
                  </a:ext>
                </a:extLst>
              </a:tr>
              <a:tr h="372080">
                <a:tc>
                  <a:txBody>
                    <a:bodyPr/>
                    <a:lstStyle/>
                    <a:p>
                      <a:pPr algn="ctr"/>
                      <a:r>
                        <a:rPr lang="en-GB" sz="1400" b="1" u="none" dirty="0">
                          <a:solidFill>
                            <a:srgbClr val="0070C0"/>
                          </a:solidFill>
                        </a:rPr>
                        <a:t>Chevening Partnership Scholarship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Full fee waiver </a:t>
                      </a:r>
                    </a:p>
                  </a:txBody>
                  <a:tcPr marL="32797" marR="32797" marT="16398" marB="16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973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6582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/>
        </p:nvSpPr>
        <p:spPr bwMode="auto">
          <a:xfrm rot="16200000">
            <a:off x="4832724" y="253800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 bwMode="auto">
          <a:xfrm rot="16200000">
            <a:off x="-7938" y="-9525"/>
            <a:ext cx="4319588" cy="4319588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>
            <a:off x="112713" y="3089275"/>
            <a:ext cx="589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  <a:latin typeface="DIN Next LT Pro" panose="020B0503020203050203" pitchFamily="34" charset="0"/>
              </a:rPr>
              <a:t>Award Winning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-90488" y="3740150"/>
            <a:ext cx="9144001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5800" b="1">
                <a:solidFill>
                  <a:schemeClr val="bg1"/>
                </a:solidFill>
                <a:latin typeface="DIN Next LT Pro" panose="020B0503020203050203" pitchFamily="34" charset="0"/>
              </a:rPr>
              <a:t>SUPPORT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-22226"/>
            <a:ext cx="9144000" cy="6880226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>
                <a:solidFill>
                  <a:prstClr val="white"/>
                </a:solidFill>
              </a:rPr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74739"/>
            <a:ext cx="34925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Student Support</a:t>
            </a:r>
          </a:p>
        </p:txBody>
      </p:sp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3" name="Right Triangle 2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40969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7" name="Rectangle 6"/>
          <p:cNvSpPr>
            <a:spLocks noChangeAspect="1" noChangeArrowheads="1"/>
          </p:cNvSpPr>
          <p:nvPr/>
        </p:nvSpPr>
        <p:spPr bwMode="auto">
          <a:xfrm>
            <a:off x="6609823" y="547944"/>
            <a:ext cx="2303462" cy="2308225"/>
          </a:xfrm>
          <a:prstGeom prst="rect">
            <a:avLst/>
          </a:prstGeom>
          <a:noFill/>
          <a:ln w="412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in the UK for </a:t>
            </a:r>
            <a:r>
              <a:rPr lang="en-GB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WhatUni</a:t>
            </a:r>
            <a:r>
              <a:rPr lang="en-GB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2018)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7966273-8A1D-BD4E-8AFB-B046F81DE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0954" y="1637085"/>
            <a:ext cx="1832552" cy="2520000"/>
          </a:xfrm>
          <a:prstGeom prst="rect">
            <a:avLst/>
          </a:prstGeom>
          <a:noFill/>
          <a:ln w="57150"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34B591A-E2CC-9F44-83E7-AC0E75D4CB92}"/>
              </a:ext>
            </a:extLst>
          </p:cNvPr>
          <p:cNvSpPr txBox="1">
            <a:spLocks/>
          </p:cNvSpPr>
          <p:nvPr/>
        </p:nvSpPr>
        <p:spPr bwMode="auto">
          <a:xfrm>
            <a:off x="230715" y="4861104"/>
            <a:ext cx="6258802" cy="159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Employment Regulations</a:t>
            </a: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Immigration</a:t>
            </a: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Visa Applications</a:t>
            </a: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Health Care</a:t>
            </a:r>
          </a:p>
          <a:p>
            <a:pPr eaLnBrk="1" hangingPunct="1">
              <a:defRPr/>
            </a:pPr>
            <a:endParaRPr lang="en-GB" altLang="en-US" sz="20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en-US" sz="20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Financial Matters</a:t>
            </a: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Living &amp; Staying in Bangor</a:t>
            </a: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General Welfare Issues</a:t>
            </a:r>
          </a:p>
          <a:p>
            <a:pPr eaLnBrk="1" hangingPunct="1">
              <a:defRPr/>
            </a:pPr>
            <a:r>
              <a:rPr lang="en-GB" altLang="en-US" sz="20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Travelling Abroad</a:t>
            </a:r>
          </a:p>
          <a:p>
            <a:pPr eaLnBrk="1" hangingPunct="1">
              <a:defRPr/>
            </a:pPr>
            <a:endParaRPr lang="en-GB" altLang="en-US" sz="2000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8128439-C402-8649-AD8E-D7A6CBCDE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855" y="1711006"/>
            <a:ext cx="2494782" cy="244607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U:\Service Departments\International Office\Photos\Bangor_Cappex\DSC_0213_blackandwhite.jpg">
            <a:extLst>
              <a:ext uri="{FF2B5EF4-FFF2-40B4-BE49-F238E27FC236}">
                <a16:creationId xmlns:a16="http://schemas.microsoft.com/office/drawing/2014/main" id="{3935215E-E20F-5145-928F-C3894698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C7EA01-B338-7341-AEC1-0F313F4EE098}"/>
              </a:ext>
            </a:extLst>
          </p:cNvPr>
          <p:cNvSpPr/>
          <p:nvPr/>
        </p:nvSpPr>
        <p:spPr>
          <a:xfrm>
            <a:off x="0" y="4762"/>
            <a:ext cx="9144000" cy="6853238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>
                <a:solidFill>
                  <a:prstClr val="white"/>
                </a:solidFill>
              </a:rPr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pic>
        <p:nvPicPr>
          <p:cNvPr id="10" name="Picture 2" descr="U:\Service Departments\International Office\Photos\Bangor_Cappex\DSC_0213_blackandwhite.jpg">
            <a:extLst>
              <a:ext uri="{FF2B5EF4-FFF2-40B4-BE49-F238E27FC236}">
                <a16:creationId xmlns:a16="http://schemas.microsoft.com/office/drawing/2014/main" id="{C595C030-6E64-504F-9A58-3055D581E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1113"/>
            <a:ext cx="9144000" cy="68802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</p:pic>
      <p:pic>
        <p:nvPicPr>
          <p:cNvPr id="41986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000" y="438484"/>
            <a:ext cx="20145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83D276-6378-404C-95E4-DB99BD7E1315}"/>
              </a:ext>
            </a:extLst>
          </p:cNvPr>
          <p:cNvSpPr txBox="1"/>
          <p:nvPr/>
        </p:nvSpPr>
        <p:spPr>
          <a:xfrm>
            <a:off x="571109" y="2760384"/>
            <a:ext cx="4175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</a:rPr>
              <a:t>Contact Details</a:t>
            </a:r>
          </a:p>
          <a:p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Morgan Edwards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Regional Manager (South Asia)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Email</a:t>
            </a:r>
            <a:r>
              <a:rPr lang="en-US" dirty="0">
                <a:solidFill>
                  <a:schemeClr val="bg1"/>
                </a:solidFill>
              </a:rPr>
              <a:t> - m.edwards@bangor.ac.uk</a:t>
            </a:r>
          </a:p>
          <a:p>
            <a:r>
              <a:rPr lang="en-US" b="1" dirty="0">
                <a:solidFill>
                  <a:schemeClr val="bg1"/>
                </a:solidFill>
              </a:rPr>
              <a:t>Mobile</a:t>
            </a:r>
            <a:r>
              <a:rPr lang="en-US" dirty="0">
                <a:solidFill>
                  <a:schemeClr val="bg1"/>
                </a:solidFill>
              </a:rPr>
              <a:t> - 07584 556 726</a:t>
            </a:r>
          </a:p>
          <a:p>
            <a:r>
              <a:rPr lang="en-US" b="1" dirty="0">
                <a:solidFill>
                  <a:schemeClr val="bg1"/>
                </a:solidFill>
              </a:rPr>
              <a:t>Phone</a:t>
            </a:r>
            <a:r>
              <a:rPr lang="en-US" dirty="0">
                <a:solidFill>
                  <a:schemeClr val="bg1"/>
                </a:solidFill>
              </a:rPr>
              <a:t> - 01248 38 84 16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Social Media </a:t>
            </a:r>
            <a:r>
              <a:rPr lang="en-US" dirty="0">
                <a:solidFill>
                  <a:schemeClr val="bg1"/>
                </a:solidFill>
              </a:rPr>
              <a:t>– Bangor University/Bangor International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9DA67CF-FAE9-464B-9918-1E55514C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790" y="2760384"/>
            <a:ext cx="3175000" cy="32893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3BB86-F7B4-0E4E-9E9F-9349C2BA6625}"/>
              </a:ext>
            </a:extLst>
          </p:cNvPr>
          <p:cNvSpPr txBox="1"/>
          <p:nvPr/>
        </p:nvSpPr>
        <p:spPr>
          <a:xfrm>
            <a:off x="3275634" y="156728"/>
            <a:ext cx="259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chemeClr val="bg1"/>
                </a:solidFill>
              </a:rPr>
              <a:t>Thank You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89000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Business Studies/MBA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9" name="Right Triangle 8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6"/>
          <p:cNvSpPr>
            <a:spLocks noChangeAspect="1" noChangeArrowheads="1"/>
          </p:cNvSpPr>
          <p:nvPr/>
        </p:nvSpPr>
        <p:spPr bwMode="auto">
          <a:xfrm>
            <a:off x="6227762" y="549275"/>
            <a:ext cx="2664237" cy="2308225"/>
          </a:xfrm>
          <a:prstGeom prst="rect">
            <a:avLst/>
          </a:prstGeom>
          <a:solidFill>
            <a:schemeClr val="bg1">
              <a:alpha val="84000"/>
            </a:schemeClr>
          </a:solidFill>
          <a:ln w="412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Top 10 in the UK for </a:t>
            </a:r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Graduate Prospects in Business Studies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latin typeface="+mn-lt"/>
                <a:cs typeface="Arial" panose="020B0604020202020204" pitchFamily="34" charset="0"/>
              </a:rPr>
              <a:t>(The Complete University Guide 2019)</a:t>
            </a:r>
          </a:p>
        </p:txBody>
      </p:sp>
    </p:spTree>
    <p:extLst>
      <p:ext uri="{BB962C8B-B14F-4D97-AF65-F5344CB8AC3E}">
        <p14:creationId xmlns:p14="http://schemas.microsoft.com/office/powerpoint/2010/main" val="3767521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2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5832051-04EF-4A4C-ACFA-9F155A6A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F7D173D-740F-CD41-8FA6-93F805F193FD}"/>
              </a:ext>
            </a:extLst>
          </p:cNvPr>
          <p:cNvSpPr/>
          <p:nvPr/>
        </p:nvSpPr>
        <p:spPr>
          <a:xfrm>
            <a:off x="0" y="0"/>
            <a:ext cx="9191623" cy="6868398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>
                <a:solidFill>
                  <a:prstClr val="white"/>
                </a:solidFill>
              </a:rPr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DF5E3-426B-D545-9113-D61758FD7D8A}"/>
              </a:ext>
            </a:extLst>
          </p:cNvPr>
          <p:cNvSpPr/>
          <p:nvPr/>
        </p:nvSpPr>
        <p:spPr>
          <a:xfrm>
            <a:off x="0" y="187158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Business Studies/MBA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261161-8633-B64E-A25C-40E3FA37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14065"/>
              </p:ext>
            </p:extLst>
          </p:nvPr>
        </p:nvGraphicFramePr>
        <p:xfrm>
          <a:off x="263906" y="1495620"/>
          <a:ext cx="8640000" cy="475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861086475"/>
                    </a:ext>
                  </a:extLst>
                </a:gridCol>
                <a:gridCol w="3576189">
                  <a:extLst>
                    <a:ext uri="{9D8B030D-6E8A-4147-A177-3AD203B41FA5}">
                      <a16:colId xmlns:a16="http://schemas.microsoft.com/office/drawing/2014/main" val="3627267524"/>
                    </a:ext>
                  </a:extLst>
                </a:gridCol>
                <a:gridCol w="1823811">
                  <a:extLst>
                    <a:ext uri="{9D8B030D-6E8A-4147-A177-3AD203B41FA5}">
                      <a16:colId xmlns:a16="http://schemas.microsoft.com/office/drawing/2014/main" val="565006162"/>
                    </a:ext>
                  </a:extLst>
                </a:gridCol>
              </a:tblGrid>
              <a:tr h="441718">
                <a:tc>
                  <a:txBody>
                    <a:bodyPr/>
                    <a:lstStyle/>
                    <a:p>
                      <a:r>
                        <a:rPr lang="en-US" sz="1600" dirty="0"/>
                        <a:t>Bangor University MBA Streams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Career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Professional Qualification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21092"/>
                  </a:ext>
                </a:extLst>
              </a:tr>
              <a:tr h="255731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3"/>
                        </a:rPr>
                        <a:t>Banking and Finance </a:t>
                      </a:r>
                      <a:r>
                        <a:rPr lang="en-GB" sz="1600" i="1" dirty="0">
                          <a:hlinkClick r:id="rId3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CFO, Financial Manager, Financial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CFA Level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270501"/>
                  </a:ext>
                </a:extLst>
              </a:tr>
              <a:tr h="255731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4"/>
                        </a:rPr>
                        <a:t>Banking and Law </a:t>
                      </a:r>
                      <a:r>
                        <a:rPr lang="en-GB" sz="1600" i="1" dirty="0">
                          <a:hlinkClick r:id="rId4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CFO, M&amp;A, Partnerships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845435"/>
                  </a:ext>
                </a:extLst>
              </a:tr>
              <a:tr h="419019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5"/>
                        </a:rPr>
                        <a:t>Chartered Banker </a:t>
                      </a:r>
                      <a:r>
                        <a:rPr lang="en-GB" sz="1600" i="1" dirty="0">
                          <a:hlinkClick r:id="rId5"/>
                        </a:rPr>
                        <a:t>MBA</a:t>
                      </a:r>
                      <a:r>
                        <a:rPr lang="en-GB" sz="1600" i="1" dirty="0"/>
                        <a:t> (Distance)*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Banking, Investment Banking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Chartered Banker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976173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6"/>
                        </a:rPr>
                        <a:t>Environmental Management </a:t>
                      </a:r>
                      <a:r>
                        <a:rPr lang="en-GB" sz="1600" i="1" dirty="0">
                          <a:hlinkClick r:id="rId6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CEO, CSR, Sustainability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CMI Level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444347"/>
                  </a:ext>
                </a:extLst>
              </a:tr>
              <a:tr h="336892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7"/>
                        </a:rPr>
                        <a:t>Finance </a:t>
                      </a:r>
                      <a:r>
                        <a:rPr lang="en-GB" sz="1600" i="1" dirty="0">
                          <a:hlinkClick r:id="rId7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CFO, Finance Manager,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CFA Level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770549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8"/>
                        </a:rPr>
                        <a:t>Information Management </a:t>
                      </a:r>
                      <a:r>
                        <a:rPr lang="en-GB" sz="1600" i="1" dirty="0">
                          <a:hlinkClick r:id="rId8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CTO, Head of Systems, Project Managers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CMI Level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438256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9"/>
                        </a:rPr>
                        <a:t>International Marketing </a:t>
                      </a:r>
                      <a:r>
                        <a:rPr lang="en-GB" sz="1600" i="1" dirty="0">
                          <a:hlinkClick r:id="rId9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CMO, Head of Marketing, PR?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CMI Level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542838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10"/>
                        </a:rPr>
                        <a:t>Islamic Banking and Finance </a:t>
                      </a:r>
                      <a:r>
                        <a:rPr lang="en-GB" sz="1600" i="1" dirty="0">
                          <a:hlinkClick r:id="rId10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For banks w/ Muslim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CFA Level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281293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11"/>
                        </a:rPr>
                        <a:t>International Business </a:t>
                      </a:r>
                      <a:r>
                        <a:rPr lang="en-GB" sz="1600" i="1" dirty="0">
                          <a:hlinkClick r:id="rId11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VP International, Cross-Border M&amp;A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CMI Level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49238"/>
                  </a:ext>
                </a:extLst>
              </a:tr>
              <a:tr h="402457">
                <a:tc>
                  <a:txBody>
                    <a:bodyPr/>
                    <a:lstStyle/>
                    <a:p>
                      <a:r>
                        <a:rPr lang="en-GB" sz="1600" dirty="0">
                          <a:hlinkClick r:id="rId12"/>
                        </a:rPr>
                        <a:t>Law and Management </a:t>
                      </a:r>
                      <a:r>
                        <a:rPr lang="en-GB" sz="1600" i="1" dirty="0">
                          <a:hlinkClick r:id="rId12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Head of Governance, Compliance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CMI Level 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69100"/>
                  </a:ext>
                </a:extLst>
              </a:tr>
              <a:tr h="3368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hlinkClick r:id="rId13"/>
                        </a:rPr>
                        <a:t>Management </a:t>
                      </a:r>
                      <a:r>
                        <a:rPr lang="en-GB" sz="1600" i="1" dirty="0">
                          <a:hlinkClick r:id="rId13"/>
                        </a:rPr>
                        <a:t>MBA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Broadest and least specialist 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CMI Level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29533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E642C3-9EE7-9C43-9BFD-3505AB7FDCC3}"/>
              </a:ext>
            </a:extLst>
          </p:cNvPr>
          <p:cNvSpPr txBox="1"/>
          <p:nvPr/>
        </p:nvSpPr>
        <p:spPr>
          <a:xfrm>
            <a:off x="287717" y="6341718"/>
            <a:ext cx="86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Bangor University is the only university in the UK who can offer this dual qualification</a:t>
            </a:r>
          </a:p>
          <a:p>
            <a:r>
              <a:rPr lang="en-US" sz="1400" dirty="0"/>
              <a:t>* Demand for more distance learning programs in India?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1DBBAC-5A36-AD4A-AD63-9783F1D2397E}"/>
              </a:ext>
            </a:extLst>
          </p:cNvPr>
          <p:cNvSpPr txBox="1"/>
          <p:nvPr/>
        </p:nvSpPr>
        <p:spPr>
          <a:xfrm>
            <a:off x="287717" y="1013222"/>
            <a:ext cx="8616189" cy="369332"/>
          </a:xfrm>
          <a:prstGeom prst="rect">
            <a:avLst/>
          </a:prstGeom>
          <a:solidFill>
            <a:srgbClr val="B82233">
              <a:alpha val="74000"/>
            </a:srgb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Work experience vs Professional Qualifications? (ME Case study)</a:t>
            </a:r>
          </a:p>
        </p:txBody>
      </p:sp>
    </p:spTree>
    <p:extLst>
      <p:ext uri="{BB962C8B-B14F-4D97-AF65-F5344CB8AC3E}">
        <p14:creationId xmlns:p14="http://schemas.microsoft.com/office/powerpoint/2010/main" val="3307300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:\Service Departments\International Office\Photos\Bangor_Cappex\Disk 1 2011 Prospectus Intro Image 65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511312" y="2128326"/>
            <a:ext cx="7918450" cy="32402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50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World for Banking </a:t>
            </a:r>
            <a:r>
              <a:rPr lang="en-GB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*43 in </a:t>
            </a:r>
            <a:r>
              <a:rPr lang="en-GB" altLang="en-US" sz="16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RePEc Ranking</a:t>
            </a:r>
            <a:r>
              <a:rPr lang="en-GB" altLang="en-US" sz="1600" i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the UK for graduate prospects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1600" i="1" dirty="0"/>
              <a:t>The Complete University Guide 2019)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in the UK for student satisfaction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i="1" dirty="0"/>
              <a:t>National Students Survey 2019)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Project and consultancy work of high level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GB" altLang="en-US" sz="14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Bank, European Commission, and UK Treasury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Research within the School has helped form </a:t>
            </a: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Policy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242795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Business Studies/MBA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10" name="Right Triangle 9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0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ee the source image">
            <a:extLst>
              <a:ext uri="{FF2B5EF4-FFF2-40B4-BE49-F238E27FC236}">
                <a16:creationId xmlns:a16="http://schemas.microsoft.com/office/drawing/2014/main" id="{5CCBBC76-4596-F247-89C0-983E2CA9A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5271"/>
            <a:ext cx="1752242" cy="17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:\Service Departments\International Office\Photos\Bangor_Cappex\Disk 1 2011 Prospectus Intro Image 65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3818"/>
            <a:ext cx="1752242" cy="131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80770" y="1357160"/>
            <a:ext cx="7582459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Fortune 500, FTSE 100 &amp; SENSEX-20 companies: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57209"/>
            <a:ext cx="457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Business Studies Alumni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9" name="Right Triangle 8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A6FCAF9E-7627-6748-A9D3-1EE75DDCA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6297" y="2269325"/>
            <a:ext cx="1752242" cy="12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See the source image">
            <a:extLst>
              <a:ext uri="{FF2B5EF4-FFF2-40B4-BE49-F238E27FC236}">
                <a16:creationId xmlns:a16="http://schemas.microsoft.com/office/drawing/2014/main" id="{DC21205A-442D-244D-93F9-4422F712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4922" y="6196530"/>
            <a:ext cx="2052000" cy="5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See the source image">
            <a:extLst>
              <a:ext uri="{FF2B5EF4-FFF2-40B4-BE49-F238E27FC236}">
                <a16:creationId xmlns:a16="http://schemas.microsoft.com/office/drawing/2014/main" id="{09EC3A94-1A0A-8944-9B23-62FEB9B23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41" y="2666621"/>
            <a:ext cx="2412000" cy="43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See the source image">
            <a:extLst>
              <a:ext uri="{FF2B5EF4-FFF2-40B4-BE49-F238E27FC236}">
                <a16:creationId xmlns:a16="http://schemas.microsoft.com/office/drawing/2014/main" id="{A8B5BB3C-A9A4-804E-9820-AF6AE0A5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580" y="6184439"/>
            <a:ext cx="2367568" cy="54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See the source image">
            <a:extLst>
              <a:ext uri="{FF2B5EF4-FFF2-40B4-BE49-F238E27FC236}">
                <a16:creationId xmlns:a16="http://schemas.microsoft.com/office/drawing/2014/main" id="{E67BBDFB-3FE7-8243-8C39-C18D7EC27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6818" y="2002746"/>
            <a:ext cx="1752242" cy="175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See the source image">
            <a:extLst>
              <a:ext uri="{FF2B5EF4-FFF2-40B4-BE49-F238E27FC236}">
                <a16:creationId xmlns:a16="http://schemas.microsoft.com/office/drawing/2014/main" id="{3AA6C4BB-E30A-A84C-BEBE-A4236CAC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580" y="5593859"/>
            <a:ext cx="2737081" cy="4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See the source image">
            <a:extLst>
              <a:ext uri="{FF2B5EF4-FFF2-40B4-BE49-F238E27FC236}">
                <a16:creationId xmlns:a16="http://schemas.microsoft.com/office/drawing/2014/main" id="{06E65D1E-C043-DA40-9E44-13333ABF1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376" y="3612668"/>
            <a:ext cx="2743448" cy="154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See the source image">
            <a:extLst>
              <a:ext uri="{FF2B5EF4-FFF2-40B4-BE49-F238E27FC236}">
                <a16:creationId xmlns:a16="http://schemas.microsoft.com/office/drawing/2014/main" id="{22F1F489-A411-6542-9258-5CFBEAC2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9153" y="3202784"/>
            <a:ext cx="2352923" cy="23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ee the source image">
            <a:extLst>
              <a:ext uri="{FF2B5EF4-FFF2-40B4-BE49-F238E27FC236}">
                <a16:creationId xmlns:a16="http://schemas.microsoft.com/office/drawing/2014/main" id="{2E07CC6E-8B1A-9D45-8BD7-ECDA037F9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801" y="3495462"/>
            <a:ext cx="1498242" cy="14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See the source image">
            <a:extLst>
              <a:ext uri="{FF2B5EF4-FFF2-40B4-BE49-F238E27FC236}">
                <a16:creationId xmlns:a16="http://schemas.microsoft.com/office/drawing/2014/main" id="{79B4E46B-8235-3A46-B112-1AD07B9B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1041" y="3246032"/>
            <a:ext cx="2588295" cy="19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See the source image">
            <a:extLst>
              <a:ext uri="{FF2B5EF4-FFF2-40B4-BE49-F238E27FC236}">
                <a16:creationId xmlns:a16="http://schemas.microsoft.com/office/drawing/2014/main" id="{87DEDF94-309A-C148-8633-8520690F0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8947" y="4766559"/>
            <a:ext cx="1327990" cy="11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03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385" y="1577600"/>
            <a:ext cx="5879890" cy="439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7" name="Right Triangle 6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0" y="270579"/>
            <a:ext cx="205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Law</a:t>
            </a:r>
          </a:p>
        </p:txBody>
      </p:sp>
      <p:sp>
        <p:nvSpPr>
          <p:cNvPr id="10" name="Rectangle 6"/>
          <p:cNvSpPr>
            <a:spLocks noChangeAspect="1" noChangeArrowheads="1"/>
          </p:cNvSpPr>
          <p:nvPr/>
        </p:nvSpPr>
        <p:spPr bwMode="auto">
          <a:xfrm>
            <a:off x="6552406" y="1621444"/>
            <a:ext cx="2303462" cy="2308225"/>
          </a:xfrm>
          <a:prstGeom prst="rect">
            <a:avLst/>
          </a:prstGeom>
          <a:solidFill>
            <a:schemeClr val="bg1">
              <a:alpha val="84000"/>
            </a:schemeClr>
          </a:solidFill>
          <a:ln w="412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Top 20 UK University for </a:t>
            </a:r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Law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latin typeface="+mn-lt"/>
                <a:cs typeface="Arial" panose="020B0604020202020204" pitchFamily="34" charset="0"/>
              </a:rPr>
              <a:t>(Guardian Ranking 2020)</a:t>
            </a:r>
          </a:p>
        </p:txBody>
      </p:sp>
    </p:spTree>
    <p:extLst>
      <p:ext uri="{BB962C8B-B14F-4D97-AF65-F5344CB8AC3E}">
        <p14:creationId xmlns:p14="http://schemas.microsoft.com/office/powerpoint/2010/main" val="227779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39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640" y="-22226"/>
            <a:ext cx="9144000" cy="6880226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GB" sz="2800">
                <a:solidFill>
                  <a:schemeClr val="bg1"/>
                </a:solidFill>
              </a:rPr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40" y="259591"/>
            <a:ext cx="277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Why Bangor?</a:t>
            </a: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413375"/>
            <a:ext cx="14620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17" y="1364053"/>
            <a:ext cx="2156984" cy="79902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EB792D4C-1F94-7443-8AE9-DF5820234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784" y="1413063"/>
            <a:ext cx="396311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“Our teaching is rated “outstanding” and amongst the best in the UK”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(TEF Gold Rated)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Best university in the UK for clubs &amp; societies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WhatUni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? Student Choice Awards 2019)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Helvetica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Helvetica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Best Student Accommodation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WhatUni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? 2018)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chemeClr val="bg1"/>
              </a:solidFill>
              <a:latin typeface="+mn-lt"/>
              <a:ea typeface="Helvetica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chemeClr val="bg1"/>
              </a:solidFill>
              <a:latin typeface="+mn-lt"/>
              <a:ea typeface="Helvetica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Top 10 in the UK for student satisfaction </a:t>
            </a:r>
            <a:endParaRPr lang="en-US" altLang="en-US" sz="1600" dirty="0">
              <a:solidFill>
                <a:schemeClr val="bg1"/>
              </a:solidFill>
              <a:latin typeface="+mn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Helvetica" pitchFamily="2" charset="0"/>
              </a:rPr>
              <a:t>(National Student Survey 2017, 2018, 2019)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083" name="Picture 11" descr="page3image6579344">
            <a:extLst>
              <a:ext uri="{FF2B5EF4-FFF2-40B4-BE49-F238E27FC236}">
                <a16:creationId xmlns:a16="http://schemas.microsoft.com/office/drawing/2014/main" id="{07C5A755-6713-504A-8E18-76023A94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517" y="2635497"/>
            <a:ext cx="2142631" cy="107131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age3image6581008">
            <a:extLst>
              <a:ext uri="{FF2B5EF4-FFF2-40B4-BE49-F238E27FC236}">
                <a16:creationId xmlns:a16="http://schemas.microsoft.com/office/drawing/2014/main" id="{9E50455C-5DC7-0949-99F6-6A46A8F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157" y="4377232"/>
            <a:ext cx="2142631" cy="1320800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D158CE-4DDF-404A-832C-C967C434E35F}"/>
              </a:ext>
            </a:extLst>
          </p:cNvPr>
          <p:cNvSpPr/>
          <p:nvPr/>
        </p:nvSpPr>
        <p:spPr>
          <a:xfrm>
            <a:off x="105647" y="6029037"/>
            <a:ext cx="5906353" cy="646331"/>
          </a:xfrm>
          <a:prstGeom prst="rect">
            <a:avLst/>
          </a:prstGeom>
          <a:solidFill>
            <a:srgbClr val="92D050">
              <a:alpha val="75000"/>
            </a:srgbClr>
          </a:solidFill>
          <a:effectLst>
            <a:softEdge rad="50800"/>
          </a:effec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Bangor excels in some of the most important areas that matter to students.</a:t>
            </a:r>
            <a:endParaRPr lang="en-GB" altLang="en-US" sz="1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66166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Content Placeholder 2"/>
          <p:cNvSpPr>
            <a:spLocks noGrp="1"/>
          </p:cNvSpPr>
          <p:nvPr>
            <p:ph sz="half" idx="4294967295"/>
          </p:nvPr>
        </p:nvSpPr>
        <p:spPr>
          <a:xfrm>
            <a:off x="612775" y="1647228"/>
            <a:ext cx="7919225" cy="5027612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Ranked Top 15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UK for Teaching Quality 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(Times 2020)</a:t>
            </a:r>
            <a:endParaRPr lang="en-GB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LLB programs have </a:t>
            </a:r>
            <a:r>
              <a:rPr lang="en-GB" altLang="en-US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QLD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(Qualifying Law Degree) status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class sizes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compared to other larger UK Law Schools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Bangor Law Graduates go onto further study or work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Placements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a number of Law firms during study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Bangor Student Law Society organises </a:t>
            </a:r>
            <a:r>
              <a:rPr lang="en-GB" altLang="en-US" sz="20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Advice Clinics, Mooting Competitions, Street Law exercises to gain real life experience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8" name="Right Triangle 7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313750"/>
            <a:ext cx="205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Law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AutoShape 5" descr="data:image/jpeg;base64,/9j/4AAQSkZJRgABAQAAAQABAAD/2wCEAAkGBhQSERUUExQUFRUWGBwYGBgXGRgdGBweHBYcHB0aHRwXHCYeHBwjHBQVHy8gIycpLCwsFR8xNTAqNSYrLCkBCQoKDgwOGg8PGiwkHyQsKSksKiwsLCwsLSwsLywsLCwtLCwsLSwsLCwsLCwsKSwsLCwsLCwsLCwsLCwsLCwsLP/AABEIAKcBLgMBIgACEQEDEQH/xAAcAAACAgMBAQAAAAAAAAAAAAAFBgMEAAIHAQj/xABGEAABAwIEBAQCBwcCBAQHAAABAgMRACEEBRIxBkFRYRMicYEykSNCUqGxwdEHFDNyguHwFWJDkrLCFhckszREU3ODlKL/xAAaAQACAwEBAAAAAAAAAAAAAAACAwEEBQAG/8QAMhEAAQQBAwIDBwMEAwAAAAAAAQACAxEhBBIxQVEiYXETMoGRocHwBRTRI7Hh8TNCUv/aAAwDAQACEQMRAD8AaG01YQKgQKst01U0j8eELxbDa7oCNUdyogn5JFE+B/M/il/ZDTSeyUJVAtawNUeMwP31q27X/er9aI/s8H/xX/3R/wBA/Wp/6o+ibYrIr0isihQrWvRXsVkVK5eUvcf5X42BcgSpv6VP9O4906h70xVq83qSpJ2UCPmIrly5n+yTHw48wTYjWn2/sfurpSk1xfgp3wMxaHctn70/lXajXLlHprwit61NcuUSk1HpqVVRLNSoUTSPpJ/2j7if1qV9yBUeqFD3rMavy1Uf7xWvpssCCY7Eb1pkXDytS3XpCVRpSPiMTc9N6O5VkQMOu7bpT+BP6UXceEwBFA0EqxJIOAganwgaEo0AbACKpOYiTervEliF9LGgi3RO9KeCHUoabFo3g3fLUr7thQljGDcH1rR7Gd6a04QkWiClQd69DgoW7jR1qk9nAHOitDSYQ+E1A7jKXF57Uf8ArIJqNwUUmMPzWrzsCgrWZjnUyseDUgrqUy35rA7y51TQ8VGB86kDgFk+ZRolyuF6KkKrVUQIubn8KlnrXKFIFkVG65HOtS/VYuSZO1TSi144vnVRbxJrHcRqNtqgXiQjc1yi10BsVZQmqvjoT8Skj1IrZObMj/io+YqwslKPHNsYweravuX/AHoj+z5d8UP96D80kf8AbQf9ouISp7CrQoEAOJMdygj8FVb4AxQTiH9SgAttBE/7VKB/6xU9EfRPsVhFaDEoOyk/MVhcqFC3ryajrzSa5QppryoFE16h2uXLiT58PMT/ALcSr/3J/Ou3qXXC+KFacwePR/8AQ129JlIPYfhUrlvNaFVYTWhNSoWE1oa9monn0pupQSO5rlyjxbukA96G47MRbUbSAfSb/dWmbZ40UFKZXPMbA9ZpOz3GrU2Qnc2n1qnMx26x1WppZGhlHouxOLsYqg67BpW4J42GIZDTp0YhsaSFW1gWChPWjWKfje1c01go25UmYupdbKTvFKRnTeiuKxQixFA8VmzaZuKF9EpjRQUVwZBrZWOjeg2K4gTy+6gWPzhSwUg6fxoAOyINcUx4ziRsSmb9BQTE5ktXwmPxoJhKsnExZQijLU5jByV5/qLoVClG/wDnKrgfXEhSqgUhK01rlzxPlNyN6mrQuIaVK9nbrcbH1onhc7kXse5tQzHYPxB5BJ5Ab/KsZYlIoHABLFFNOGx0jzLgdE/rRFrMkxCAAOZPP3pKCVD4SRUreLX2NQHUoLT0TqnMEjmCevKtDmE85NKIxo5hQ++pkZwBtJ9qMOSiD2TOrEhI1KNDsTmmvsmgT2Z6zfUaqOYxPU/I0W5DnsjTuagCxoa5i1KM/wCffVBeNA5E/hWqUrdNkzHyrrXUV0NjhPHG84RHstZ+ciieH4Vxo/8AmML/APrk/wDfVw8Ytj6qvcpH514njlHJP3k/gKuUVmAlLnG2R4htptx51paUuAQ20UEFSTcnWZFojvVHJEOqxCAzo1qQoQskJMebdIJny04cTYtt7ClGJPgpUpChH8SUqCgIOxMRETfakxvi3DtvttYRgeKpQQl12VFJV5QQOU6oI8m5pRko0OVaEJAt5r+/y/lHsTl+ZDZhs/yOg/8AWkULfxmYN/FhXx6JCv8A2yau5hhMbuvF6ewSkD5eITQ/D8S4/DEqS546E/EBqP8A/KpJH8qq4zFvvD8/sibDG/AfR8xj6En6KH/zAfa+PxEfzpWn/qFWWf2rr+0k/KmzLePWsS2ClrUqPMJTA+d49qgxqsO5/Ew2G/qSCfwFNB3CwkSRujdtcPz7oO1+1j7SU1YR+01tW6QPeh+MyHLyrUW2x2SrSn5JqMP4Zr+EhhPfSVH8KkMvkoKHZKHEGNDuJfcGylhQ/wCUD8q6vguLJaQfCV8IuSANu9cj4hcW5iCpALmoCdKCNuUfnRrBZU6tpAcTiJiCCtKUj051Awp2p9xPHTaPiCR6qH5UHxX7TkCdOn2BNLqeEE/WQkfzuqNSpyrBtfG40OyRJpT5AOEQjWYr9pi1SE6z/KP0qiM1xeJPlbPqv+9WHuJMK3ZpsrP+6B9wqknPX8S6GWilsq76UgAXk70G8np9ke1oV3D4s4aE4hwKBmyd09o6UcwuGC4UUxNwDuB370Jyf9n7vjBWJWiEnUEgk6jykkC00w5krwW5MSdqlrS51lc5wAoJU4sQmQU+VaNlCxqqxnWOACS4VA7SJrdOHOIDyiJCUKCf5zse8CT6kUR4awSkpCV7D4TzHb2oJi1zqCZA/acqm5l2PcFyqPUD8KqK4YxG6kk+pmus4dA0d6H4qBQigtdsnYBcrRhVtueGoGdwKNo4cU4LoNGRjW/HJIEgRTDg8YFbQa4UShJPQLnGK4XdZBOkqT23FU14RRHwKPsa6ziGbUOZbQFRAE1JC7caXNssyxxx0NI+JR3P1RzJ7DepcvxaHFvqSjxXnFpaYTpNkJEBUjsED+kzaunKwYO1jESLGPUUNyjJGsE4pTbV1c5MjrpnYGiCrSNcTuHTok3C8I49t4ltuHE+bWSPN1AO0HblUuBxSHnC2oeA9JCm12E9ifwNPWL4q0bAntSvnuETmBlTelY2cHxR0PUetSdnCz/av3WVorIHhJDaiP8Abf8ACqasCUmSCOxpqxrbzeASUDW82kSBMrggKjTeSLjvFKLXFDOqMQl9tQ3Bkx+B+6lGPFhNbqHBa4hoRNVS3eRTZg8wyxwXfT/USk/fU72T4BY+jxSE/wBQI/I1HsnJo1TeoKT0mvHUJ7UYxmRoTdOIYUOywD99DHVNIPmdbP8AWD+FRscEz2jTwVXawkna3pRbDPFAhKfeqJzVsWStJ7SKsMYPEu3Q2qOpBSPbVE0YCB0gHVHsO9l0hIebUokAJSl9ZJNgAAbmi+YYpnByG0tl0AkqIhLY+0TJI6bydhzNBsq4SVgCHFFD2KX5GUgQlJIMmesTfkAqreZZM2Cln+M8pQLiztrjZKTaR1M6R70+pZjsj+fbuVX3s07Q53P5XxP+vKp5HEhaFLfeUPOt5AS2kKHwhJuLRAAB2N96BjIW0EIabcxKwUyloHaQCQE+ZW83J9q6ZlPBiDCn7MJ2HNxR30g30j7Ruo3NrAC1xOUh3D4ZoYRkSkFsnxVEeWXHD5iqREg2jc0wFkGIxZ7nPyBx87PkFULny5caHYc/P+PqqeJ/ZqgJ1eEWDy8VbTZPydJHuKFuN4vBQELLqD9RWlYP8jgBM9vup3y7JMI+yhx3DMqcUkeIVISSVAQokxJuDVlvhLChJKMOhPdA0mQOWnnfemCbf/yAV3AAP0q/j9EG2ssJvzNhcoRmiA547J0z/ERA3m5AFvX+9rWYcTuIVyKSJSdIuPluP83o3mOS65xKmgpTKgHk83WyDdQTbxkifMPii9CW8Chh1CXUB/CueZlShIUk8uy08xzj5VtnsiQDgLWikZqGezODy0nv1b6Hp2PqUNVxc72+Q/SonOJ3SLke9dHa4awJAUlhmDcHSKkGV4ROzLXsgU0C1nOeWmiMrmKeI3fqkD+UD8qjdzl4/EtQ94rqhxLSPhQkegFL3EGWYV/zLTpV9pNj/eo2BD7UjlJLyHCnWpUg9VX+U1mU4A4gqSncQQBuZ9avJ4cTrGlTmjuBP4UeweXeAhbqNBCEyqTB09f7UvrlANQHGm58+irnhrFqbbw6GUXUZ0gFcx9YjlHeqWJ4MXhnCp2UqQRY2N9ojcGuo4HOQyylxpttsxdd+l9zFK/HGKbeX4illTuwCZ0bc53iqwjcySmgbTZJ6381LzRAvk8IXlXEDwCvET4rCBJUDC0jsD8Udr9q1zPFJeRLa9aDtQN55xGnDga1KuNMyTvBHUAb0Owj5w7h1oPRaFakn1HMKHKQR2q5VDCfeU1ZOuBoQhZ0pudMJ7mTv7UWwmbAHSpII2J2MdYpbVn48AJQ+QkGZgT6GRPtUWXY/E4pRbYQFq+1EW6mTApDWgWlPiLnB11XZdBTmiQSAqRyPXvQvNc2ABvS5jmVYZ0oX4hUdAbuAhcpGpalQbBU2G20DeqeYZK66sNB9tTka/KrS0kD7SlXKiTZPaaUASaBWw2YNbnsrDGNa1oUHQvxJJRBCkkclTbvY08Zb4akBSAAe39q5niWsPqSSpzV5gXAEwdKwErKOcp1yJ+qnqaIYfPiw7GsuIJEHQEK/wCVNo9KkUMhc47XVfddQfUNN6WM4xOgauhH41I9nwA8x0yJE2/GgmZuOPJCkIUpsHcc46cyK7eKTt4a2ymjJitxIVqAHTnRws6k3Fc6y7iRTPlWFCOoI/GmJjipK0SFCxv70QcEAfuUjrMrUj6pOoeosfnP3VdweACbgVRyfEeM4tY+FCYnlqP6AfeKPN3poHVZeq/5DSkaYE9qlxOXNOiHG0ODopIP41s3QzOeL8PhbLXKzshN1H2FHwq9Kvif2d4Be+HSn+QqT9yTFVD+yjAH/huD/wDIr862az3H4n+Bhwyj7btj8hU3/hjFOfxsWodmwAPvqLKMY6qt/wCVmXj6iz6uK/KpmP2fYBGzCT/MpSv+pVbngVHPEYgn+c1p/wCESj4MQ8PUz+NSB5qNyutZQy0Po2m0fypSPwFarNBcdl2NRdt5C45KEfhQscauMnTimSlXIi4NQ5QBaMjNAXFvqN5LTKf9xMKPz0oH8p60e4UyFLQXisR5gDoQn7R5gczJkk9B60rZDl5exTYA8rSQEJ/3K8oJ62Kj6mafc3xqdYaTdDQ0p7nmr1P51Yk/pD2DOnvHue3oPqc9kzduaZ38uNN8h1Pxx8LHUr3FZn4itSvYDYDoO1KGJy0B9RBEFRVH8x1W9yR7UaxOOASbV4eHnXEtrI06kmZ3HmJTI32Iqs80lN8RU8eG2LRPTrVnKMdMjoR99vyqHFZW6trSDBEFJPXmD2/tWcL5RZzxStLgVHIiIBFvWbg0DXWKTC0h1oothKpkA2iefegGD4KbQy/hwSplZBQhcy2sJupKpkSqFWiDPWmVeCWLiFDqn8xuKiQ5FTY6pmVzfE5fi8IoJKFOtSgak/F5jCiECSQnebWi25BDMWvBUEqBUSNQiTIPP7jTviiFNkHaNvekzi7JHH14dTbim0hCkq0bnSoEX6DUrej3BrcJUoLs9UJw7q31FDQSkjmrf2m1DM3ZVhnUeK4CsjUOftFODeDToTKykgadQtJ3BWrYk7UHzbhBp4EuLlyFeH9JK56QPMUk9elDuJ5VExhx2vPxuvogTnEj6yNOhCTaEplSvUXv6UdwDaltuF5ooAQUpKPjE2jT8IF+d+1EuF+GQSEtpQohI8Q3t0CrknnAnltTgjh5N0KWTFwEBKQO0XtPOjPiGArmyhTfgecpayfIGHCHmkhkJEqm4FoJg+VNpNIOa5mhTjjwnwwYb1bq6KPrv70z8duHCqVhW33XDigFuhaUAJQCQEp0JSIJkGxsm5uKTsowKcZi0MqBOHbu5pMEgcgYMFRt6TXcZK5kQbl2T3/OE3cAcBl5n97dXpedBLSDH8P7RHxebqNhFK/ErBxSy8VlK7tgHzT4aikxHIGbzTRnWKDAV+7J8NSgQp1SlLfIiNPirMoTt5UaRQrF8RhxAQSgeGADfzCB1Ow5wB86FpDzhc9lnc3BS8jhz6EOSlTiVSptY8iwDt5Tq6Xt60w4Li8vrbaQhvDOp8qRAET9VFog/PavcqSt0gobSUnUdS1hIITZXh6vjKeYr3G5NhX7YhwtGfKtKQQPUTJ/y4ri08Ki6aTeIpMXwW/5TZjsIdXhuhK9IAMgKGobnpy3oG7kOHLilaCCd4UoC3aYHtSanNMVhHtCH/ESlRgm4UCd/NeDvvbqeZbDcbKQrU5hybydBJHvIkfKq5j7haodjwlFM+4EbZZLjbcwCU6lKPWLao50Bb1lKho0QpQASkJSRrTBkCdgeexo+f2zNuo8IYRRUoQPpLT/AMkn5UmYjOH3yNf0DKlRAHmVPJOrc97CnODeik7zymTCYshKRZSQLagCLdJmmQL8RtKrSRy2qjmScOwyCw2l0ARpUIV/UpZJPqmahyHNSooYUhIJ1Hyk6QLqAGq5jaT0pYG4YVOOMxOJc7B6KRxs3tNRDLWlXLaJ5mB98UynKhXicso/ZOCs7uyiypASjSkAAcgPyFGG2gKHuJDKCo8rmlziLiUuacNhVfSvGCfsJ5m/OnEVVpJcCaVnOuIncQ6cJgfiFnHvqo9Oponw/wAFMYbzql143U4u5ntO1T8O5K3hGQ2jfdSuajzJomXBXBTatAivCsVWmvCvvU0FFqdTlQuGo1Od6iW92rqUWtXkCqGKy9C/iAPrVhx2gma8TMsEBar9BXbQuyUZ4UbCCp0fEtSynsJ0J+Vz8qLuYdI7mh+QWw7WxJQD/nvPyq2sn3pQJHqU2VwNAcAV9z9UYyPIgYcUP5Qfx/SimKF9qkwGK1JECBpBFSlsm/Lr7/hSjZTWtAGFUTgp3qjjMYht4JUQnUm02mDt95+VHQEgfM97X/MUm8ftI1tKOoGFNgAApVBB809lGB3qB4eEvUSGNm7sj7a+Y+6o3UBXxJ1dxZX6H3pLwa8Q1p8MqTq+FJ8yTz+BRlIjoQOxovheKIs+goP20ypHrtqT7iO9SHApUeoa7yV7McEUpMGQoHSee2x+VLGbtrDQU2VzrAEHqOY5g7R3pxxuKb/di/rBSgEiCCD6HrsKQsy4mLrYAUltvUUmwK0L/wCGuN1Akwdv0B8wjwVa/bHUNLQa81fwWX4p6S+EqbAvygxuAkQVCd/voi3kaVm0IVEBUSo7XJnzHbfpUmR8UsqaQlwqQqBJAJSe/luPSPep86dK0pDONLKfraWVLdI6IU6QlBiRJSd5prXA5SGQtYCwm/VUkN4jLvEcKk4hslOtMaCnkIiRuQPf3oo3xgy62rUhxAjfUm1twTse8UpZxjNGG8Fsu+EDJLzhcdWRfUpRsL30pASDVfBJQ8yptY1JWNJHWe429aYHYtHfZa8VYJnww1ClLWrWFrWVupnn4hvt7QIiKXOHS2xLaCZ1SomJJ2vHQUXGUIwqVAvLc8sJ1xKB0BAk7DfpSQ/mqEOqK8MDBv8ASKTN9yADE2NKsmwi94pzzUhYN7xsLn5b0iZ1kv0hV4gQtSgNKrQbWBB325cq6Izg8w/dFus4XD4BsJnW5KnjMQRqEpTf4lDkbGmrgPhbDsM+IlsKeUpzU8vzOKBWeZ2tE6QATJprQ0IOq5hnWr91RjHV68Q2UsyrmATEEWKoKp7DnQpvPgQVKkqPNRn7z+JinHM8OyPomgSsKIVE6bSNNzf5RvVXMv2cMlM6wkkAy2AE+ixJAM9INtjRGwqUE9kh2SOSMoLiMlDjoZxKi24UFaUITrAi41LnSAoAkFJVtcDaqrfD60EaHjB2BBn2jf2JpjybLm/CSUupCmDIXqIKkiSkJlOkRvMn0qZzMwVFYRqJM6j5dR+1AAInpbblJqExxkefDgfn1QleRvIKC4hsq+JKwfDVIIiVCUki1lpJqvxBhpxSnsWHCuE6dKk6ISAARBNjE73JNqasl4lYHiIxKFkqJOqQW02uNA8wJE3823KvFM4cuf8ApULdmNRjyaSJ8ilXMiL/AH1Fk4TAXtFnjz5+gVNkNvIJQdcdOXr096rZHmTScQsEpBbiTZW4IiZgHrHSOtbYjgBt9ROkM25R+Hw/cKmY4J8L4nREAbAGBYC3YUbY6FAJcjrbbeU24bNm1HSFpJ3iRNW8U/pTqESKSXcqw4sh0yORIM94ipcRiVuJ0F06e0CfUxVgMcUv25HvBUuK87WFJXrJAmUp+AHlPr5t52oHw69qcU8tJJKimwFoAOxER5hVvPuHlrADUaU8uZPUmaH5YwrDgocBClKkdPhFp9udKdC9uSEmV4dGSOU44DMlkgJc6+UDn/Ks7dkmbntRlnNFJs4kWvqTIt3SuFA9hNJGFV5h60eRiRa4MbA3HyNJLqVeKd1JmbxyVWBv0Nj8jepPGFL7uZBSYVY/aHmj2VcW6KqRjGGPJqMciQq3XT8YnsT6UQkVxs3cIurEdqhW+TVQZknny3i8c7pICh7jlUgdSoeUhXpRh4KcHA8KvmWK0IKprmuc4dQXqVdS7x0HKnnMFeIvTslNzPagGWYQYh51w/CDpHtQuPRWGeEbl0rLWEjUmbMhLc7CyRJ+ZNY5nCb+EkuEbkWTYTud7ch0oZ/pa3MS8z9VavGSdQFhpSsCeY1JV/VRLCstt6gEJkXSlRIXtyPwuJtYgdTa01SSHkdlR1k7gWhmAQM9bAo1juPqmzhl5RZbWuCVIKvLYQfMBfmAQPai+ISSCCYSQofNIg9bGdqXMhzRCWwFKGqSry7eYlWyuUkgKkpMb0UwPELSpUr6O0jWRqiAZtIiSRYnaedduHCuwSNcxueivpa3IESZk9wAbbnbnVXMMM0Cl50ghAMFXwiSLjptQvG8WwsobST0Jk+o07iOqoG/SgGPxbouVaxcjWD6aehAMxp7XO5m1Es7Gg3lXeIcbhlL1aLgGYABVBEdxEfFal5WYkm8lO4CjfbkREVszmekfw0gdQJgAz8KjCiIEFRtG1VHFhRkD75J7mwHsABUFoKx5dUHm248q/LVnHFBbKUJsq6gesEes7XpZRgk3SoqAJ1KUYVBCiQQAnYeUbT+TAkQDVZaRckXigMQJypZrpo/cKiyux0lQVB3Bkbz0HyplG1c3yjPEYdakY1t5oKVqQ635oMAERstJ0g2JIM02NZ9gCnUcwf0xsGCD81CKcABgLXa11WTa8zt2BGjxCTZuY1n7M8p60Hy/ifLUp1Lw+JaO8IeBT/SSQfurzMeKUvJcby3DuqVpPiYl4p1oSYBKUzCAdQEmN9jS9heH07uHxFRYCQgbehV0vA7GjaaCXJMyEW8oqrjBt1zw8FhfpFHSlx9zVB5cvxI96r8M8NPKfS46STqVKSJKtQKVSOVnOnMcqnw+VhP1QOltvaugcBZj4aHErKSFRbdUDkQRJHSCY7UAbSqx69s0gYMBN7+C8Vrwl3CgEq+6d61xCWsM2BqSlCeZMC6rSTzuBS5xDx7EpwrZecmLQEgkSD5iNQm1jvA50mZ064tZViFuvSFJDLaNSZUkKIJtCUgK+IC3OU3IFXjK3plS5wrDuOOO4d0DzGUmbnnpO9ySentVTLce7qASUkGJK9gBa6h5gkTyNWP9AU4FpUW0Np8qUeGUASoFRKkyCTCj5Dv11UYZyAIQkNw0AmBCTfSCRpR/EO58wJO1+sl6y/2pL/aNNDyx9+fJZm3Ci3cKr92cbDiylZUCQ0SCJggkQQIuDSFhG3EqebxDbgU2mUqbnQdxJUJTpmLiN43plw6jh8UZeJSoEKTrlBEi52WhY0wAsKIkiYo6zwwhbbji3moSfL5isGYIglIPoB1qvI81V1fVaTJWkeALnfCXDrr7gedJCACYIsqRGx5eorqGAbQy2NMAAbflVfBogQgCCYB94n86CcRY9TRUgD4Tom+meo/vWj4WpT5NoL3InjcaSCUROkqjsN56bdKTM14gcUkAgwpMmBsDsCkkkGIO/tVdL6gZBIJ3I3vXjrpnUszFzJOw/KkOe4lUTrLFAZUGWMBZ+jAJFzsIHfaBTI6pJbRKNKuZHP5Uq5rxM0rT+7shtQHmcIAVINtEX25q++tuH8wWpS9a1LJOqVGT/npRxHKsHTFrd5KYW8THOrQcSv4kg0OIBqwwIrSY9Uy02tXsgXOpnzf7bk+wH4VX/dykw4dKuhBH40awz0XFV8wyhbhK/EUomAlISTfoSSEoT3qtqIBW9qEjFN5UGAZQ4dPjBCuQVt87CP871V4gz9liWkJK3hABSQEJg3JJmdQ2iT1ItVhnJ1tKJUhDqEiSQqEHsFGNR5QJqHMV5fiQdZUh4AAEElXvcggDYGfSqIa0q1pnbSd44z1/wBJYXxE8VAqVqmwRBj0AnV9896P4Jl5TYWoeEokiJm0b2ukm9jO29Q5Xh2cPrKQVq1QlSgAdMbEza82SBMidqJLWpLZdcMqNkpFhPIAUQjBKtCSOU0wfFVMW4pakYVpQ8V4xqUbCxN/YE1azfIWsEEhlay6f4kWbPokmxnn3NX+HuDXMOr99xRGqNaEpvBJgAkjfzcqqZgkqWVLEk0DyLpXRwimKU4tLK0+V8oS42ejrY0rR/WmR71mHxBfSFmZ2IUbpI3T2g1UyRTuJw0JgOtueI2bwSIKkz1g0aTCXC4BGoDxmz2+tG0pme4POKtalpdGHnlvhd9j6dPh5qnqNBHqg+FhyDuYe45LfXr62p8ofWhS3FAFKQVKJEqAAvAHmNuQFFSEOJClrCEj6RBACW7gXCiQSYI2mevT1nLmJQPiWsW0rJUmAbiIB76gnc+lZjuHA8lBV4hKRpC0aiRH1S2vcd0jbassiyq2jg2R7H575v5jHr1VNC9JtsbiRYjkY2PXnW2KxSlCDuoRsSVfP8BahLWXvNOlIfaDaYJMFWvqEtGNJsQVFVjG/JmwmYN+ERrQVSVEOEp3iYUZ8vZP3TUgFE6Nl7A/8+aVcU0UkhSSD3/zvVJKimYopm2YoXAbB2uVCQOcI5JTyskE86EkXvb8KaAvPTbQ/wAJtEMMhxSNQQVCYOmCfcC49xV/CYPWr6EpWY8zawmY5gkyAbb9j70cuUBP0paUYgkEoPZRFwO8czRt19Di0IJSl0pKSWwhQ+GLqI0lJ32J7iutaOmaygSc/nH8FBnskaUggpWhRJCmwEuIgCZUi5IIjzQB1ImlbNeCmW3Bz3JShZLe533IMRZK45bbu+PzJlCSJ5xAKgBYiNaiVKkJHl/2kRQXEcRqWkISEgTMx2iwJISLTHfaua0kq81r3AiI159P4v0Co4fLtKQEjTaIFkxMwEiOgPqKJ5fkx5wkHmq1C28YtBKkqud5uD6g0ZwHEiXXUh5C1HaESRbnABIA96btLeEo/p7r3OduK8xGEATJsBz/AL1QbQuCpKVaQbkC3+WNMyMwMBQaUtjWEaSk6laiBPl8oubydjyitMyyE4lTbRcUy3r+EOBKVDTGlK0+e0Gxgyb2pLpGjlR+xDqcDj0QxzBLCZWgjvHynpVHK3g0omygNgZ3k3tTpmWVOMhQ8QLUBKUiBJj7IT8JJuZtO96BY7LQ5bwwh2L6CNBsSTB5jYixsexrmuBCmTTua4FvI/PRet8QIKdQQoLEGXAIMTZOk+Xlcgig2YZ64uRJSk78ydoJjygiN0hNFTlqG2lqMOJA3MpVMAgAHnf7rGgOKcw4UlDTpUtW6SICZ5alRJohSiUzuGT8Bz+ei2wHhEgAfSqNlLlQB+0NPOSbGdhfennA5KyhADgE9Nh7AbDtS5luRFtYdOggfZMx604ZgtC2ws3gWp0Y6qxpWFrTvGUmZ7mRYBSjqYPOlF19S/iUTebkxJ5xRPOnfEdPQWFDXABUSPsrMnnL3kBRARVpvGpn6RCVJ06CISLfIgnub96iy/DF9elKgkSBJBO/YUbz39nam4DOID6olQCdIH9Woj23tVGTVxscGHkp8GmlPjal/EcK4d6+Hd0KP1F/oT+CvaqOW5I6xiUpcgT3sR7wfaKu4XhtxZOqEhJgqJm/aN634jyN1rDeIpxUbJCpCt/qgmYpom3YWoySQt8TcIm7gkn4FXvb3rVGGcTuDHWlDLOJnWoBhaRaDvfe9PGU8Z4dyxlBJ2VttG9WYpZGe9kIpNMx2W4W7LlWzi1ITKDBFW04FtwSmNhcesVXdytSbTIM/dWlHqI3ijhZ8mnkYbH0SbxLxDisQSRHhiAoNRYi3mSDqHrVvIOAVPIS7iT4bJAKUputfYRsPST6Ub/8INJQpbadTqyCVqUdpuEpFgOs0LfxL7DiAgOatgQTAHT+1UHNzTVZEskZDA2zXP8AKLOcOIS4DC0IAGlC94A3nmPSfXlVVeAVjHkhCghLSgUkglKikgxuN4rTiDNyy0JJU45aTv39K1ybNCjyaCW1xKNW56kxf0tUPbQACL2jIBkZKZc34jU60WVNlChF0mUEg7daHHCrW2kwKpIWXHlaB5Adr+U9IUJI7zTGgEIAFII3Psq4wkNyhznBmIweLZRhloKCAtxSyUpsYKdIkmRME7czVnNWQy74vjBA1SlIBWVDmmBy3vtEUzcUPtrCQACrVCXI2BudJ5ggcrUgHPA+tTgAb0q0J1K/iJBiQn6o/HetOMkU5xsvsdsfXr8qSQQH7bIAo2BZBHHb+/BTlwxi23SsNaSki6VeVQ6iYlQmIAIFzemBaRJCRBHm0q8qgftawTpTYiD0NJSccUthaIbWDMSPMn7SSDcHYg1azLMC+hMuKMCfDAJnrECfnSX6Pf4osi6rqPXy8+EGqe+EnG4nIIoA/wAeY+i2zLMkrcJSdRO5AhPombkdyBQzEfOrCsKlKJUQhRjSmbkHaijPDWoArJn/AOmmAs9hqIA53PSq0kLojlYD9PqJSbGeUtTUjWAcI1BKggmJix7Cj+J4cM/RhKVGYSpRgQNgSJUbHYR3qVWGdStpxw+IlMo1N6hGoXSpAE2MGRBpJcih0BLv6t0Oo/Psg2M4eeaRrKQE7mFAx6wbe01FleXqcJNgBvcT7fMXMDvW+bIxiIJKXWAolIQmUXM+ZPxT3M+1a5K628ow05KRcAKU3PQqFx/LRAYtW5P07a4OZ7vmf8ImGmPgQ342uJChvBO+rYgRcEi9D8XwolR/9OsJURPhOGRfooT8jJ7CmxjL0NIGmEz5jO87wkqiYOx2oDmOBZDqUuOFoqiw1KAJ2JUbAn5VDXEK7csQAaAfLgfD8+CAYDI1FOrEHwRJ8n/FPt9UERfvyo2XMO2zpaUWlEEnSklZIGxVF56yPeoMyw/hvFJWXYjzT22PpUKU6lAAAEkAHpNEXEqlLrZSSyq6V/pS5TmTwUlIJjYTEJHbVb5g1C/nGGaxQdWFKULakkKQm5umSASZvEfdVnPuGFeHLboQpuNQWBpcnoQZEbD1uKzL+F0pGuPHcFxq8qOtp3/y9LNHlXNNGYW/1HWea5RQYlL6W3ZBMbq+jsQZlRkpgjaDJ6cq5zNBk6FvW1WACFFKIIhRKVKG+oX6Uv5lnqUqPijWpFktzpSknqBsK94Rx2IW4ZbJaM840nkUzYn1rgKGFzfaSHcBTfPn5Jbx/F/72orBhMWSCTAA2M3qseGMU6AsML0KMBRFvl8X3R3p+zfg5h4IdW2WHEDVqAAUqDqulNiPnWuY5++7h0nxBp+qUlMqnb4bmjDla3tY0lo8/VS8M8OvtMFtetX1rSdI6WtHa/OvcwfWlrmBFEMn4lWy0ElR2AEiaXuKc70tnmSOVHEZaO4BVZP6jbbyUuPPafWqaYUseJq0TcJ3j3oPi3iu5M9hRvJclfcExIiQDuf096Q9pVUfpz427rso8zjsKUgz+7gJUAhrzKUeRckWnt86GO8TuFAbCQERdI2J5E/pVFWmYkA9DVhrAyf8ik+zvolP1jwBeFA3mTwJIWRJmABHsIttyqLN3FuoUpxSlEjc3p4w/DSEJkIDyTA1A8yLxFoHeqWNyvDrQpDZUVEQAQZB7xaKYyLKe6GZu1xIqx1XMF4avG2oo3mHDGIZMutmPtJuPuqkU8gfY/rVxaZPZa4HPHmVDw1kDpypte4mWtpJchJEyR0I6UnNpGoTb1plwDzIIDhEVHVSDeEdyjiNoJAKqMnGoUNVjQ84LCPJ8oSD2oLm7CsMJQqRTLITFS4tzBpxxIIMA7Df5naoMVjUEDwxpSIiCTHuedBsXjg6bi9WcrbBMGhebCo6xlsDj0yj+UeRfiNukwLpcO/6etEM64tsE6IUDfzW26il990JOlA1K6D868b4eUvzOmT0EgClt8lXhkleOwX0Bicxwr2FUUKQpCRftA2PMGlB3HtOM6f3ZtuICSk/D7QPlXPMowTwwx0uKDrjqXFIJASoAi08lQBvT9kWTrxUgFbaUH6QuNqTp7AnyqPdJIqIjukAJV8yiQODM9EHwOULd8bFOEKQyhLTaSBaVGQPmmvV8RpbaBShKHBN91bbelMuYvtupTgcJIbSfpHB05qnqbx8+VJeX5BhncarDNrWlIc061HVsJMTuZkXrR0+uhk1MkYB/wDeOg8/XsilieyFl1fCEDEuvrAAUpUyEpkn1EXtXR+GuL04kqZUCpxv4oBBEGPiG6h9mx7U55Dwxh8GmGWxPNZus+pP4UKxGWlkuJaQhCllSwREEqMyeckmh1urGoIAbQHzSYtOYsk5KjxyX0iWQhRsJVGpInbSP1mvMMwuD5taySZJKIMWCU9Lc/vpHxedY7DvgKQVCfOomEC/1YvNufuaaMm4qaxClIJHiJGowfPHUkcvSs4j5JmynbiT9gibuGSpSlToMXUkkQQNlA2V60ovuqSnQpSgAZAA07mZMbk70bzPiBCbIKXVD4VR5R+pFLrq1LOpZKieZoapY+u1LT4WGz1rj4qZfED3hlBVINgVCVjsDVHDoVq8TUV76kyNdogp1kBU3tI2qRLBJgAmegqZeXqCoUmI3BqSqEM0m8Pd4q72qysxStRIS4m9tcSRG50kgX5VMRNG2stZCUbqWs6QUiQk949KtY1rCpbhUJcnSBq8xPX09aEdlonSSyXISM5QBlzSQYBIM+YSPvo4cyJEunSmPKEiyT+dCVYRSTcfoamewjhhJSb7VBCGF747q1Krh9rFPJf8BKQBdSiAVx6cuk17jCn40BamkAkoQIBI2iLqqrisG4gFCpCen1f0mp288LaQEtp1JEX2oqVj90D4ZbHX8HZJWLzjE41wBoOWsB5pSOhJuKLYLh/9zb1FTYeUfMEpEweRNT/6u6NQ8qSoySkAH51C8D+dEqs36gxzC2JteaP4dkFuVHUd77+36Us8WZYhxklDoQuYg3mjjBJSJoDngk1d2EREp51BZGHBD+GcibDYccIU4AZQm6rb77Cqz/EzmJ+jYGlvojc+pozw4WkrJcJB5dPej+TIw7S1BlhBKvMu0XPMSNjVBvOVc02oE7bec9guWrwZUvSlKiuYI/WnDLOFnWWFOOrA5hKj9w70wqLbQddbbC3UgqVbb0HOkDMOJl4nzrXKTyHL2qxYKOZonaY6+PZFcDxGlpwBLik3vG332pqyjNG0g+EArVuDE+pNc4wmRuYlQ8NJjmabF8NowbHncGveP82oCqT9MdMzdGbrofsm5nFsPEoQqFAXTBUk9bm1CM54CYdmU+Gr7SLpvQnIuLsKn6JSikH6yrJnpNOTCladTagpP1Uz5PWedDZVuN0m0F4yuSZ5wa7hZUSHGx9Ybj1FUcGG1naui8Y4ltxpSClQWeaZCJ6dDSc5gm2GSSL/AHzTWAuT2OBUycvCUamz8v0oHmGcrMpVcUPTmrqOZINSo+lvzqU5UHG7zTDk2RLdIIJArfCcOrdgRa1dBy7LQ02BzqC5Ke6xSF4TJENCwv1qV1oURdRUC0VFpQFKHg3LMIwnxX33HUufwmtJkdirYn5U8YvxsS3pTGHw4GwgqI9rCsrK87+q6uTTgNjxYOeuFq6eCP3qylfMsbKVYTAgoGzjpMK7xN571RawOGwXhqWlXjJE+UmFEcz3rKytb9PgbpYd0d27JJ5N91V2+3lAf3r0TxwjxW68lanUhKSfJBm0VT43y17ELbUy5oItHIjebdIrKynNcTlOfUclAAjscpYeaxzCiCUPAbyRJ+cfjXuU5iyVKIw4S4dwICSdrkb1lZU7zuDTlaP7GCfTukLaIF4/g2ERxLbavD0pSlf19IIT99avPttJlwTYiBWVlbsWnjsNrleUMbGguDQmPKWgWULCQkKAhQ3qd3L0rgEagb739SdzWVlYkgp5HmrojaWDCiXlTabIGhSSIIm/rVHN+Gm3DJ8jh+sLg+tZWUoGjSJoDWkgIXlWUYlDxRrT4abmb/IcqbMEJbtCr/5E1lZR8lCHHfXqh+ZYhBSREkGAk7DvSr/p6ysBJFzz2rKyuWTqmiSSimLAZE22dShqX1Ow9KuDKmX0rNoPOL26dKysqRyrrImN8AArKXfC0gjegWYtyaysrUnxCs3UCmUFCxh4vai72PLoA0gECNSTB+YrKysocLKjmfG6mmrUmTY1tvUFA6zuo3mosbkGGxi0rbb0FO6hae0c6ysoStTQ6qR7xGTjPqiWaN/uuGWplIToTPc+lckxWcrfJUtRM3rKyjYVuhg3kqXJuHXMUuEwOpJFdKwuHGWMBIWVE/VIt7dKysqTlV9bK6OIlqWM3zc4hyQNKE7DvzNK2cZiVr08k/jWVlWGcKxH7oQ9LBWYApo4Y4cMyqKyspchypcSnzCYcIEACt3DWVlQElQG9RrTWVlSu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9" name="Right Triangle 8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213246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Electronic Engineering</a:t>
            </a:r>
          </a:p>
        </p:txBody>
      </p:sp>
      <p:sp>
        <p:nvSpPr>
          <p:cNvPr id="12" name="Rectangle 6"/>
          <p:cNvSpPr>
            <a:spLocks noChangeAspect="1" noChangeArrowheads="1"/>
          </p:cNvSpPr>
          <p:nvPr/>
        </p:nvSpPr>
        <p:spPr bwMode="auto">
          <a:xfrm>
            <a:off x="6300431" y="532981"/>
            <a:ext cx="2303462" cy="2308225"/>
          </a:xfrm>
          <a:prstGeom prst="rect">
            <a:avLst/>
          </a:prstGeom>
          <a:solidFill>
            <a:schemeClr val="bg1">
              <a:alpha val="84000"/>
            </a:schemeClr>
          </a:solidFill>
          <a:ln w="412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Top 25 in the UK for </a:t>
            </a:r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Electronic Engineering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latin typeface="+mn-lt"/>
                <a:cs typeface="Arial" panose="020B0604020202020204" pitchFamily="34" charset="0"/>
              </a:rPr>
              <a:t>(Guardian League Table 2020)</a:t>
            </a:r>
          </a:p>
        </p:txBody>
      </p:sp>
    </p:spTree>
    <p:extLst>
      <p:ext uri="{BB962C8B-B14F-4D97-AF65-F5344CB8AC3E}">
        <p14:creationId xmlns:p14="http://schemas.microsoft.com/office/powerpoint/2010/main" val="2921304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252000" y="1628775"/>
            <a:ext cx="8279225" cy="3960225"/>
          </a:xfrm>
        </p:spPr>
        <p:txBody>
          <a:bodyPr/>
          <a:lstStyle/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800" dirty="0">
                <a:solidFill>
                  <a:srgbClr val="820000"/>
                </a:solidFill>
                <a:latin typeface="Arial" charset="0"/>
                <a:cs typeface="Arial" charset="0"/>
              </a:rPr>
              <a:t>Top 25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in UK for Electronic Engineering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(Guardian 2020)</a:t>
            </a: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15 in the UK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teaching quality in Electronic Engineering</a:t>
            </a:r>
            <a:r>
              <a:rPr lang="en-GB" altLang="en-US" sz="1800" dirty="0">
                <a:solidFill>
                  <a:srgbClr val="820000"/>
                </a:solidFill>
                <a:latin typeface="Arial" charset="0"/>
                <a:cs typeface="Arial" charset="0"/>
              </a:rPr>
              <a:t> </a:t>
            </a:r>
            <a:r>
              <a:rPr lang="en-GB" altLang="en-US" sz="1400" dirty="0">
                <a:latin typeface="Arial" charset="0"/>
                <a:cs typeface="Arial" charset="0"/>
              </a:rPr>
              <a:t>(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The Times 2020)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820000"/>
                </a:solidFill>
                <a:latin typeface="Arial" charset="0"/>
                <a:cs typeface="Arial" charset="0"/>
              </a:rPr>
              <a:t>Oldest Electronics Engineering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department in UK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IET accreditation for continuous </a:t>
            </a:r>
            <a:r>
              <a:rPr lang="en-GB" sz="2000" dirty="0">
                <a:solidFill>
                  <a:srgbClr val="820000"/>
                </a:solidFill>
                <a:latin typeface="Arial" charset="0"/>
                <a:cs typeface="Arial" charset="0"/>
              </a:rPr>
              <a:t>30 years </a:t>
            </a:r>
          </a:p>
          <a:p>
            <a:pPr marL="179388" indent="-17938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2000" b="1" u="sng" dirty="0">
                <a:latin typeface="Arial" pitchFamily="34" charset="0"/>
                <a:cs typeface="Arial" pitchFamily="34" charset="0"/>
              </a:rPr>
              <a:t>Specialisms: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sz="2000" i="1" dirty="0"/>
              <a:t>VLSI Design, Optoelectronics, Broadband &amp; Optical Communications </a:t>
            </a:r>
            <a:r>
              <a:rPr lang="en-GB" sz="2000" b="1" i="1" dirty="0"/>
              <a:t>(5G Research),  </a:t>
            </a:r>
            <a:r>
              <a:rPr lang="en-GB" sz="2000" i="1" dirty="0"/>
              <a:t>Nanotechnology &amp; Microfabrication, Organic Electronics, Bioelectronics, Microwave Devices, Polymer Electronics</a:t>
            </a:r>
            <a:endParaRPr lang="en-GB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9" name="Right Triangle 8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211295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Electronic Engineering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63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38757" y="1359352"/>
            <a:ext cx="3023948" cy="49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2000" b="1" u="sng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*90% Employment Rate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9" name="Right Triangle 8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179212"/>
            <a:ext cx="565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Electronic Engineering Alumni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DA48925-3C14-8F4B-AED0-C9AB97FD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437" y="2364897"/>
            <a:ext cx="2879725" cy="44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E5925F7-DDD0-BD41-84C4-D429C2CFC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205" y="4108920"/>
            <a:ext cx="1407724" cy="13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D1B231B1-7453-4245-9735-C3936BC5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26" y="3959507"/>
            <a:ext cx="2412000" cy="5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66B12889-7A14-F14C-9E89-01ECBFD1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81" y="4667824"/>
            <a:ext cx="1676289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07D04E0C-AC20-A346-9EAC-EDE841A1B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8906" y="2992857"/>
            <a:ext cx="1734500" cy="8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e the source image">
            <a:extLst>
              <a:ext uri="{FF2B5EF4-FFF2-40B4-BE49-F238E27FC236}">
                <a16:creationId xmlns:a16="http://schemas.microsoft.com/office/drawing/2014/main" id="{DC158E6F-2CAE-8B4D-949A-0F005F9C4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07" y="5842577"/>
            <a:ext cx="3207786" cy="72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e the source image">
            <a:extLst>
              <a:ext uri="{FF2B5EF4-FFF2-40B4-BE49-F238E27FC236}">
                <a16:creationId xmlns:a16="http://schemas.microsoft.com/office/drawing/2014/main" id="{001051CF-071C-A84F-BDAE-C66AA0323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99" y="2589755"/>
            <a:ext cx="2772000" cy="15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ee the source image">
            <a:extLst>
              <a:ext uri="{FF2B5EF4-FFF2-40B4-BE49-F238E27FC236}">
                <a16:creationId xmlns:a16="http://schemas.microsoft.com/office/drawing/2014/main" id="{D107E74A-D81D-B048-917E-C0741175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255" y="1941314"/>
            <a:ext cx="1278153" cy="14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B0476C2E-B765-3B4D-B563-2540BFCA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330" y="3510325"/>
            <a:ext cx="1268550" cy="204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See the source image">
            <a:extLst>
              <a:ext uri="{FF2B5EF4-FFF2-40B4-BE49-F238E27FC236}">
                <a16:creationId xmlns:a16="http://schemas.microsoft.com/office/drawing/2014/main" id="{7E90EDCE-D253-6645-A22C-ED7E05ABA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646" y="5416158"/>
            <a:ext cx="1304455" cy="13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ee the source image">
            <a:extLst>
              <a:ext uri="{FF2B5EF4-FFF2-40B4-BE49-F238E27FC236}">
                <a16:creationId xmlns:a16="http://schemas.microsoft.com/office/drawing/2014/main" id="{EA672386-C2E0-9646-87F8-24C1CC801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461" y="2113564"/>
            <a:ext cx="2794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419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http://www.sietm.com/wp-content/uploads/2012/03/Electrical-and-Electronics-300x2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6" name="Right Triangle 5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0" y="189000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Computer Science</a:t>
            </a:r>
          </a:p>
        </p:txBody>
      </p:sp>
      <p:sp>
        <p:nvSpPr>
          <p:cNvPr id="9" name="Rectangle 6"/>
          <p:cNvSpPr>
            <a:spLocks noChangeAspect="1" noChangeArrowheads="1"/>
          </p:cNvSpPr>
          <p:nvPr/>
        </p:nvSpPr>
        <p:spPr bwMode="auto">
          <a:xfrm>
            <a:off x="6012000" y="549001"/>
            <a:ext cx="2519225" cy="2308500"/>
          </a:xfrm>
          <a:prstGeom prst="rect">
            <a:avLst/>
          </a:prstGeom>
          <a:solidFill>
            <a:schemeClr val="bg1">
              <a:alpha val="84000"/>
            </a:schemeClr>
          </a:solidFill>
          <a:ln w="412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Top 15 in the UK for </a:t>
            </a:r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Teaching Quality in Computer Science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latin typeface="+mn-lt"/>
                <a:cs typeface="Arial" panose="020B0604020202020204" pitchFamily="34" charset="0"/>
              </a:rPr>
              <a:t>(The Times League Table 2020)</a:t>
            </a:r>
          </a:p>
        </p:txBody>
      </p:sp>
    </p:spTree>
    <p:extLst>
      <p:ext uri="{BB962C8B-B14F-4D97-AF65-F5344CB8AC3E}">
        <p14:creationId xmlns:p14="http://schemas.microsoft.com/office/powerpoint/2010/main" val="3811693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http://www.sietm.com/wp-content/uploads/2012/03/Electrical-and-Electronics-300x22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Content Placeholder 2"/>
          <p:cNvSpPr>
            <a:spLocks noGrp="1"/>
          </p:cNvSpPr>
          <p:nvPr>
            <p:ph sz="half" idx="4294967295"/>
          </p:nvPr>
        </p:nvSpPr>
        <p:spPr>
          <a:xfrm>
            <a:off x="644107" y="1982067"/>
            <a:ext cx="7199225" cy="2879727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15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UK for Teaching Quality </a:t>
            </a:r>
            <a:r>
              <a:rPr lang="en-GB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(Times 2020)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Staff to student ratio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allowing staff to spend time with individual students.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courses are </a:t>
            </a: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 by the BCS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(British Computer Society)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8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(Centre of Advance Software Technology) provides projects and employment for our students during and after their studies.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7" name="Right Triangle 6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0" y="239845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Computer Science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585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www.sietm.com/wp-content/uploads/2012/03/Electrical-and-Electronics-300x228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9" name="Right Triangle 8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-1" y="228905"/>
            <a:ext cx="42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Computer Science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81768C47-140C-8543-9DF3-C3B439ED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8629" y="2287831"/>
            <a:ext cx="1291928" cy="137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64EFDCD8-266C-0440-B2F4-8026F838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2" y="4814761"/>
            <a:ext cx="2261123" cy="70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59F02393-83BF-EF44-9B3B-F38F0EAAE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077" y="5914982"/>
            <a:ext cx="1879643" cy="5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C7749439-0993-244F-9457-280AEEA6B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25" y="2951918"/>
            <a:ext cx="2656188" cy="19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ee the source image">
            <a:extLst>
              <a:ext uri="{FF2B5EF4-FFF2-40B4-BE49-F238E27FC236}">
                <a16:creationId xmlns:a16="http://schemas.microsoft.com/office/drawing/2014/main" id="{4A74C50E-0D70-0545-9D31-91D15A9E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3689" y="2339375"/>
            <a:ext cx="3149643" cy="8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e the source image">
            <a:extLst>
              <a:ext uri="{FF2B5EF4-FFF2-40B4-BE49-F238E27FC236}">
                <a16:creationId xmlns:a16="http://schemas.microsoft.com/office/drawing/2014/main" id="{D65DCA0C-FF97-E94B-8CE7-116ECE29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248" y="5811464"/>
            <a:ext cx="3092294" cy="6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ee the source image">
            <a:extLst>
              <a:ext uri="{FF2B5EF4-FFF2-40B4-BE49-F238E27FC236}">
                <a16:creationId xmlns:a16="http://schemas.microsoft.com/office/drawing/2014/main" id="{482AE7BC-6289-AE42-9C64-ACF86961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248" y="3190550"/>
            <a:ext cx="2238053" cy="15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ee the source image">
            <a:extLst>
              <a:ext uri="{FF2B5EF4-FFF2-40B4-BE49-F238E27FC236}">
                <a16:creationId xmlns:a16="http://schemas.microsoft.com/office/drawing/2014/main" id="{83127D25-8BE0-5C4F-9D51-D9BF3973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49" y="2073620"/>
            <a:ext cx="1663067" cy="16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e the source image">
            <a:extLst>
              <a:ext uri="{FF2B5EF4-FFF2-40B4-BE49-F238E27FC236}">
                <a16:creationId xmlns:a16="http://schemas.microsoft.com/office/drawing/2014/main" id="{1374A19D-906F-DF45-B2DC-3731BE87A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0287" y="3560082"/>
            <a:ext cx="2879725" cy="4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See the source image">
            <a:extLst>
              <a:ext uri="{FF2B5EF4-FFF2-40B4-BE49-F238E27FC236}">
                <a16:creationId xmlns:a16="http://schemas.microsoft.com/office/drawing/2014/main" id="{D015F65B-025C-CB48-A272-10B6C23B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68" y="1242036"/>
            <a:ext cx="2770406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See the source image">
            <a:extLst>
              <a:ext uri="{FF2B5EF4-FFF2-40B4-BE49-F238E27FC236}">
                <a16:creationId xmlns:a16="http://schemas.microsoft.com/office/drawing/2014/main" id="{DA17209A-9180-7741-BB6E-B9FAC834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877" y="1506929"/>
            <a:ext cx="3492000" cy="6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See the source image">
            <a:extLst>
              <a:ext uri="{FF2B5EF4-FFF2-40B4-BE49-F238E27FC236}">
                <a16:creationId xmlns:a16="http://schemas.microsoft.com/office/drawing/2014/main" id="{BCA9DD65-F99D-1B46-B0D5-C80B45E0F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7186" y="4887272"/>
            <a:ext cx="2244397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See the source image">
            <a:extLst>
              <a:ext uri="{FF2B5EF4-FFF2-40B4-BE49-F238E27FC236}">
                <a16:creationId xmlns:a16="http://schemas.microsoft.com/office/drawing/2014/main" id="{33311A67-A881-E24E-8C79-17F81EAB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745" y="4647498"/>
            <a:ext cx="2412000" cy="4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116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govcentral.monster.com/nfs/govcentral/attachment_images/0002/3082/biotech_crop380w.jpg?12247153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6" name="Right Triangle 5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0" y="189000"/>
            <a:ext cx="385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Biotech &amp; Genetics</a:t>
            </a:r>
          </a:p>
        </p:txBody>
      </p:sp>
      <p:sp>
        <p:nvSpPr>
          <p:cNvPr id="10" name="Rectangle 6"/>
          <p:cNvSpPr>
            <a:spLocks noChangeAspect="1" noChangeArrowheads="1"/>
          </p:cNvSpPr>
          <p:nvPr/>
        </p:nvSpPr>
        <p:spPr bwMode="auto">
          <a:xfrm>
            <a:off x="6227763" y="549275"/>
            <a:ext cx="2303462" cy="2308225"/>
          </a:xfrm>
          <a:prstGeom prst="rect">
            <a:avLst/>
          </a:prstGeom>
          <a:solidFill>
            <a:schemeClr val="bg1">
              <a:alpha val="84000"/>
            </a:schemeClr>
          </a:solidFill>
          <a:ln w="412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Top 20 in the UK for </a:t>
            </a:r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Research in Biological Science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 dirty="0">
                <a:latin typeface="+mn-lt"/>
                <a:cs typeface="Arial" panose="020B0604020202020204" pitchFamily="34" charset="0"/>
              </a:rPr>
              <a:t>(Research Excellence Framework)</a:t>
            </a:r>
          </a:p>
        </p:txBody>
      </p:sp>
    </p:spTree>
    <p:extLst>
      <p:ext uri="{BB962C8B-B14F-4D97-AF65-F5344CB8AC3E}">
        <p14:creationId xmlns:p14="http://schemas.microsoft.com/office/powerpoint/2010/main" val="1387359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http://govcentral.monster.com/nfs/govcentral/attachment_images/0002/3082/biotech_crop380w.jpg?1224715337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842"/>
            <a:ext cx="9144000" cy="686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sz="half" idx="4294967295"/>
          </p:nvPr>
        </p:nvSpPr>
        <p:spPr>
          <a:xfrm>
            <a:off x="640122" y="1628774"/>
            <a:ext cx="7891878" cy="4320225"/>
          </a:xfrm>
        </p:spPr>
        <p:txBody>
          <a:bodyPr/>
          <a:lstStyle/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20 in the UK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according to the latest Research Excellence Framework (REF)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Centre of Excellence for Molecular Cancer Studies 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(North West Cancer Research Fund Institute is located within the School of Biological Sciences)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Forefront in research for molecular biology, genomics, proteomics and transgenic technologies; unravelling the cascade of controls which leads from genotype to phenotype.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Close links with NHS</a:t>
            </a:r>
          </a:p>
          <a:p>
            <a:pPr marL="179388" indent="-17938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Top of the range Laboratories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Advanced Mass Spectrometry Facility, </a:t>
            </a:r>
            <a:r>
              <a:rPr lang="en-GB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Transcripomics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Analysis Suite (incorporating a scanner and robotic </a:t>
            </a:r>
            <a:r>
              <a:rPr lang="en-GB" alt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arrayer</a:t>
            </a:r>
            <a:r>
              <a:rPr lang="en-GB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), Imaging Facility, Bioinformatics Beowulf cluster, and Housing for Research Animals.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8" name="Right Triangle 7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313750"/>
            <a:ext cx="385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Biotech &amp; Genetics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33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611188" y="2212975"/>
            <a:ext cx="54006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7" name="Right Triangle 6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0" y="300830"/>
            <a:ext cx="24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Psychology</a:t>
            </a:r>
          </a:p>
        </p:txBody>
      </p:sp>
      <p:sp>
        <p:nvSpPr>
          <p:cNvPr id="11" name="Rectangle 6"/>
          <p:cNvSpPr>
            <a:spLocks noChangeAspect="1" noChangeArrowheads="1"/>
          </p:cNvSpPr>
          <p:nvPr/>
        </p:nvSpPr>
        <p:spPr bwMode="auto">
          <a:xfrm>
            <a:off x="6227763" y="549275"/>
            <a:ext cx="2303462" cy="2308225"/>
          </a:xfrm>
          <a:prstGeom prst="rect">
            <a:avLst/>
          </a:prstGeom>
          <a:solidFill>
            <a:schemeClr val="bg1">
              <a:alpha val="84000"/>
            </a:schemeClr>
          </a:solidFill>
          <a:ln w="4127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2000" dirty="0">
                <a:latin typeface="+mn-lt"/>
                <a:cs typeface="Arial" panose="020B0604020202020204" pitchFamily="34" charset="0"/>
              </a:rPr>
              <a:t>Top 20 in the UK for </a:t>
            </a:r>
            <a:r>
              <a:rPr lang="en-GB" altLang="en-US" sz="2000" b="1" dirty="0">
                <a:latin typeface="+mn-lt"/>
                <a:cs typeface="Arial" panose="020B0604020202020204" pitchFamily="34" charset="0"/>
              </a:rPr>
              <a:t>Psychology Research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1200" dirty="0">
                <a:cs typeface="Arial" panose="020B0604020202020204" pitchFamily="34" charset="0"/>
              </a:rPr>
              <a:t>(Research Excellence Framework)</a:t>
            </a:r>
          </a:p>
        </p:txBody>
      </p:sp>
    </p:spTree>
    <p:extLst>
      <p:ext uri="{BB962C8B-B14F-4D97-AF65-F5344CB8AC3E}">
        <p14:creationId xmlns:p14="http://schemas.microsoft.com/office/powerpoint/2010/main" val="27073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39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2" y="-23352"/>
            <a:ext cx="9144000" cy="6880226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97128"/>
            <a:ext cx="277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Why Bangor?</a:t>
            </a:r>
          </a:p>
        </p:txBody>
      </p:sp>
      <p:pic>
        <p:nvPicPr>
          <p:cNvPr id="1434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5413375"/>
            <a:ext cx="14620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Triangle 2"/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E129A945-8FA9-DB4E-92AD-414E9BD5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8" y="1595822"/>
            <a:ext cx="6019800" cy="4000500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651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611188" y="2212975"/>
            <a:ext cx="54006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213298" y="4743419"/>
            <a:ext cx="7920000" cy="2245439"/>
          </a:xfrm>
        </p:spPr>
        <p:txBody>
          <a:bodyPr/>
          <a:lstStyle/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820000"/>
                </a:solidFill>
                <a:latin typeface="Arial" charset="0"/>
                <a:cs typeface="Arial" charset="0"/>
              </a:rPr>
              <a:t>Top 10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in the UK for Teaching Quality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(Times League Table 2020)</a:t>
            </a:r>
            <a:endParaRPr lang="en-GB" sz="1200" dirty="0">
              <a:solidFill>
                <a:srgbClr val="820000"/>
              </a:solidFill>
              <a:latin typeface="Arial" charset="0"/>
              <a:cs typeface="Arial" charset="0"/>
            </a:endParaRPr>
          </a:p>
          <a:p>
            <a:pPr marL="177800" indent="-1778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GB" sz="1600" dirty="0">
                <a:solidFill>
                  <a:srgbClr val="820000"/>
                </a:solidFill>
                <a:latin typeface="Arial" charset="0"/>
                <a:cs typeface="Arial" charset="0"/>
              </a:rPr>
              <a:t>Top 20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in the UK for Psychology research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(REF, Complete Guide 2020)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820000"/>
                </a:solidFill>
                <a:latin typeface="Arial" charset="0"/>
                <a:cs typeface="Arial" charset="0"/>
              </a:rPr>
              <a:t>Top 10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in the UK for course satisfaction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(Guardian 2020)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3T MRI Scanner costing </a:t>
            </a:r>
            <a:r>
              <a:rPr lang="en-GB" sz="1600" dirty="0">
                <a:solidFill>
                  <a:srgbClr val="820000"/>
                </a:solidFill>
                <a:latin typeface="Arial" charset="0"/>
                <a:cs typeface="Arial" charset="0"/>
              </a:rPr>
              <a:t>£1,500,000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One of the oldest and largest Psychology departments in the UK</a:t>
            </a:r>
          </a:p>
          <a:p>
            <a:pPr marL="180975" indent="-18097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defRPr/>
            </a:pPr>
            <a:endParaRPr lang="en-GB" sz="36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10" name="Right Triangle 9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0" y="322698"/>
            <a:ext cx="241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>
                <a:solidFill>
                  <a:prstClr val="white"/>
                </a:solidFill>
              </a:rPr>
              <a:t>Psychology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66395649-CE1C-7047-9DA4-F0C2DDB2B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3086" y="1376577"/>
            <a:ext cx="6054500" cy="339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620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40"/>
          <a:stretch/>
        </p:blipFill>
        <p:spPr>
          <a:xfrm>
            <a:off x="0" y="-106846"/>
            <a:ext cx="9144000" cy="7029000"/>
          </a:xfrm>
          <a:prstGeom prst="rect">
            <a:avLst/>
          </a:prstGeom>
        </p:spPr>
      </p:pic>
      <p:sp>
        <p:nvSpPr>
          <p:cNvPr id="16" name="Right Triangle 15"/>
          <p:cNvSpPr/>
          <p:nvPr/>
        </p:nvSpPr>
        <p:spPr bwMode="auto">
          <a:xfrm rot="16200000">
            <a:off x="211102" y="-211101"/>
            <a:ext cx="3078523" cy="3500726"/>
          </a:xfrm>
          <a:prstGeom prst="rtTriangle">
            <a:avLst/>
          </a:prstGeom>
          <a:solidFill>
            <a:schemeClr val="accent2">
              <a:alpha val="70000"/>
            </a:scheme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76" y="352813"/>
            <a:ext cx="1461099" cy="11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6110815"/>
            <a:ext cx="2424155" cy="576562"/>
          </a:xfrm>
          <a:prstGeom prst="rect">
            <a:avLst/>
          </a:prstGeom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349865" y="3527400"/>
            <a:ext cx="179127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bg1"/>
                </a:solidFill>
                <a:latin typeface="Trebuchet MS" panose="020B0603020202020204" pitchFamily="34" charset="0"/>
              </a:rPr>
              <a:t>THE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61102" y="3991826"/>
            <a:ext cx="914400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1500" b="1" dirty="0">
                <a:solidFill>
                  <a:schemeClr val="bg1"/>
                </a:solidFill>
                <a:latin typeface="Trebuchet MS" panose="020B0603020202020204" pitchFamily="34" charset="0"/>
              </a:rPr>
              <a:t>ADVENTURE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927788" y="5210304"/>
            <a:ext cx="53007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bg1"/>
                </a:solidFill>
                <a:latin typeface="Trebuchet MS" panose="020B0603020202020204" pitchFamily="34" charset="0"/>
              </a:rPr>
              <a:t>STARTS HERE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166428" y="6003143"/>
            <a:ext cx="46800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700" dirty="0">
                <a:solidFill>
                  <a:schemeClr val="bg1"/>
                </a:solidFill>
                <a:latin typeface="Trebuchet MS" panose="020B0603020202020204" pitchFamily="34" charset="0"/>
              </a:rPr>
              <a:t>WALES, UNITED KINGDOM    </a:t>
            </a:r>
          </a:p>
        </p:txBody>
      </p:sp>
    </p:spTree>
    <p:extLst>
      <p:ext uri="{BB962C8B-B14F-4D97-AF65-F5344CB8AC3E}">
        <p14:creationId xmlns:p14="http://schemas.microsoft.com/office/powerpoint/2010/main" val="2244024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6A9ECE1-2FF2-A944-AFF9-0F1A1F9D8F76}"/>
              </a:ext>
            </a:extLst>
          </p:cNvPr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D2C92391-066B-834C-8D55-B651C60E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99" y="311196"/>
            <a:ext cx="9360000" cy="5949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323232"/>
              </a:clrFrom>
              <a:clrTo>
                <a:srgbClr val="3232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000" y="5589000"/>
            <a:ext cx="14620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5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/>
          <p:cNvSpPr/>
          <p:nvPr/>
        </p:nvSpPr>
        <p:spPr bwMode="auto">
          <a:xfrm rot="16200000">
            <a:off x="0" y="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14339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3" y="-11113"/>
            <a:ext cx="9144000" cy="6880226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" y="150552"/>
            <a:ext cx="565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Why Bangor? – 3 Reasons</a:t>
            </a:r>
          </a:p>
        </p:txBody>
      </p:sp>
      <p:sp>
        <p:nvSpPr>
          <p:cNvPr id="3" name="Right Triangle 2"/>
          <p:cNvSpPr/>
          <p:nvPr/>
        </p:nvSpPr>
        <p:spPr>
          <a:xfrm rot="16200000">
            <a:off x="6264275" y="3973513"/>
            <a:ext cx="2879725" cy="2879725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11B1B05-04F4-2D41-BFFB-B2DF571E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03409"/>
              </p:ext>
            </p:extLst>
          </p:nvPr>
        </p:nvGraphicFramePr>
        <p:xfrm>
          <a:off x="620044" y="1298587"/>
          <a:ext cx="7903906" cy="5121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953">
                  <a:extLst>
                    <a:ext uri="{9D8B030D-6E8A-4147-A177-3AD203B41FA5}">
                      <a16:colId xmlns:a16="http://schemas.microsoft.com/office/drawing/2014/main" val="2057403599"/>
                    </a:ext>
                  </a:extLst>
                </a:gridCol>
                <a:gridCol w="4671953">
                  <a:extLst>
                    <a:ext uri="{9D8B030D-6E8A-4147-A177-3AD203B41FA5}">
                      <a16:colId xmlns:a16="http://schemas.microsoft.com/office/drawing/2014/main" val="11472068"/>
                    </a:ext>
                  </a:extLst>
                </a:gridCol>
              </a:tblGrid>
              <a:tr h="405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706944"/>
                  </a:ext>
                </a:extLst>
              </a:tr>
              <a:tr h="16708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 Cost Effective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Cheap cost of living (1 of lowest in UK)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Competitive fees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Competitive scholarships (up to 50% off)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4243572"/>
                  </a:ext>
                </a:extLst>
              </a:tr>
              <a:tr h="19749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 Competitive both domestically &amp; internationally in </a:t>
                      </a:r>
                      <a:r>
                        <a:rPr lang="en-US" i="1" u="sng" dirty="0"/>
                        <a:t>subjects that matter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Schools of Psychology, </a:t>
                      </a:r>
                      <a:r>
                        <a:rPr lang="en-US" b="1" u="none" dirty="0"/>
                        <a:t>Environmental Sciences</a:t>
                      </a:r>
                      <a:r>
                        <a:rPr lang="en-US" dirty="0"/>
                        <a:t>, Banking, Modern Languages and Electronic Engineering are all highly regarded.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These areas are shaping the world and our future.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143423"/>
                  </a:ext>
                </a:extLst>
              </a:tr>
              <a:tr h="10343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 Location, location,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Student’s mindset,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Enjoy the great outdoors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Rest, relax and refresh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1443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31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-6720" y="0"/>
            <a:ext cx="9157440" cy="7325457"/>
          </a:xfrm>
          <a:prstGeom prst="rect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440" y="185862"/>
            <a:ext cx="34925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Student diversity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654181" y="5294716"/>
            <a:ext cx="7721498" cy="151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Austria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Bangladesh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China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Ghana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India</a:t>
            </a:r>
          </a:p>
          <a:p>
            <a:pPr marL="491400" lvl="2" indent="0" eaLnBrk="1" hangingPunct="1">
              <a:buNone/>
              <a:defRPr/>
            </a:pPr>
            <a:endParaRPr lang="en-GB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Japan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Malaysia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Nigeria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Spain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United States</a:t>
            </a:r>
          </a:p>
          <a:p>
            <a:pPr marL="720000" lvl="2" eaLnBrk="1" hangingPunct="1">
              <a:defRPr/>
            </a:pPr>
            <a:endParaRPr lang="en-GB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12,000 students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7,000 Home/EU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5,000 Overseas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120+ countries</a:t>
            </a:r>
          </a:p>
          <a:p>
            <a:pPr marL="720000" lvl="2" eaLnBrk="1" hangingPunct="1">
              <a:defRPr/>
            </a:pPr>
            <a:r>
              <a:rPr lang="en-GB" altLang="en-US" sz="16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Capacity for more!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BDD53B1-1939-504A-9502-9277D5590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2000" y="1219543"/>
            <a:ext cx="6365860" cy="318293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7280" y="4450458"/>
            <a:ext cx="7416000" cy="584775"/>
          </a:xfrm>
          <a:prstGeom prst="rect">
            <a:avLst/>
          </a:prstGeom>
          <a:solidFill>
            <a:srgbClr val="92D050">
              <a:alpha val="95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>
                <a:ea typeface="ＭＳ Ｐゴシック" panose="020B0600070205080204" pitchFamily="34" charset="-128"/>
              </a:rPr>
              <a:t>Top 150 in the World for International Outlook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sz="1400" dirty="0">
                <a:ea typeface="ＭＳ Ｐゴシック" panose="020B0600070205080204" pitchFamily="34" charset="-128"/>
              </a:rPr>
              <a:t>THE World Ranking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:\Service Departments\International Office\Photos\Bangor_Cappex\DSC_0213_blackand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762"/>
            <a:ext cx="9144000" cy="6853238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GB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r>
              <a:rPr lang="en-GB" sz="2800" dirty="0"/>
              <a:t>	</a:t>
            </a:r>
          </a:p>
          <a:p>
            <a:pPr marL="180975" indent="-180975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GB" sz="2800" dirty="0">
              <a:solidFill>
                <a:srgbClr val="82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40256"/>
            <a:ext cx="2772000" cy="792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eaLnBrk="1" hangingPunct="1">
              <a:defRPr/>
            </a:pPr>
            <a:r>
              <a:rPr lang="en-GB" sz="3200" dirty="0"/>
              <a:t>Subject Areas</a:t>
            </a:r>
          </a:p>
        </p:txBody>
      </p:sp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6264275" y="3973513"/>
            <a:ext cx="2879725" cy="2879725"/>
            <a:chOff x="6264000" y="3973238"/>
            <a:chExt cx="2880000" cy="2880000"/>
          </a:xfrm>
        </p:grpSpPr>
        <p:sp>
          <p:nvSpPr>
            <p:cNvPr id="3" name="Right Triangle 2"/>
            <p:cNvSpPr/>
            <p:nvPr/>
          </p:nvSpPr>
          <p:spPr>
            <a:xfrm rot="16200000">
              <a:off x="6264000" y="3973238"/>
              <a:ext cx="2880000" cy="2880000"/>
            </a:xfrm>
            <a:prstGeom prst="rtTriangle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Ctr="1"/>
            <a:lstStyle/>
            <a:p>
              <a:pPr algn="ctr">
                <a:defRPr/>
              </a:pPr>
              <a:endParaRPr lang="en-GB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6393" name="Picture 3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323232"/>
                </a:clrFrom>
                <a:clrTo>
                  <a:srgbClr val="32323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000" y="5413237"/>
              <a:ext cx="1461263" cy="117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Subtitle 2"/>
          <p:cNvSpPr txBox="1">
            <a:spLocks/>
          </p:cNvSpPr>
          <p:nvPr/>
        </p:nvSpPr>
        <p:spPr bwMode="auto">
          <a:xfrm>
            <a:off x="612775" y="1628775"/>
            <a:ext cx="3239226" cy="46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*Accounting, Banking &amp; Finance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Biological Sciences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Biomedical Sciences &amp; Biotechnology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*Business &amp; MBA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Celtic Studies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*Computer Science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Education &amp; Childhood Studies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*Electronic Engineering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English Language &amp; Literature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*Environmental Sciences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*Forestry &amp; Land Management</a:t>
            </a:r>
          </a:p>
          <a:p>
            <a:pPr marL="0" indent="0" eaLnBrk="1" hangingPunct="1">
              <a:lnSpc>
                <a:spcPts val="2160"/>
              </a:lnSpc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*Healthcare &amp; Nursing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2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6391" name="Subtitle 2"/>
          <p:cNvSpPr txBox="1">
            <a:spLocks/>
          </p:cNvSpPr>
          <p:nvPr/>
        </p:nvSpPr>
        <p:spPr bwMode="auto">
          <a:xfrm>
            <a:off x="4932363" y="1627188"/>
            <a:ext cx="3599637" cy="396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History &amp; Archaeology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Islamic Banking &amp; Finance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Law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Linguistics &amp; TEFL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Media &amp; Creative Studies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Music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*Ocean Sciences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Philosophy &amp; Religion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Product Design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*Psychology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Social Sciences</a:t>
            </a:r>
          </a:p>
          <a:p>
            <a:pPr eaLnBrk="1" hangingPunct="1">
              <a:lnSpc>
                <a:spcPts val="2163"/>
              </a:lnSpc>
              <a:buFont typeface="Arial" panose="020B0604020202020204" pitchFamily="34" charset="0"/>
              <a:buNone/>
            </a:pPr>
            <a:r>
              <a:rPr lang="en-GB" altLang="en-US" sz="1800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*Sports Sciences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GB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None/>
            </a:pPr>
            <a:endParaRPr lang="en-GB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3" eaLnBrk="1" hangingPunct="1"/>
            <a:endParaRPr lang="en-GB" altLang="en-US" sz="16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lvl="2" eaLnBrk="1" hangingPunct="1">
              <a:buFont typeface="Arial" panose="020B0604020202020204" pitchFamily="34" charset="0"/>
              <a:buNone/>
            </a:pPr>
            <a:endParaRPr lang="en-GB" altLang="en-US" sz="20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000" y="549275"/>
            <a:ext cx="1502665" cy="556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8322F-E80C-9F42-8EF9-E895CD72E8B1}"/>
              </a:ext>
            </a:extLst>
          </p:cNvPr>
          <p:cNvSpPr txBox="1"/>
          <p:nvPr/>
        </p:nvSpPr>
        <p:spPr>
          <a:xfrm>
            <a:off x="230715" y="6027410"/>
            <a:ext cx="6120000" cy="646331"/>
          </a:xfrm>
          <a:prstGeom prst="rect">
            <a:avLst/>
          </a:prstGeom>
          <a:solidFill>
            <a:srgbClr val="92D050">
              <a:alpha val="75000"/>
            </a:srgb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Which courses are most popular with your students?</a:t>
            </a:r>
          </a:p>
          <a:p>
            <a:pPr marL="285750" indent="-285750">
              <a:buFontTx/>
              <a:buChar char="-"/>
            </a:pPr>
            <a:r>
              <a:rPr lang="en-US" dirty="0"/>
              <a:t>Are there any growing areas of interest?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/>
        </p:nvSpPr>
        <p:spPr bwMode="auto">
          <a:xfrm rot="16200000">
            <a:off x="4832724" y="2538000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Right Triangle 12"/>
          <p:cNvSpPr/>
          <p:nvPr/>
        </p:nvSpPr>
        <p:spPr bwMode="auto">
          <a:xfrm rot="16200000">
            <a:off x="-8724" y="-9525"/>
            <a:ext cx="4320000" cy="4320000"/>
          </a:xfrm>
          <a:prstGeom prst="rtTriangle">
            <a:avLst/>
          </a:prstGeom>
          <a:solidFill>
            <a:srgbClr val="C00000">
              <a:alpha val="56000"/>
            </a:srgbClr>
          </a:solidFill>
          <a:ln>
            <a:noFill/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Ctr="1"/>
          <a:lstStyle/>
          <a:p>
            <a:pPr algn="ctr"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12713" y="3089275"/>
            <a:ext cx="589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chemeClr val="bg1"/>
                </a:solidFill>
                <a:latin typeface="DIN Next LT Pro" panose="020B0503020203050203" pitchFamily="34" charset="0"/>
              </a:rPr>
              <a:t>Academic</a:t>
            </a: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-90488" y="3740150"/>
            <a:ext cx="9144001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2000" b="1">
                <a:solidFill>
                  <a:schemeClr val="bg1"/>
                </a:solidFill>
                <a:latin typeface="DIN Next LT Pro" panose="020B0503020203050203" pitchFamily="34" charset="0"/>
              </a:rPr>
              <a:t>EXCELLENCE</a:t>
            </a:r>
          </a:p>
        </p:txBody>
      </p:sp>
      <p:sp>
        <p:nvSpPr>
          <p:cNvPr id="17415" name="TextBox 3"/>
          <p:cNvSpPr txBox="1">
            <a:spLocks noChangeArrowheads="1"/>
          </p:cNvSpPr>
          <p:nvPr/>
        </p:nvSpPr>
        <p:spPr bwMode="auto">
          <a:xfrm>
            <a:off x="4311650" y="5257800"/>
            <a:ext cx="48561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 dirty="0">
                <a:solidFill>
                  <a:schemeClr val="bg1"/>
                </a:solidFill>
                <a:latin typeface="DIN Next LT Pro" panose="020B0503020203050203" pitchFamily="34" charset="0"/>
              </a:rPr>
              <a:t>FOR 136 YEARS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bg1"/>
                </a:solidFill>
                <a:latin typeface="DIN Next LT Pro" panose="020B0503020203050203" pitchFamily="34" charset="0"/>
              </a:rPr>
              <a:t>(Est. 1884)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16813</TotalTime>
  <Words>1747</Words>
  <Application>Microsoft Macintosh PowerPoint</Application>
  <PresentationFormat>On-screen Show (4:3)</PresentationFormat>
  <Paragraphs>370</Paragraphs>
  <Slides>41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DIN Next LT Pro</vt:lpstr>
      <vt:lpstr>ＭＳ Ｐゴシック</vt:lpstr>
      <vt:lpstr>Arial</vt:lpstr>
      <vt:lpstr>Calibri</vt:lpstr>
      <vt:lpstr>Times New Roman</vt:lpstr>
      <vt:lpstr>Trebuchet MS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Bangor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abs426</dc:creator>
  <cp:lastModifiedBy>Morgan Edwards</cp:lastModifiedBy>
  <cp:revision>467</cp:revision>
  <cp:lastPrinted>2016-08-17T12:36:10Z</cp:lastPrinted>
  <dcterms:created xsi:type="dcterms:W3CDTF">2011-04-17T20:17:54Z</dcterms:created>
  <dcterms:modified xsi:type="dcterms:W3CDTF">2020-02-20T12:29:04Z</dcterms:modified>
</cp:coreProperties>
</file>