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4"/>
  </p:notesMasterIdLst>
  <p:handoutMasterIdLst>
    <p:handoutMasterId r:id="rId15"/>
  </p:handoutMasterIdLst>
  <p:sldIdLst>
    <p:sldId id="361" r:id="rId2"/>
    <p:sldId id="362" r:id="rId3"/>
    <p:sldId id="363" r:id="rId4"/>
    <p:sldId id="364" r:id="rId5"/>
    <p:sldId id="369" r:id="rId6"/>
    <p:sldId id="356" r:id="rId7"/>
    <p:sldId id="365" r:id="rId8"/>
    <p:sldId id="367" r:id="rId9"/>
    <p:sldId id="371" r:id="rId10"/>
    <p:sldId id="370" r:id="rId11"/>
    <p:sldId id="373" r:id="rId12"/>
    <p:sldId id="359" r:id="rId13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68"/>
    <a:srgbClr val="09A6E5"/>
    <a:srgbClr val="00AEEF"/>
    <a:srgbClr val="00008E"/>
    <a:srgbClr val="09AEEF"/>
    <a:srgbClr val="030F46"/>
    <a:srgbClr val="828282"/>
    <a:srgbClr val="3E2A16"/>
    <a:srgbClr val="C0864C"/>
    <a:srgbClr val="ACA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27" autoAdjust="0"/>
    <p:restoredTop sz="94660"/>
  </p:normalViewPr>
  <p:slideViewPr>
    <p:cSldViewPr>
      <p:cViewPr varScale="1">
        <p:scale>
          <a:sx n="83" d="100"/>
          <a:sy n="83" d="100"/>
        </p:scale>
        <p:origin x="1411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Diversity2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Hispanic</c:v>
                </c:pt>
                <c:pt idx="1">
                  <c:v>Black</c:v>
                </c:pt>
                <c:pt idx="2">
                  <c:v>White</c:v>
                </c:pt>
                <c:pt idx="3">
                  <c:v>Asian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0.39</c:v>
                </c:pt>
                <c:pt idx="1">
                  <c:v>0.21</c:v>
                </c:pt>
                <c:pt idx="2">
                  <c:v>0.28000000000000003</c:v>
                </c:pt>
                <c:pt idx="3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EE-4F57-AB65-9A04F77BAE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4181758530183728"/>
          <c:y val="0.10144610523020092"/>
          <c:w val="0.61344682609118306"/>
          <c:h val="0.76388928656645194"/>
        </c:manualLayout>
      </c:layout>
      <c:pie3DChart>
        <c:varyColors val="1"/>
        <c:ser>
          <c:idx val="0"/>
          <c:order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44%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39A8-4BAD-84BB-5EAAEE6F6CEF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20%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9A8-4BAD-84BB-5EAAEE6F6CEF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21%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39A8-4BAD-84BB-5EAAEE6F6CE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>
                    <a:solidFill>
                      <a:srgbClr val="000068"/>
                    </a:solidFill>
                    <a:latin typeface="Georgia" panose="02040502050405020303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'[Chart in Microsoft PowerPoint]Sheet1'!$A$2:$A$5</c:f>
              <c:strCache>
                <c:ptCount val="4"/>
                <c:pt idx="0">
                  <c:v>Hispanic</c:v>
                </c:pt>
                <c:pt idx="1">
                  <c:v>Black</c:v>
                </c:pt>
                <c:pt idx="2">
                  <c:v>White</c:v>
                </c:pt>
                <c:pt idx="3">
                  <c:v>Asian</c:v>
                </c:pt>
              </c:strCache>
            </c:strRef>
          </c:cat>
          <c:val>
            <c:numRef>
              <c:f>'[Chart in Microsoft PowerPoint]Sheet1'!$B$2:$B$5</c:f>
              <c:numCache>
                <c:formatCode>0%</c:formatCode>
                <c:ptCount val="4"/>
                <c:pt idx="0">
                  <c:v>0.39</c:v>
                </c:pt>
                <c:pt idx="1">
                  <c:v>0.21</c:v>
                </c:pt>
                <c:pt idx="2">
                  <c:v>0.28000000000000003</c:v>
                </c:pt>
                <c:pt idx="3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F3-4630-BEE6-467DDC028D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24047032427398188"/>
          <c:y val="0.70200451191142188"/>
          <c:w val="0.65284925069850142"/>
          <c:h val="0.278730669954529"/>
        </c:manualLayout>
      </c:layout>
      <c:overlay val="0"/>
      <c:txPr>
        <a:bodyPr/>
        <a:lstStyle/>
        <a:p>
          <a:pPr>
            <a:defRPr sz="1500">
              <a:solidFill>
                <a:srgbClr val="000068"/>
              </a:solidFill>
              <a:latin typeface="Georgia" panose="02040502050405020303" pitchFamily="18" charset="0"/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E82321-EA6C-49E2-8F2E-469FACCCA0F7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C1C40DB-39BA-4434-84B9-E549A5D5B053}">
      <dgm:prSet custT="1"/>
      <dgm:spPr/>
      <dgm:t>
        <a:bodyPr/>
        <a:lstStyle/>
        <a:p>
          <a:pPr rtl="0"/>
          <a:r>
            <a:rPr lang="en-US" sz="2000" b="1" i="1" dirty="0" smtClean="0">
              <a:solidFill>
                <a:srgbClr val="000068"/>
              </a:solidFill>
              <a:latin typeface="Georgia" panose="02040502050405020303" pitchFamily="18" charset="0"/>
            </a:rPr>
            <a:t>Student Body</a:t>
          </a:r>
          <a:endParaRPr lang="en-US" sz="2000" dirty="0">
            <a:solidFill>
              <a:srgbClr val="000068"/>
            </a:solidFill>
            <a:latin typeface="Georgia" panose="02040502050405020303" pitchFamily="18" charset="0"/>
          </a:endParaRPr>
        </a:p>
      </dgm:t>
    </dgm:pt>
    <dgm:pt modelId="{7403E9D0-D8BA-4619-8301-3806BB327557}" type="parTrans" cxnId="{D81B3442-D140-4B2F-B55A-F3AFEFC726A8}">
      <dgm:prSet/>
      <dgm:spPr/>
      <dgm:t>
        <a:bodyPr/>
        <a:lstStyle/>
        <a:p>
          <a:endParaRPr lang="en-US">
            <a:latin typeface="Georgia" panose="02040502050405020303" pitchFamily="18" charset="0"/>
          </a:endParaRPr>
        </a:p>
      </dgm:t>
    </dgm:pt>
    <dgm:pt modelId="{0D20A183-A827-40EC-AE4D-2F39B8E07BB5}" type="sibTrans" cxnId="{D81B3442-D140-4B2F-B55A-F3AFEFC726A8}">
      <dgm:prSet/>
      <dgm:spPr/>
      <dgm:t>
        <a:bodyPr/>
        <a:lstStyle/>
        <a:p>
          <a:endParaRPr lang="en-US">
            <a:latin typeface="Georgia" panose="02040502050405020303" pitchFamily="18" charset="0"/>
          </a:endParaRPr>
        </a:p>
      </dgm:t>
    </dgm:pt>
    <dgm:pt modelId="{90ED8ED5-7548-4BA9-8140-DC676B817AEB}">
      <dgm:prSet/>
      <dgm:spPr/>
      <dgm:t>
        <a:bodyPr/>
        <a:lstStyle/>
        <a:p>
          <a:pPr rtl="0"/>
          <a:r>
            <a:rPr lang="en-US" b="1" dirty="0" smtClean="0">
              <a:latin typeface="Georgia" panose="02040502050405020303" pitchFamily="18" charset="0"/>
            </a:rPr>
            <a:t>13,000 +</a:t>
          </a:r>
          <a:endParaRPr lang="en-US" dirty="0">
            <a:latin typeface="Georgia" panose="02040502050405020303" pitchFamily="18" charset="0"/>
          </a:endParaRPr>
        </a:p>
      </dgm:t>
    </dgm:pt>
    <dgm:pt modelId="{A3C7FCB9-E274-4EA0-8FF7-2865CFB455CE}" type="parTrans" cxnId="{64C8AB95-DEC8-4A80-8FD5-F4E505F3A562}">
      <dgm:prSet/>
      <dgm:spPr/>
      <dgm:t>
        <a:bodyPr/>
        <a:lstStyle/>
        <a:p>
          <a:endParaRPr lang="en-US">
            <a:latin typeface="Georgia" panose="02040502050405020303" pitchFamily="18" charset="0"/>
          </a:endParaRPr>
        </a:p>
      </dgm:t>
    </dgm:pt>
    <dgm:pt modelId="{E42B209D-1C92-4ED7-A810-C5F111A888C1}" type="sibTrans" cxnId="{64C8AB95-DEC8-4A80-8FD5-F4E505F3A562}">
      <dgm:prSet/>
      <dgm:spPr/>
      <dgm:t>
        <a:bodyPr/>
        <a:lstStyle/>
        <a:p>
          <a:endParaRPr lang="en-US">
            <a:latin typeface="Georgia" panose="02040502050405020303" pitchFamily="18" charset="0"/>
          </a:endParaRPr>
        </a:p>
      </dgm:t>
    </dgm:pt>
    <dgm:pt modelId="{6D3A99C4-E814-438E-B044-76CD50E69AA1}">
      <dgm:prSet/>
      <dgm:spPr/>
      <dgm:t>
        <a:bodyPr/>
        <a:lstStyle/>
        <a:p>
          <a:pPr rtl="0"/>
          <a:r>
            <a:rPr lang="en-US" b="1" dirty="0" smtClean="0">
              <a:latin typeface="Georgia" panose="02040502050405020303" pitchFamily="18" charset="0"/>
            </a:rPr>
            <a:t>60+</a:t>
          </a:r>
          <a:endParaRPr lang="en-US" dirty="0">
            <a:latin typeface="Georgia" panose="02040502050405020303" pitchFamily="18" charset="0"/>
          </a:endParaRPr>
        </a:p>
      </dgm:t>
    </dgm:pt>
    <dgm:pt modelId="{6259822C-B66B-47F9-909C-BA1E7186508A}" type="parTrans" cxnId="{D6C39F90-91F2-43F5-8D0F-62108B692D33}">
      <dgm:prSet/>
      <dgm:spPr/>
      <dgm:t>
        <a:bodyPr/>
        <a:lstStyle/>
        <a:p>
          <a:endParaRPr lang="en-US">
            <a:latin typeface="Georgia" panose="02040502050405020303" pitchFamily="18" charset="0"/>
          </a:endParaRPr>
        </a:p>
      </dgm:t>
    </dgm:pt>
    <dgm:pt modelId="{80802207-0693-43C9-8CB2-A1EA89659EE9}" type="sibTrans" cxnId="{D6C39F90-91F2-43F5-8D0F-62108B692D33}">
      <dgm:prSet/>
      <dgm:spPr/>
      <dgm:t>
        <a:bodyPr/>
        <a:lstStyle/>
        <a:p>
          <a:endParaRPr lang="en-US">
            <a:latin typeface="Georgia" panose="02040502050405020303" pitchFamily="18" charset="0"/>
          </a:endParaRPr>
        </a:p>
      </dgm:t>
    </dgm:pt>
    <dgm:pt modelId="{90FD6BE2-62A6-482A-AF3F-65DC68912ED2}">
      <dgm:prSet/>
      <dgm:spPr/>
      <dgm:t>
        <a:bodyPr/>
        <a:lstStyle/>
        <a:p>
          <a:pPr rtl="0"/>
          <a:r>
            <a:rPr lang="en-US" b="1" dirty="0" smtClean="0">
              <a:latin typeface="Georgia" panose="02040502050405020303" pitchFamily="18" charset="0"/>
            </a:rPr>
            <a:t>130+</a:t>
          </a:r>
          <a:endParaRPr lang="en-US" dirty="0">
            <a:latin typeface="Georgia" panose="02040502050405020303" pitchFamily="18" charset="0"/>
          </a:endParaRPr>
        </a:p>
      </dgm:t>
    </dgm:pt>
    <dgm:pt modelId="{C6C61220-EC96-4EE3-BBD0-CAE19C503F8C}" type="parTrans" cxnId="{70CF7998-EAC1-456E-B935-88E4875B2C92}">
      <dgm:prSet/>
      <dgm:spPr/>
      <dgm:t>
        <a:bodyPr/>
        <a:lstStyle/>
        <a:p>
          <a:endParaRPr lang="en-US">
            <a:latin typeface="Georgia" panose="02040502050405020303" pitchFamily="18" charset="0"/>
          </a:endParaRPr>
        </a:p>
      </dgm:t>
    </dgm:pt>
    <dgm:pt modelId="{19F1DBD5-93E4-4310-AD8A-AD8BFE73608E}" type="sibTrans" cxnId="{70CF7998-EAC1-456E-B935-88E4875B2C92}">
      <dgm:prSet/>
      <dgm:spPr/>
      <dgm:t>
        <a:bodyPr/>
        <a:lstStyle/>
        <a:p>
          <a:endParaRPr lang="en-US">
            <a:latin typeface="Georgia" panose="02040502050405020303" pitchFamily="18" charset="0"/>
          </a:endParaRPr>
        </a:p>
      </dgm:t>
    </dgm:pt>
    <dgm:pt modelId="{DF89F718-5EA9-430C-BDD4-318639E461DE}">
      <dgm:prSet/>
      <dgm:spPr/>
      <dgm:t>
        <a:bodyPr/>
        <a:lstStyle/>
        <a:p>
          <a:pPr rtl="0"/>
          <a:r>
            <a:rPr lang="en-US" b="1" dirty="0" smtClean="0">
              <a:latin typeface="Georgia" panose="02040502050405020303" pitchFamily="18" charset="0"/>
            </a:rPr>
            <a:t>15</a:t>
          </a:r>
          <a:endParaRPr lang="en-US" dirty="0">
            <a:latin typeface="Georgia" panose="02040502050405020303" pitchFamily="18" charset="0"/>
          </a:endParaRPr>
        </a:p>
      </dgm:t>
    </dgm:pt>
    <dgm:pt modelId="{5ACF7F28-774E-4D5A-8937-6F7BC0113C24}" type="parTrans" cxnId="{C2E34657-0640-4AA1-AFEA-4A003A11AEC8}">
      <dgm:prSet/>
      <dgm:spPr/>
      <dgm:t>
        <a:bodyPr/>
        <a:lstStyle/>
        <a:p>
          <a:endParaRPr lang="en-US">
            <a:latin typeface="Georgia" panose="02040502050405020303" pitchFamily="18" charset="0"/>
          </a:endParaRPr>
        </a:p>
      </dgm:t>
    </dgm:pt>
    <dgm:pt modelId="{F9DBF01D-DF1A-4B6A-A711-7290038B936D}" type="sibTrans" cxnId="{C2E34657-0640-4AA1-AFEA-4A003A11AEC8}">
      <dgm:prSet/>
      <dgm:spPr/>
      <dgm:t>
        <a:bodyPr/>
        <a:lstStyle/>
        <a:p>
          <a:endParaRPr lang="en-US">
            <a:latin typeface="Georgia" panose="02040502050405020303" pitchFamily="18" charset="0"/>
          </a:endParaRPr>
        </a:p>
      </dgm:t>
    </dgm:pt>
    <dgm:pt modelId="{49E05162-243C-42A2-8304-0B060328E68A}">
      <dgm:prSet/>
      <dgm:spPr/>
      <dgm:t>
        <a:bodyPr/>
        <a:lstStyle/>
        <a:p>
          <a:pPr rtl="0"/>
          <a:r>
            <a:rPr lang="en-US" b="0" dirty="0" smtClean="0">
              <a:latin typeface="Georgia" panose="02040502050405020303" pitchFamily="18" charset="0"/>
            </a:rPr>
            <a:t>Undergraduate Students</a:t>
          </a:r>
          <a:endParaRPr lang="en-US" b="0" dirty="0">
            <a:latin typeface="Georgia" panose="02040502050405020303" pitchFamily="18" charset="0"/>
          </a:endParaRPr>
        </a:p>
      </dgm:t>
    </dgm:pt>
    <dgm:pt modelId="{979A5318-F926-4095-A3DB-24EAE67552B5}" type="parTrans" cxnId="{777374D1-ADB2-4639-A64F-C20B52CD2F78}">
      <dgm:prSet/>
      <dgm:spPr/>
      <dgm:t>
        <a:bodyPr/>
        <a:lstStyle/>
        <a:p>
          <a:endParaRPr lang="en-US">
            <a:latin typeface="Georgia" panose="02040502050405020303" pitchFamily="18" charset="0"/>
          </a:endParaRPr>
        </a:p>
      </dgm:t>
    </dgm:pt>
    <dgm:pt modelId="{B068BE65-7D3E-44E3-B2BA-C5B743C4E491}" type="sibTrans" cxnId="{777374D1-ADB2-4639-A64F-C20B52CD2F78}">
      <dgm:prSet/>
      <dgm:spPr/>
      <dgm:t>
        <a:bodyPr/>
        <a:lstStyle/>
        <a:p>
          <a:endParaRPr lang="en-US">
            <a:latin typeface="Georgia" panose="02040502050405020303" pitchFamily="18" charset="0"/>
          </a:endParaRPr>
        </a:p>
      </dgm:t>
    </dgm:pt>
    <dgm:pt modelId="{5FF55256-5095-4B94-A2A6-679B57765344}">
      <dgm:prSet/>
      <dgm:spPr/>
      <dgm:t>
        <a:bodyPr/>
        <a:lstStyle/>
        <a:p>
          <a:pPr rtl="0"/>
          <a:r>
            <a:rPr lang="en-US" b="0" dirty="0" smtClean="0">
              <a:latin typeface="Georgia" panose="02040502050405020303" pitchFamily="18" charset="0"/>
            </a:rPr>
            <a:t>Student Clubs &amp; Organizations</a:t>
          </a:r>
          <a:endParaRPr lang="en-US" b="0" dirty="0">
            <a:latin typeface="Georgia" panose="02040502050405020303" pitchFamily="18" charset="0"/>
          </a:endParaRPr>
        </a:p>
      </dgm:t>
    </dgm:pt>
    <dgm:pt modelId="{2639FCA3-7C31-48EE-B7F5-F7D90587676E}" type="parTrans" cxnId="{19E9EDCC-9E10-4867-998E-7E8237090F14}">
      <dgm:prSet/>
      <dgm:spPr/>
      <dgm:t>
        <a:bodyPr/>
        <a:lstStyle/>
        <a:p>
          <a:endParaRPr lang="en-US">
            <a:latin typeface="Georgia" panose="02040502050405020303" pitchFamily="18" charset="0"/>
          </a:endParaRPr>
        </a:p>
      </dgm:t>
    </dgm:pt>
    <dgm:pt modelId="{B19C5127-98FD-40F3-8AE7-5C27EE0F12B6}" type="sibTrans" cxnId="{19E9EDCC-9E10-4867-998E-7E8237090F14}">
      <dgm:prSet/>
      <dgm:spPr/>
      <dgm:t>
        <a:bodyPr/>
        <a:lstStyle/>
        <a:p>
          <a:endParaRPr lang="en-US">
            <a:latin typeface="Georgia" panose="02040502050405020303" pitchFamily="18" charset="0"/>
          </a:endParaRPr>
        </a:p>
      </dgm:t>
    </dgm:pt>
    <dgm:pt modelId="{5C5B70B4-485C-40AA-B660-25343542006E}">
      <dgm:prSet/>
      <dgm:spPr/>
      <dgm:t>
        <a:bodyPr/>
        <a:lstStyle/>
        <a:p>
          <a:pPr rtl="0"/>
          <a:r>
            <a:rPr lang="en-US" b="0" dirty="0" smtClean="0">
              <a:latin typeface="Georgia" panose="02040502050405020303" pitchFamily="18" charset="0"/>
            </a:rPr>
            <a:t>Nationalities Represented</a:t>
          </a:r>
          <a:endParaRPr lang="en-US" b="0" dirty="0">
            <a:latin typeface="Georgia" panose="02040502050405020303" pitchFamily="18" charset="0"/>
          </a:endParaRPr>
        </a:p>
      </dgm:t>
    </dgm:pt>
    <dgm:pt modelId="{AF91A521-B5D3-47A1-965A-EDBB82AEE7A8}" type="parTrans" cxnId="{744B4AED-C16C-4E3D-911B-0A5609812BBB}">
      <dgm:prSet/>
      <dgm:spPr/>
      <dgm:t>
        <a:bodyPr/>
        <a:lstStyle/>
        <a:p>
          <a:endParaRPr lang="en-US">
            <a:latin typeface="Georgia" panose="02040502050405020303" pitchFamily="18" charset="0"/>
          </a:endParaRPr>
        </a:p>
      </dgm:t>
    </dgm:pt>
    <dgm:pt modelId="{22D5BDF0-B78F-4269-9CED-EE4112942F75}" type="sibTrans" cxnId="{744B4AED-C16C-4E3D-911B-0A5609812BBB}">
      <dgm:prSet/>
      <dgm:spPr/>
      <dgm:t>
        <a:bodyPr/>
        <a:lstStyle/>
        <a:p>
          <a:endParaRPr lang="en-US">
            <a:latin typeface="Georgia" panose="02040502050405020303" pitchFamily="18" charset="0"/>
          </a:endParaRPr>
        </a:p>
      </dgm:t>
    </dgm:pt>
    <dgm:pt modelId="{7E9900CB-5B51-4B37-932F-42261A305B27}">
      <dgm:prSet/>
      <dgm:spPr/>
      <dgm:t>
        <a:bodyPr/>
        <a:lstStyle/>
        <a:p>
          <a:pPr rtl="0"/>
          <a:r>
            <a:rPr lang="en-US" b="1" dirty="0" smtClean="0">
              <a:latin typeface="Georgia" panose="02040502050405020303" pitchFamily="18" charset="0"/>
            </a:rPr>
            <a:t>47%</a:t>
          </a:r>
          <a:endParaRPr lang="en-US" dirty="0">
            <a:latin typeface="Georgia" panose="02040502050405020303" pitchFamily="18" charset="0"/>
          </a:endParaRPr>
        </a:p>
      </dgm:t>
    </dgm:pt>
    <dgm:pt modelId="{CD00368F-4F7E-4171-93F6-4DD509796409}" type="parTrans" cxnId="{AC7A7D7E-9240-4840-98A3-E1DA44291BA1}">
      <dgm:prSet/>
      <dgm:spPr/>
      <dgm:t>
        <a:bodyPr/>
        <a:lstStyle/>
        <a:p>
          <a:endParaRPr lang="en-US">
            <a:latin typeface="Georgia" panose="02040502050405020303" pitchFamily="18" charset="0"/>
          </a:endParaRPr>
        </a:p>
      </dgm:t>
    </dgm:pt>
    <dgm:pt modelId="{F811F484-8064-4FD8-89F3-C2DB5EA7FBE9}" type="sibTrans" cxnId="{AC7A7D7E-9240-4840-98A3-E1DA44291BA1}">
      <dgm:prSet/>
      <dgm:spPr/>
      <dgm:t>
        <a:bodyPr/>
        <a:lstStyle/>
        <a:p>
          <a:endParaRPr lang="en-US">
            <a:latin typeface="Georgia" panose="02040502050405020303" pitchFamily="18" charset="0"/>
          </a:endParaRPr>
        </a:p>
      </dgm:t>
    </dgm:pt>
    <dgm:pt modelId="{F2570554-5285-49E3-954C-0ABAD6161837}">
      <dgm:prSet/>
      <dgm:spPr/>
      <dgm:t>
        <a:bodyPr/>
        <a:lstStyle/>
        <a:p>
          <a:pPr rtl="0"/>
          <a:r>
            <a:rPr lang="en-US" b="0" dirty="0" smtClean="0">
              <a:latin typeface="Georgia" panose="02040502050405020303" pitchFamily="18" charset="0"/>
            </a:rPr>
            <a:t>First-generation College Students</a:t>
          </a:r>
          <a:endParaRPr lang="en-US" b="0" dirty="0">
            <a:latin typeface="Georgia" panose="02040502050405020303" pitchFamily="18" charset="0"/>
          </a:endParaRPr>
        </a:p>
      </dgm:t>
    </dgm:pt>
    <dgm:pt modelId="{8842C172-78DC-4821-9B3E-9C4FE157D4FC}" type="parTrans" cxnId="{5825153C-34BE-49DB-A56F-63A822FAC8E2}">
      <dgm:prSet/>
      <dgm:spPr/>
      <dgm:t>
        <a:bodyPr/>
        <a:lstStyle/>
        <a:p>
          <a:endParaRPr lang="en-US">
            <a:latin typeface="Georgia" panose="02040502050405020303" pitchFamily="18" charset="0"/>
          </a:endParaRPr>
        </a:p>
      </dgm:t>
    </dgm:pt>
    <dgm:pt modelId="{DF8611D9-BB37-4F5D-A41F-C004C3551828}" type="sibTrans" cxnId="{5825153C-34BE-49DB-A56F-63A822FAC8E2}">
      <dgm:prSet/>
      <dgm:spPr/>
      <dgm:t>
        <a:bodyPr/>
        <a:lstStyle/>
        <a:p>
          <a:endParaRPr lang="en-US">
            <a:latin typeface="Georgia" panose="02040502050405020303" pitchFamily="18" charset="0"/>
          </a:endParaRPr>
        </a:p>
      </dgm:t>
    </dgm:pt>
    <dgm:pt modelId="{BC7F6CB7-EA29-4E81-A12F-60DD5245C475}">
      <dgm:prSet/>
      <dgm:spPr/>
      <dgm:t>
        <a:bodyPr/>
        <a:lstStyle/>
        <a:p>
          <a:pPr rtl="0"/>
          <a:r>
            <a:rPr lang="en-US" b="0" dirty="0" smtClean="0">
              <a:latin typeface="Georgia" panose="02040502050405020303" pitchFamily="18" charset="0"/>
            </a:rPr>
            <a:t>NCAA Division III Athletic Teams</a:t>
          </a:r>
          <a:endParaRPr lang="en-US" b="0" dirty="0">
            <a:latin typeface="Georgia" panose="02040502050405020303" pitchFamily="18" charset="0"/>
          </a:endParaRPr>
        </a:p>
      </dgm:t>
    </dgm:pt>
    <dgm:pt modelId="{4C628ADA-6BB3-40D8-86E9-3C24DC86DFD3}" type="parTrans" cxnId="{CF4A01CE-383D-4BDE-BEF6-8B441947DA4B}">
      <dgm:prSet/>
      <dgm:spPr/>
      <dgm:t>
        <a:bodyPr/>
        <a:lstStyle/>
        <a:p>
          <a:endParaRPr lang="en-US">
            <a:latin typeface="Georgia" panose="02040502050405020303" pitchFamily="18" charset="0"/>
          </a:endParaRPr>
        </a:p>
      </dgm:t>
    </dgm:pt>
    <dgm:pt modelId="{97D836B0-EFC2-4814-858D-5EA25E16B0A1}" type="sibTrans" cxnId="{CF4A01CE-383D-4BDE-BEF6-8B441947DA4B}">
      <dgm:prSet/>
      <dgm:spPr/>
      <dgm:t>
        <a:bodyPr/>
        <a:lstStyle/>
        <a:p>
          <a:endParaRPr lang="en-US">
            <a:latin typeface="Georgia" panose="02040502050405020303" pitchFamily="18" charset="0"/>
          </a:endParaRPr>
        </a:p>
      </dgm:t>
    </dgm:pt>
    <dgm:pt modelId="{3AE9466E-D4B6-4C98-8FAC-196476ADABA9}">
      <dgm:prSet/>
      <dgm:spPr/>
      <dgm:t>
        <a:bodyPr/>
        <a:lstStyle/>
        <a:p>
          <a:pPr rtl="0"/>
          <a:r>
            <a:rPr lang="en-US" b="1" dirty="0" smtClean="0">
              <a:latin typeface="Georgia" panose="02040502050405020303" pitchFamily="18" charset="0"/>
            </a:rPr>
            <a:t>60K</a:t>
          </a:r>
          <a:endParaRPr lang="en-US" b="1" dirty="0">
            <a:latin typeface="Georgia" panose="02040502050405020303" pitchFamily="18" charset="0"/>
          </a:endParaRPr>
        </a:p>
      </dgm:t>
    </dgm:pt>
    <dgm:pt modelId="{C13B988D-4800-482F-9B48-F1688B294AE6}" type="parTrans" cxnId="{18F3E1F6-6AB1-411F-9D03-84CB183FD266}">
      <dgm:prSet/>
      <dgm:spPr/>
      <dgm:t>
        <a:bodyPr/>
        <a:lstStyle/>
        <a:p>
          <a:endParaRPr lang="en-US"/>
        </a:p>
      </dgm:t>
    </dgm:pt>
    <dgm:pt modelId="{5A01139A-7936-468F-BCD0-97C31A0F0CFA}" type="sibTrans" cxnId="{18F3E1F6-6AB1-411F-9D03-84CB183FD266}">
      <dgm:prSet/>
      <dgm:spPr/>
      <dgm:t>
        <a:bodyPr/>
        <a:lstStyle/>
        <a:p>
          <a:endParaRPr lang="en-US"/>
        </a:p>
      </dgm:t>
    </dgm:pt>
    <dgm:pt modelId="{BB5EFC1A-E394-4BFB-928E-1C15C784D2A2}">
      <dgm:prSet/>
      <dgm:spPr/>
      <dgm:t>
        <a:bodyPr/>
        <a:lstStyle/>
        <a:p>
          <a:pPr rtl="0"/>
          <a:r>
            <a:rPr lang="en-US" b="0" dirty="0" smtClean="0">
              <a:latin typeface="Georgia" panose="02040502050405020303" pitchFamily="18" charset="0"/>
            </a:rPr>
            <a:t>Square-foot Rooftop Park and Commons</a:t>
          </a:r>
          <a:endParaRPr lang="en-US" b="0" dirty="0">
            <a:latin typeface="Georgia" panose="02040502050405020303" pitchFamily="18" charset="0"/>
          </a:endParaRPr>
        </a:p>
      </dgm:t>
    </dgm:pt>
    <dgm:pt modelId="{C03AF62E-0AB8-44DA-82CE-F5E12F830535}" type="parTrans" cxnId="{B405B78D-E95A-490D-A9A1-C3926164D1E8}">
      <dgm:prSet/>
      <dgm:spPr/>
      <dgm:t>
        <a:bodyPr/>
        <a:lstStyle/>
        <a:p>
          <a:endParaRPr lang="en-US"/>
        </a:p>
      </dgm:t>
    </dgm:pt>
    <dgm:pt modelId="{F9147260-E41A-4031-8C09-6F401D33B1C5}" type="sibTrans" cxnId="{B405B78D-E95A-490D-A9A1-C3926164D1E8}">
      <dgm:prSet/>
      <dgm:spPr/>
      <dgm:t>
        <a:bodyPr/>
        <a:lstStyle/>
        <a:p>
          <a:endParaRPr lang="en-US"/>
        </a:p>
      </dgm:t>
    </dgm:pt>
    <dgm:pt modelId="{367B60B2-37E6-4CEA-867A-77F5B6CA2259}" type="pres">
      <dgm:prSet presAssocID="{39E82321-EA6C-49E2-8F2E-469FACCCA0F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8B88942-F27A-4AA1-AC83-1112DED8C586}" type="pres">
      <dgm:prSet presAssocID="{4C1C40DB-39BA-4434-84B9-E549A5D5B053}" presName="linNode" presStyleCnt="0"/>
      <dgm:spPr/>
    </dgm:pt>
    <dgm:pt modelId="{3DBEC1AE-96F3-4DDE-B68B-413FA57F7BDA}" type="pres">
      <dgm:prSet presAssocID="{4C1C40DB-39BA-4434-84B9-E549A5D5B053}" presName="parentText" presStyleLbl="node1" presStyleIdx="0" presStyleCnt="7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3AE037-1E1F-4016-8DFF-E63780332D9E}" type="pres">
      <dgm:prSet presAssocID="{0D20A183-A827-40EC-AE4D-2F39B8E07BB5}" presName="sp" presStyleCnt="0"/>
      <dgm:spPr/>
    </dgm:pt>
    <dgm:pt modelId="{2AE1B66D-9656-4DDA-80C6-80F06B605E31}" type="pres">
      <dgm:prSet presAssocID="{90ED8ED5-7548-4BA9-8140-DC676B817AEB}" presName="linNode" presStyleCnt="0"/>
      <dgm:spPr/>
    </dgm:pt>
    <dgm:pt modelId="{A4607979-9D81-46A1-9CC2-6903D0970F00}" type="pres">
      <dgm:prSet presAssocID="{90ED8ED5-7548-4BA9-8140-DC676B817AEB}" presName="parentText" presStyleLbl="node1" presStyleIdx="1" presStyleCnt="7" custScaleX="8214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E34E90-1749-427F-BD1C-7CA216F08598}" type="pres">
      <dgm:prSet presAssocID="{90ED8ED5-7548-4BA9-8140-DC676B817AEB}" presName="descendantText" presStyleLbl="alignAccFollowNode1" presStyleIdx="0" presStyleCnt="6" custScaleX="1286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F963DD-8343-47B6-87B5-3C62CCB00ECB}" type="pres">
      <dgm:prSet presAssocID="{E42B209D-1C92-4ED7-A810-C5F111A888C1}" presName="sp" presStyleCnt="0"/>
      <dgm:spPr/>
    </dgm:pt>
    <dgm:pt modelId="{8A43793B-6B0D-4860-A14C-0AE784FB0EBC}" type="pres">
      <dgm:prSet presAssocID="{6D3A99C4-E814-438E-B044-76CD50E69AA1}" presName="linNode" presStyleCnt="0"/>
      <dgm:spPr/>
    </dgm:pt>
    <dgm:pt modelId="{5B2561DD-06A0-4B40-9A47-E9A0DEC3230E}" type="pres">
      <dgm:prSet presAssocID="{6D3A99C4-E814-438E-B044-76CD50E69AA1}" presName="parentText" presStyleLbl="node1" presStyleIdx="2" presStyleCnt="7" custScaleX="7267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DC95F4-5D82-4C0F-8075-F267CB27A3C9}" type="pres">
      <dgm:prSet presAssocID="{6D3A99C4-E814-438E-B044-76CD50E69AA1}" presName="descendantText" presStyleLbl="alignAccFollowNode1" presStyleIdx="1" presStyleCnt="6" custScaleX="1152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A61354-A029-45E4-BCB4-332EB926132F}" type="pres">
      <dgm:prSet presAssocID="{80802207-0693-43C9-8CB2-A1EA89659EE9}" presName="sp" presStyleCnt="0"/>
      <dgm:spPr/>
    </dgm:pt>
    <dgm:pt modelId="{49D9DDE2-3EB7-4AA5-8F35-E587D2A992D7}" type="pres">
      <dgm:prSet presAssocID="{90FD6BE2-62A6-482A-AF3F-65DC68912ED2}" presName="linNode" presStyleCnt="0"/>
      <dgm:spPr/>
    </dgm:pt>
    <dgm:pt modelId="{02D11308-A8D4-445A-BBFB-8C979CA4821E}" type="pres">
      <dgm:prSet presAssocID="{90FD6BE2-62A6-482A-AF3F-65DC68912ED2}" presName="parentText" presStyleLbl="node1" presStyleIdx="3" presStyleCnt="7" custScaleX="7304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A9E22C-A6DD-4171-BEE0-850DB359A471}" type="pres">
      <dgm:prSet presAssocID="{90FD6BE2-62A6-482A-AF3F-65DC68912ED2}" presName="descendantText" presStyleLbl="alignAccFollowNode1" presStyleIdx="2" presStyleCnt="6" custScaleX="1148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62BAA7-5C01-4E01-81F4-0350938EE885}" type="pres">
      <dgm:prSet presAssocID="{19F1DBD5-93E4-4310-AD8A-AD8BFE73608E}" presName="sp" presStyleCnt="0"/>
      <dgm:spPr/>
    </dgm:pt>
    <dgm:pt modelId="{6CB458B5-D2C5-45DC-B148-942C4EA8AA48}" type="pres">
      <dgm:prSet presAssocID="{7E9900CB-5B51-4B37-932F-42261A305B27}" presName="linNode" presStyleCnt="0"/>
      <dgm:spPr/>
    </dgm:pt>
    <dgm:pt modelId="{CE58DE58-44E3-4DBE-83DF-5B7E7A328CF8}" type="pres">
      <dgm:prSet presAssocID="{7E9900CB-5B51-4B37-932F-42261A305B27}" presName="parentText" presStyleLbl="node1" presStyleIdx="4" presStyleCnt="7" custScaleX="7304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0549CF-8C19-43EC-AC4B-B478A362798F}" type="pres">
      <dgm:prSet presAssocID="{7E9900CB-5B51-4B37-932F-42261A305B27}" presName="descendantText" presStyleLbl="alignAccFollowNode1" presStyleIdx="3" presStyleCnt="6" custScaleX="1160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3EDC06-DA3B-49AD-A295-C10BACA59251}" type="pres">
      <dgm:prSet presAssocID="{F811F484-8064-4FD8-89F3-C2DB5EA7FBE9}" presName="sp" presStyleCnt="0"/>
      <dgm:spPr/>
    </dgm:pt>
    <dgm:pt modelId="{575E227D-7313-4979-9CE5-7D3776A2FAB6}" type="pres">
      <dgm:prSet presAssocID="{DF89F718-5EA9-430C-BDD4-318639E461DE}" presName="linNode" presStyleCnt="0"/>
      <dgm:spPr/>
    </dgm:pt>
    <dgm:pt modelId="{A90164A0-5399-4328-978B-2977C36A3126}" type="pres">
      <dgm:prSet presAssocID="{DF89F718-5EA9-430C-BDD4-318639E461DE}" presName="parentText" presStyleLbl="node1" presStyleIdx="5" presStyleCnt="7" custScaleX="7267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E1818C-83F8-4C77-B438-3B2619CA9713}" type="pres">
      <dgm:prSet presAssocID="{DF89F718-5EA9-430C-BDD4-318639E461DE}" presName="descendantText" presStyleLbl="alignAccFollowNode1" presStyleIdx="4" presStyleCnt="6" custScaleX="1153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24D1D8-218F-496B-AFD1-CBF7EB764817}" type="pres">
      <dgm:prSet presAssocID="{F9DBF01D-DF1A-4B6A-A711-7290038B936D}" presName="sp" presStyleCnt="0"/>
      <dgm:spPr/>
    </dgm:pt>
    <dgm:pt modelId="{17D222AC-A323-4E7E-85BF-DD7F779E48FF}" type="pres">
      <dgm:prSet presAssocID="{3AE9466E-D4B6-4C98-8FAC-196476ADABA9}" presName="linNode" presStyleCnt="0"/>
      <dgm:spPr/>
    </dgm:pt>
    <dgm:pt modelId="{AB25DFFB-CF01-4BDB-A41F-B766B5FE56DC}" type="pres">
      <dgm:prSet presAssocID="{3AE9466E-D4B6-4C98-8FAC-196476ADABA9}" presName="parentText" presStyleLbl="node1" presStyleIdx="6" presStyleCnt="7" custScaleX="7267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8EF9E8-3AEA-4D57-A78A-7555BCDF0416}" type="pres">
      <dgm:prSet presAssocID="{3AE9466E-D4B6-4C98-8FAC-196476ADABA9}" presName="descendantText" presStyleLbl="alignAccFollowNode1" presStyleIdx="5" presStyleCnt="6" custScaleX="1156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81B3442-D140-4B2F-B55A-F3AFEFC726A8}" srcId="{39E82321-EA6C-49E2-8F2E-469FACCCA0F7}" destId="{4C1C40DB-39BA-4434-84B9-E549A5D5B053}" srcOrd="0" destOrd="0" parTransId="{7403E9D0-D8BA-4619-8301-3806BB327557}" sibTransId="{0D20A183-A827-40EC-AE4D-2F39B8E07BB5}"/>
    <dgm:cxn modelId="{5825153C-34BE-49DB-A56F-63A822FAC8E2}" srcId="{7E9900CB-5B51-4B37-932F-42261A305B27}" destId="{F2570554-5285-49E3-954C-0ABAD6161837}" srcOrd="0" destOrd="0" parTransId="{8842C172-78DC-4821-9B3E-9C4FE157D4FC}" sibTransId="{DF8611D9-BB37-4F5D-A41F-C004C3551828}"/>
    <dgm:cxn modelId="{B405B78D-E95A-490D-A9A1-C3926164D1E8}" srcId="{3AE9466E-D4B6-4C98-8FAC-196476ADABA9}" destId="{BB5EFC1A-E394-4BFB-928E-1C15C784D2A2}" srcOrd="0" destOrd="0" parTransId="{C03AF62E-0AB8-44DA-82CE-F5E12F830535}" sibTransId="{F9147260-E41A-4031-8C09-6F401D33B1C5}"/>
    <dgm:cxn modelId="{744B4AED-C16C-4E3D-911B-0A5609812BBB}" srcId="{90FD6BE2-62A6-482A-AF3F-65DC68912ED2}" destId="{5C5B70B4-485C-40AA-B660-25343542006E}" srcOrd="0" destOrd="0" parTransId="{AF91A521-B5D3-47A1-965A-EDBB82AEE7A8}" sibTransId="{22D5BDF0-B78F-4269-9CED-EE4112942F75}"/>
    <dgm:cxn modelId="{AC7A7D7E-9240-4840-98A3-E1DA44291BA1}" srcId="{39E82321-EA6C-49E2-8F2E-469FACCCA0F7}" destId="{7E9900CB-5B51-4B37-932F-42261A305B27}" srcOrd="4" destOrd="0" parTransId="{CD00368F-4F7E-4171-93F6-4DD509796409}" sibTransId="{F811F484-8064-4FD8-89F3-C2DB5EA7FBE9}"/>
    <dgm:cxn modelId="{8891ED69-5177-4BD8-B3AE-B2D6FC75A47C}" type="presOf" srcId="{6D3A99C4-E814-438E-B044-76CD50E69AA1}" destId="{5B2561DD-06A0-4B40-9A47-E9A0DEC3230E}" srcOrd="0" destOrd="0" presId="urn:microsoft.com/office/officeart/2005/8/layout/vList5"/>
    <dgm:cxn modelId="{777374D1-ADB2-4639-A64F-C20B52CD2F78}" srcId="{90ED8ED5-7548-4BA9-8140-DC676B817AEB}" destId="{49E05162-243C-42A2-8304-0B060328E68A}" srcOrd="0" destOrd="0" parTransId="{979A5318-F926-4095-A3DB-24EAE67552B5}" sibTransId="{B068BE65-7D3E-44E3-B2BA-C5B743C4E491}"/>
    <dgm:cxn modelId="{6D01BFB4-1684-4558-AE8E-8CBED80EA69B}" type="presOf" srcId="{F2570554-5285-49E3-954C-0ABAD6161837}" destId="{180549CF-8C19-43EC-AC4B-B478A362798F}" srcOrd="0" destOrd="0" presId="urn:microsoft.com/office/officeart/2005/8/layout/vList5"/>
    <dgm:cxn modelId="{33EFBB14-BB25-4953-A2F0-DAE56F50E20B}" type="presOf" srcId="{90FD6BE2-62A6-482A-AF3F-65DC68912ED2}" destId="{02D11308-A8D4-445A-BBFB-8C979CA4821E}" srcOrd="0" destOrd="0" presId="urn:microsoft.com/office/officeart/2005/8/layout/vList5"/>
    <dgm:cxn modelId="{D6C39F90-91F2-43F5-8D0F-62108B692D33}" srcId="{39E82321-EA6C-49E2-8F2E-469FACCCA0F7}" destId="{6D3A99C4-E814-438E-B044-76CD50E69AA1}" srcOrd="2" destOrd="0" parTransId="{6259822C-B66B-47F9-909C-BA1E7186508A}" sibTransId="{80802207-0693-43C9-8CB2-A1EA89659EE9}"/>
    <dgm:cxn modelId="{552AB100-FDB0-42EE-914E-687EF4D46127}" type="presOf" srcId="{5C5B70B4-485C-40AA-B660-25343542006E}" destId="{90A9E22C-A6DD-4171-BEE0-850DB359A471}" srcOrd="0" destOrd="0" presId="urn:microsoft.com/office/officeart/2005/8/layout/vList5"/>
    <dgm:cxn modelId="{B3C40C77-8659-4B89-B84F-DAAF88757028}" type="presOf" srcId="{90ED8ED5-7548-4BA9-8140-DC676B817AEB}" destId="{A4607979-9D81-46A1-9CC2-6903D0970F00}" srcOrd="0" destOrd="0" presId="urn:microsoft.com/office/officeart/2005/8/layout/vList5"/>
    <dgm:cxn modelId="{472095CB-F1D9-4BEA-BA49-67B7E81EFD9A}" type="presOf" srcId="{4C1C40DB-39BA-4434-84B9-E549A5D5B053}" destId="{3DBEC1AE-96F3-4DDE-B68B-413FA57F7BDA}" srcOrd="0" destOrd="0" presId="urn:microsoft.com/office/officeart/2005/8/layout/vList5"/>
    <dgm:cxn modelId="{9A5DD45E-242D-406D-BD6B-1EBEA19E8684}" type="presOf" srcId="{49E05162-243C-42A2-8304-0B060328E68A}" destId="{ACE34E90-1749-427F-BD1C-7CA216F08598}" srcOrd="0" destOrd="0" presId="urn:microsoft.com/office/officeart/2005/8/layout/vList5"/>
    <dgm:cxn modelId="{B5C18AD4-1913-4B71-9B86-8E65E3F593E0}" type="presOf" srcId="{7E9900CB-5B51-4B37-932F-42261A305B27}" destId="{CE58DE58-44E3-4DBE-83DF-5B7E7A328CF8}" srcOrd="0" destOrd="0" presId="urn:microsoft.com/office/officeart/2005/8/layout/vList5"/>
    <dgm:cxn modelId="{18F3E1F6-6AB1-411F-9D03-84CB183FD266}" srcId="{39E82321-EA6C-49E2-8F2E-469FACCCA0F7}" destId="{3AE9466E-D4B6-4C98-8FAC-196476ADABA9}" srcOrd="6" destOrd="0" parTransId="{C13B988D-4800-482F-9B48-F1688B294AE6}" sibTransId="{5A01139A-7936-468F-BCD0-97C31A0F0CFA}"/>
    <dgm:cxn modelId="{801420CA-426D-4D22-A032-F3EC85BAC599}" type="presOf" srcId="{DF89F718-5EA9-430C-BDD4-318639E461DE}" destId="{A90164A0-5399-4328-978B-2977C36A3126}" srcOrd="0" destOrd="0" presId="urn:microsoft.com/office/officeart/2005/8/layout/vList5"/>
    <dgm:cxn modelId="{8C34B2A2-21F7-4C38-A1CF-3F39DA311C8E}" type="presOf" srcId="{3AE9466E-D4B6-4C98-8FAC-196476ADABA9}" destId="{AB25DFFB-CF01-4BDB-A41F-B766B5FE56DC}" srcOrd="0" destOrd="0" presId="urn:microsoft.com/office/officeart/2005/8/layout/vList5"/>
    <dgm:cxn modelId="{70CF7998-EAC1-456E-B935-88E4875B2C92}" srcId="{39E82321-EA6C-49E2-8F2E-469FACCCA0F7}" destId="{90FD6BE2-62A6-482A-AF3F-65DC68912ED2}" srcOrd="3" destOrd="0" parTransId="{C6C61220-EC96-4EE3-BBD0-CAE19C503F8C}" sibTransId="{19F1DBD5-93E4-4310-AD8A-AD8BFE73608E}"/>
    <dgm:cxn modelId="{19E9EDCC-9E10-4867-998E-7E8237090F14}" srcId="{6D3A99C4-E814-438E-B044-76CD50E69AA1}" destId="{5FF55256-5095-4B94-A2A6-679B57765344}" srcOrd="0" destOrd="0" parTransId="{2639FCA3-7C31-48EE-B7F5-F7D90587676E}" sibTransId="{B19C5127-98FD-40F3-8AE7-5C27EE0F12B6}"/>
    <dgm:cxn modelId="{C2E34657-0640-4AA1-AFEA-4A003A11AEC8}" srcId="{39E82321-EA6C-49E2-8F2E-469FACCCA0F7}" destId="{DF89F718-5EA9-430C-BDD4-318639E461DE}" srcOrd="5" destOrd="0" parTransId="{5ACF7F28-774E-4D5A-8937-6F7BC0113C24}" sibTransId="{F9DBF01D-DF1A-4B6A-A711-7290038B936D}"/>
    <dgm:cxn modelId="{96BB5A36-D379-4989-8E94-3546AE9C6FAB}" type="presOf" srcId="{BC7F6CB7-EA29-4E81-A12F-60DD5245C475}" destId="{55E1818C-83F8-4C77-B438-3B2619CA9713}" srcOrd="0" destOrd="0" presId="urn:microsoft.com/office/officeart/2005/8/layout/vList5"/>
    <dgm:cxn modelId="{42498F96-7F92-41B3-B8D3-6CBB50F7F3F1}" type="presOf" srcId="{5FF55256-5095-4B94-A2A6-679B57765344}" destId="{E8DC95F4-5D82-4C0F-8075-F267CB27A3C9}" srcOrd="0" destOrd="0" presId="urn:microsoft.com/office/officeart/2005/8/layout/vList5"/>
    <dgm:cxn modelId="{CF4A01CE-383D-4BDE-BEF6-8B441947DA4B}" srcId="{DF89F718-5EA9-430C-BDD4-318639E461DE}" destId="{BC7F6CB7-EA29-4E81-A12F-60DD5245C475}" srcOrd="0" destOrd="0" parTransId="{4C628ADA-6BB3-40D8-86E9-3C24DC86DFD3}" sibTransId="{97D836B0-EFC2-4814-858D-5EA25E16B0A1}"/>
    <dgm:cxn modelId="{175E34B1-31B7-41DF-9674-B647AE1990AA}" type="presOf" srcId="{BB5EFC1A-E394-4BFB-928E-1C15C784D2A2}" destId="{AA8EF9E8-3AEA-4D57-A78A-7555BCDF0416}" srcOrd="0" destOrd="0" presId="urn:microsoft.com/office/officeart/2005/8/layout/vList5"/>
    <dgm:cxn modelId="{64C8AB95-DEC8-4A80-8FD5-F4E505F3A562}" srcId="{39E82321-EA6C-49E2-8F2E-469FACCCA0F7}" destId="{90ED8ED5-7548-4BA9-8140-DC676B817AEB}" srcOrd="1" destOrd="0" parTransId="{A3C7FCB9-E274-4EA0-8FF7-2865CFB455CE}" sibTransId="{E42B209D-1C92-4ED7-A810-C5F111A888C1}"/>
    <dgm:cxn modelId="{0C66B817-A7B5-47CA-ACCA-AD2E707B40A3}" type="presOf" srcId="{39E82321-EA6C-49E2-8F2E-469FACCCA0F7}" destId="{367B60B2-37E6-4CEA-867A-77F5B6CA2259}" srcOrd="0" destOrd="0" presId="urn:microsoft.com/office/officeart/2005/8/layout/vList5"/>
    <dgm:cxn modelId="{FE0512CD-1597-4322-BBF6-523FF92338CF}" type="presParOf" srcId="{367B60B2-37E6-4CEA-867A-77F5B6CA2259}" destId="{58B88942-F27A-4AA1-AC83-1112DED8C586}" srcOrd="0" destOrd="0" presId="urn:microsoft.com/office/officeart/2005/8/layout/vList5"/>
    <dgm:cxn modelId="{63BA8F9E-7C68-4E75-83ED-12C6E86FDDCA}" type="presParOf" srcId="{58B88942-F27A-4AA1-AC83-1112DED8C586}" destId="{3DBEC1AE-96F3-4DDE-B68B-413FA57F7BDA}" srcOrd="0" destOrd="0" presId="urn:microsoft.com/office/officeart/2005/8/layout/vList5"/>
    <dgm:cxn modelId="{9A8ACFAA-10DA-415D-A9C8-6AB22728D616}" type="presParOf" srcId="{367B60B2-37E6-4CEA-867A-77F5B6CA2259}" destId="{B43AE037-1E1F-4016-8DFF-E63780332D9E}" srcOrd="1" destOrd="0" presId="urn:microsoft.com/office/officeart/2005/8/layout/vList5"/>
    <dgm:cxn modelId="{731C1690-EB72-44B8-AF7A-70AB547B631E}" type="presParOf" srcId="{367B60B2-37E6-4CEA-867A-77F5B6CA2259}" destId="{2AE1B66D-9656-4DDA-80C6-80F06B605E31}" srcOrd="2" destOrd="0" presId="urn:microsoft.com/office/officeart/2005/8/layout/vList5"/>
    <dgm:cxn modelId="{EE30D280-A04A-4FD8-95F1-890DB3122CF2}" type="presParOf" srcId="{2AE1B66D-9656-4DDA-80C6-80F06B605E31}" destId="{A4607979-9D81-46A1-9CC2-6903D0970F00}" srcOrd="0" destOrd="0" presId="urn:microsoft.com/office/officeart/2005/8/layout/vList5"/>
    <dgm:cxn modelId="{780122FA-8188-49EF-9C33-613449454D5E}" type="presParOf" srcId="{2AE1B66D-9656-4DDA-80C6-80F06B605E31}" destId="{ACE34E90-1749-427F-BD1C-7CA216F08598}" srcOrd="1" destOrd="0" presId="urn:microsoft.com/office/officeart/2005/8/layout/vList5"/>
    <dgm:cxn modelId="{2A11CE6D-C89F-45D9-9122-DFA34C6AF5FF}" type="presParOf" srcId="{367B60B2-37E6-4CEA-867A-77F5B6CA2259}" destId="{7BF963DD-8343-47B6-87B5-3C62CCB00ECB}" srcOrd="3" destOrd="0" presId="urn:microsoft.com/office/officeart/2005/8/layout/vList5"/>
    <dgm:cxn modelId="{B1E64F74-0F5C-4AF7-A29F-94570A97764A}" type="presParOf" srcId="{367B60B2-37E6-4CEA-867A-77F5B6CA2259}" destId="{8A43793B-6B0D-4860-A14C-0AE784FB0EBC}" srcOrd="4" destOrd="0" presId="urn:microsoft.com/office/officeart/2005/8/layout/vList5"/>
    <dgm:cxn modelId="{1A979B7D-99A2-4674-8952-C8CE64786052}" type="presParOf" srcId="{8A43793B-6B0D-4860-A14C-0AE784FB0EBC}" destId="{5B2561DD-06A0-4B40-9A47-E9A0DEC3230E}" srcOrd="0" destOrd="0" presId="urn:microsoft.com/office/officeart/2005/8/layout/vList5"/>
    <dgm:cxn modelId="{6141FC90-DF26-459F-99AD-94D49059337B}" type="presParOf" srcId="{8A43793B-6B0D-4860-A14C-0AE784FB0EBC}" destId="{E8DC95F4-5D82-4C0F-8075-F267CB27A3C9}" srcOrd="1" destOrd="0" presId="urn:microsoft.com/office/officeart/2005/8/layout/vList5"/>
    <dgm:cxn modelId="{01A22AA5-49DA-4273-BEE6-1203D0B878FA}" type="presParOf" srcId="{367B60B2-37E6-4CEA-867A-77F5B6CA2259}" destId="{DCA61354-A029-45E4-BCB4-332EB926132F}" srcOrd="5" destOrd="0" presId="urn:microsoft.com/office/officeart/2005/8/layout/vList5"/>
    <dgm:cxn modelId="{3026BF5D-B95D-4D65-BD55-E7F413E90EAB}" type="presParOf" srcId="{367B60B2-37E6-4CEA-867A-77F5B6CA2259}" destId="{49D9DDE2-3EB7-4AA5-8F35-E587D2A992D7}" srcOrd="6" destOrd="0" presId="urn:microsoft.com/office/officeart/2005/8/layout/vList5"/>
    <dgm:cxn modelId="{6C776579-91BE-4219-89E0-A6BB519699EA}" type="presParOf" srcId="{49D9DDE2-3EB7-4AA5-8F35-E587D2A992D7}" destId="{02D11308-A8D4-445A-BBFB-8C979CA4821E}" srcOrd="0" destOrd="0" presId="urn:microsoft.com/office/officeart/2005/8/layout/vList5"/>
    <dgm:cxn modelId="{273B7E8B-1CD4-4AC4-B197-B0EC15D1E6D4}" type="presParOf" srcId="{49D9DDE2-3EB7-4AA5-8F35-E587D2A992D7}" destId="{90A9E22C-A6DD-4171-BEE0-850DB359A471}" srcOrd="1" destOrd="0" presId="urn:microsoft.com/office/officeart/2005/8/layout/vList5"/>
    <dgm:cxn modelId="{0A31CE56-7AAA-4CE3-8008-5B388B6BD980}" type="presParOf" srcId="{367B60B2-37E6-4CEA-867A-77F5B6CA2259}" destId="{CE62BAA7-5C01-4E01-81F4-0350938EE885}" srcOrd="7" destOrd="0" presId="urn:microsoft.com/office/officeart/2005/8/layout/vList5"/>
    <dgm:cxn modelId="{A92FB34B-B9AC-4283-9F9A-BFF948686316}" type="presParOf" srcId="{367B60B2-37E6-4CEA-867A-77F5B6CA2259}" destId="{6CB458B5-D2C5-45DC-B148-942C4EA8AA48}" srcOrd="8" destOrd="0" presId="urn:microsoft.com/office/officeart/2005/8/layout/vList5"/>
    <dgm:cxn modelId="{20FBA00F-6BC3-41D6-8CE2-AFD284442B29}" type="presParOf" srcId="{6CB458B5-D2C5-45DC-B148-942C4EA8AA48}" destId="{CE58DE58-44E3-4DBE-83DF-5B7E7A328CF8}" srcOrd="0" destOrd="0" presId="urn:microsoft.com/office/officeart/2005/8/layout/vList5"/>
    <dgm:cxn modelId="{2BBCAB02-DDA1-469B-86D3-B0A408A9128D}" type="presParOf" srcId="{6CB458B5-D2C5-45DC-B148-942C4EA8AA48}" destId="{180549CF-8C19-43EC-AC4B-B478A362798F}" srcOrd="1" destOrd="0" presId="urn:microsoft.com/office/officeart/2005/8/layout/vList5"/>
    <dgm:cxn modelId="{511FD0BF-32F0-4DB2-AFCB-3FC82192697D}" type="presParOf" srcId="{367B60B2-37E6-4CEA-867A-77F5B6CA2259}" destId="{3F3EDC06-DA3B-49AD-A295-C10BACA59251}" srcOrd="9" destOrd="0" presId="urn:microsoft.com/office/officeart/2005/8/layout/vList5"/>
    <dgm:cxn modelId="{7BB4D581-8C57-42DA-B5C2-53CE69B4105D}" type="presParOf" srcId="{367B60B2-37E6-4CEA-867A-77F5B6CA2259}" destId="{575E227D-7313-4979-9CE5-7D3776A2FAB6}" srcOrd="10" destOrd="0" presId="urn:microsoft.com/office/officeart/2005/8/layout/vList5"/>
    <dgm:cxn modelId="{413E7303-9BB5-4258-A409-07F1F4BDFF59}" type="presParOf" srcId="{575E227D-7313-4979-9CE5-7D3776A2FAB6}" destId="{A90164A0-5399-4328-978B-2977C36A3126}" srcOrd="0" destOrd="0" presId="urn:microsoft.com/office/officeart/2005/8/layout/vList5"/>
    <dgm:cxn modelId="{E0E090EA-0F6E-4A52-B75B-AF84F7863D86}" type="presParOf" srcId="{575E227D-7313-4979-9CE5-7D3776A2FAB6}" destId="{55E1818C-83F8-4C77-B438-3B2619CA9713}" srcOrd="1" destOrd="0" presId="urn:microsoft.com/office/officeart/2005/8/layout/vList5"/>
    <dgm:cxn modelId="{3DE1BF75-9501-41DD-BC06-D9593BBD6E83}" type="presParOf" srcId="{367B60B2-37E6-4CEA-867A-77F5B6CA2259}" destId="{EF24D1D8-218F-496B-AFD1-CBF7EB764817}" srcOrd="11" destOrd="0" presId="urn:microsoft.com/office/officeart/2005/8/layout/vList5"/>
    <dgm:cxn modelId="{84D79249-DCDF-435A-821B-4AB6E52236F4}" type="presParOf" srcId="{367B60B2-37E6-4CEA-867A-77F5B6CA2259}" destId="{17D222AC-A323-4E7E-85BF-DD7F779E48FF}" srcOrd="12" destOrd="0" presId="urn:microsoft.com/office/officeart/2005/8/layout/vList5"/>
    <dgm:cxn modelId="{AB3E43F2-CF89-401F-8105-C336600F3C77}" type="presParOf" srcId="{17D222AC-A323-4E7E-85BF-DD7F779E48FF}" destId="{AB25DFFB-CF01-4BDB-A41F-B766B5FE56DC}" srcOrd="0" destOrd="0" presId="urn:microsoft.com/office/officeart/2005/8/layout/vList5"/>
    <dgm:cxn modelId="{95A6ED0C-1F4D-4560-A6AB-970BA9F51D76}" type="presParOf" srcId="{17D222AC-A323-4E7E-85BF-DD7F779E48FF}" destId="{AA8EF9E8-3AEA-4D57-A78A-7555BCDF041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BEC1AE-96F3-4DDE-B68B-413FA57F7BDA}">
      <dsp:nvSpPr>
        <dsp:cNvPr id="0" name=""/>
        <dsp:cNvSpPr/>
      </dsp:nvSpPr>
      <dsp:spPr>
        <a:xfrm>
          <a:off x="2" y="311"/>
          <a:ext cx="4643664" cy="4986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1" kern="1200" dirty="0" smtClean="0">
              <a:solidFill>
                <a:srgbClr val="000068"/>
              </a:solidFill>
              <a:latin typeface="Georgia" panose="02040502050405020303" pitchFamily="18" charset="0"/>
            </a:rPr>
            <a:t>Student Body</a:t>
          </a:r>
          <a:endParaRPr lang="en-US" sz="2000" kern="1200" dirty="0">
            <a:solidFill>
              <a:srgbClr val="000068"/>
            </a:solidFill>
            <a:latin typeface="Georgia" panose="02040502050405020303" pitchFamily="18" charset="0"/>
          </a:endParaRPr>
        </a:p>
      </dsp:txBody>
      <dsp:txXfrm>
        <a:off x="24342" y="24651"/>
        <a:ext cx="4594984" cy="449932"/>
      </dsp:txXfrm>
    </dsp:sp>
    <dsp:sp modelId="{ACE34E90-1749-427F-BD1C-7CA216F08598}">
      <dsp:nvSpPr>
        <dsp:cNvPr id="0" name=""/>
        <dsp:cNvSpPr/>
      </dsp:nvSpPr>
      <dsp:spPr>
        <a:xfrm rot="5400000">
          <a:off x="2738808" y="-936772"/>
          <a:ext cx="398890" cy="341986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b="0" kern="1200" dirty="0" smtClean="0">
              <a:latin typeface="Georgia" panose="02040502050405020303" pitchFamily="18" charset="0"/>
            </a:rPr>
            <a:t>Undergraduate Students</a:t>
          </a:r>
          <a:endParaRPr lang="en-US" sz="1300" b="0" kern="1200" dirty="0">
            <a:latin typeface="Georgia" panose="02040502050405020303" pitchFamily="18" charset="0"/>
          </a:endParaRPr>
        </a:p>
      </dsp:txBody>
      <dsp:txXfrm rot="-5400000">
        <a:off x="1228320" y="593188"/>
        <a:ext cx="3400394" cy="359946"/>
      </dsp:txXfrm>
    </dsp:sp>
    <dsp:sp modelId="{A4607979-9D81-46A1-9CC2-6903D0970F00}">
      <dsp:nvSpPr>
        <dsp:cNvPr id="0" name=""/>
        <dsp:cNvSpPr/>
      </dsp:nvSpPr>
      <dsp:spPr>
        <a:xfrm>
          <a:off x="2" y="523854"/>
          <a:ext cx="1228317" cy="4986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Georgia" panose="02040502050405020303" pitchFamily="18" charset="0"/>
            </a:rPr>
            <a:t>13,000 +</a:t>
          </a:r>
          <a:endParaRPr lang="en-US" sz="1800" kern="1200" dirty="0">
            <a:latin typeface="Georgia" panose="02040502050405020303" pitchFamily="18" charset="0"/>
          </a:endParaRPr>
        </a:p>
      </dsp:txBody>
      <dsp:txXfrm>
        <a:off x="24342" y="548194"/>
        <a:ext cx="1179637" cy="449932"/>
      </dsp:txXfrm>
    </dsp:sp>
    <dsp:sp modelId="{E8DC95F4-5D82-4C0F-8075-F267CB27A3C9}">
      <dsp:nvSpPr>
        <dsp:cNvPr id="0" name=""/>
        <dsp:cNvSpPr/>
      </dsp:nvSpPr>
      <dsp:spPr>
        <a:xfrm rot="5400000">
          <a:off x="2731165" y="-417744"/>
          <a:ext cx="398890" cy="342889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b="0" kern="1200" dirty="0" smtClean="0">
              <a:latin typeface="Georgia" panose="02040502050405020303" pitchFamily="18" charset="0"/>
            </a:rPr>
            <a:t>Student Clubs &amp; Organizations</a:t>
          </a:r>
          <a:endParaRPr lang="en-US" sz="1300" b="0" kern="1200" dirty="0">
            <a:latin typeface="Georgia" panose="02040502050405020303" pitchFamily="18" charset="0"/>
          </a:endParaRPr>
        </a:p>
      </dsp:txBody>
      <dsp:txXfrm rot="-5400000">
        <a:off x="1216161" y="1116732"/>
        <a:ext cx="3409427" cy="359946"/>
      </dsp:txXfrm>
    </dsp:sp>
    <dsp:sp modelId="{5B2561DD-06A0-4B40-9A47-E9A0DEC3230E}">
      <dsp:nvSpPr>
        <dsp:cNvPr id="0" name=""/>
        <dsp:cNvSpPr/>
      </dsp:nvSpPr>
      <dsp:spPr>
        <a:xfrm>
          <a:off x="2" y="1047398"/>
          <a:ext cx="1216158" cy="4986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Georgia" panose="02040502050405020303" pitchFamily="18" charset="0"/>
            </a:rPr>
            <a:t>60+</a:t>
          </a:r>
          <a:endParaRPr lang="en-US" sz="1800" kern="1200" dirty="0">
            <a:latin typeface="Georgia" panose="02040502050405020303" pitchFamily="18" charset="0"/>
          </a:endParaRPr>
        </a:p>
      </dsp:txBody>
      <dsp:txXfrm>
        <a:off x="24342" y="1071738"/>
        <a:ext cx="1167478" cy="449932"/>
      </dsp:txXfrm>
    </dsp:sp>
    <dsp:sp modelId="{90A9E22C-A6DD-4171-BEE0-850DB359A471}">
      <dsp:nvSpPr>
        <dsp:cNvPr id="0" name=""/>
        <dsp:cNvSpPr/>
      </dsp:nvSpPr>
      <dsp:spPr>
        <a:xfrm rot="5400000">
          <a:off x="2731664" y="111391"/>
          <a:ext cx="398890" cy="341771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b="0" kern="1200" dirty="0" smtClean="0">
              <a:latin typeface="Georgia" panose="02040502050405020303" pitchFamily="18" charset="0"/>
            </a:rPr>
            <a:t>Nationalities Represented</a:t>
          </a:r>
          <a:endParaRPr lang="en-US" sz="1300" b="0" kern="1200" dirty="0">
            <a:latin typeface="Georgia" panose="02040502050405020303" pitchFamily="18" charset="0"/>
          </a:endParaRPr>
        </a:p>
      </dsp:txBody>
      <dsp:txXfrm rot="-5400000">
        <a:off x="1222253" y="1640274"/>
        <a:ext cx="3398241" cy="359946"/>
      </dsp:txXfrm>
    </dsp:sp>
    <dsp:sp modelId="{02D11308-A8D4-445A-BBFB-8C979CA4821E}">
      <dsp:nvSpPr>
        <dsp:cNvPr id="0" name=""/>
        <dsp:cNvSpPr/>
      </dsp:nvSpPr>
      <dsp:spPr>
        <a:xfrm>
          <a:off x="2" y="1570942"/>
          <a:ext cx="1222249" cy="4986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Georgia" panose="02040502050405020303" pitchFamily="18" charset="0"/>
            </a:rPr>
            <a:t>130+</a:t>
          </a:r>
          <a:endParaRPr lang="en-US" sz="1800" kern="1200" dirty="0">
            <a:latin typeface="Georgia" panose="02040502050405020303" pitchFamily="18" charset="0"/>
          </a:endParaRPr>
        </a:p>
      </dsp:txBody>
      <dsp:txXfrm>
        <a:off x="24342" y="1595282"/>
        <a:ext cx="1173569" cy="449932"/>
      </dsp:txXfrm>
    </dsp:sp>
    <dsp:sp modelId="{180549CF-8C19-43EC-AC4B-B478A362798F}">
      <dsp:nvSpPr>
        <dsp:cNvPr id="0" name=""/>
        <dsp:cNvSpPr/>
      </dsp:nvSpPr>
      <dsp:spPr>
        <a:xfrm rot="5400000">
          <a:off x="2731672" y="627765"/>
          <a:ext cx="398890" cy="343205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b="0" kern="1200" dirty="0" smtClean="0">
              <a:latin typeface="Georgia" panose="02040502050405020303" pitchFamily="18" charset="0"/>
            </a:rPr>
            <a:t>First-generation College Students</a:t>
          </a:r>
          <a:endParaRPr lang="en-US" sz="1300" b="0" kern="1200" dirty="0">
            <a:latin typeface="Georgia" panose="02040502050405020303" pitchFamily="18" charset="0"/>
          </a:endParaRPr>
        </a:p>
      </dsp:txBody>
      <dsp:txXfrm rot="-5400000">
        <a:off x="1215091" y="2163818"/>
        <a:ext cx="3412581" cy="359946"/>
      </dsp:txXfrm>
    </dsp:sp>
    <dsp:sp modelId="{CE58DE58-44E3-4DBE-83DF-5B7E7A328CF8}">
      <dsp:nvSpPr>
        <dsp:cNvPr id="0" name=""/>
        <dsp:cNvSpPr/>
      </dsp:nvSpPr>
      <dsp:spPr>
        <a:xfrm>
          <a:off x="2" y="2094485"/>
          <a:ext cx="1215088" cy="4986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Georgia" panose="02040502050405020303" pitchFamily="18" charset="0"/>
            </a:rPr>
            <a:t>47%</a:t>
          </a:r>
          <a:endParaRPr lang="en-US" sz="1800" kern="1200" dirty="0">
            <a:latin typeface="Georgia" panose="02040502050405020303" pitchFamily="18" charset="0"/>
          </a:endParaRPr>
        </a:p>
      </dsp:txBody>
      <dsp:txXfrm>
        <a:off x="24342" y="2118825"/>
        <a:ext cx="1166408" cy="449932"/>
      </dsp:txXfrm>
    </dsp:sp>
    <dsp:sp modelId="{55E1818C-83F8-4C77-B438-3B2619CA9713}">
      <dsp:nvSpPr>
        <dsp:cNvPr id="0" name=""/>
        <dsp:cNvSpPr/>
      </dsp:nvSpPr>
      <dsp:spPr>
        <a:xfrm rot="5400000">
          <a:off x="2732725" y="1151309"/>
          <a:ext cx="398890" cy="343205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b="0" kern="1200" dirty="0" smtClean="0">
              <a:latin typeface="Georgia" panose="02040502050405020303" pitchFamily="18" charset="0"/>
            </a:rPr>
            <a:t>NCAA Division III Athletic Teams</a:t>
          </a:r>
          <a:endParaRPr lang="en-US" sz="1300" b="0" kern="1200" dirty="0">
            <a:latin typeface="Georgia" panose="02040502050405020303" pitchFamily="18" charset="0"/>
          </a:endParaRPr>
        </a:p>
      </dsp:txBody>
      <dsp:txXfrm rot="-5400000">
        <a:off x="1216144" y="2687362"/>
        <a:ext cx="3412580" cy="359946"/>
      </dsp:txXfrm>
    </dsp:sp>
    <dsp:sp modelId="{A90164A0-5399-4328-978B-2977C36A3126}">
      <dsp:nvSpPr>
        <dsp:cNvPr id="0" name=""/>
        <dsp:cNvSpPr/>
      </dsp:nvSpPr>
      <dsp:spPr>
        <a:xfrm>
          <a:off x="2" y="2618029"/>
          <a:ext cx="1216142" cy="4986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Georgia" panose="02040502050405020303" pitchFamily="18" charset="0"/>
            </a:rPr>
            <a:t>15</a:t>
          </a:r>
          <a:endParaRPr lang="en-US" sz="1800" kern="1200" dirty="0">
            <a:latin typeface="Georgia" panose="02040502050405020303" pitchFamily="18" charset="0"/>
          </a:endParaRPr>
        </a:p>
      </dsp:txBody>
      <dsp:txXfrm>
        <a:off x="24342" y="2642369"/>
        <a:ext cx="1167462" cy="449932"/>
      </dsp:txXfrm>
    </dsp:sp>
    <dsp:sp modelId="{AA8EF9E8-3AEA-4D57-A78A-7555BCDF0416}">
      <dsp:nvSpPr>
        <dsp:cNvPr id="0" name=""/>
        <dsp:cNvSpPr/>
      </dsp:nvSpPr>
      <dsp:spPr>
        <a:xfrm rot="5400000">
          <a:off x="2731172" y="1674048"/>
          <a:ext cx="398890" cy="343366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b="0" kern="1200" dirty="0" smtClean="0">
              <a:latin typeface="Georgia" panose="02040502050405020303" pitchFamily="18" charset="0"/>
            </a:rPr>
            <a:t>Square-foot Rooftop Park and Commons</a:t>
          </a:r>
          <a:endParaRPr lang="en-US" sz="1300" b="0" kern="1200" dirty="0">
            <a:latin typeface="Georgia" panose="02040502050405020303" pitchFamily="18" charset="0"/>
          </a:endParaRPr>
        </a:p>
      </dsp:txBody>
      <dsp:txXfrm rot="-5400000">
        <a:off x="1213786" y="3210906"/>
        <a:ext cx="3414190" cy="359946"/>
      </dsp:txXfrm>
    </dsp:sp>
    <dsp:sp modelId="{AB25DFFB-CF01-4BDB-A41F-B766B5FE56DC}">
      <dsp:nvSpPr>
        <dsp:cNvPr id="0" name=""/>
        <dsp:cNvSpPr/>
      </dsp:nvSpPr>
      <dsp:spPr>
        <a:xfrm>
          <a:off x="2" y="3141572"/>
          <a:ext cx="1213783" cy="4986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Georgia" panose="02040502050405020303" pitchFamily="18" charset="0"/>
            </a:rPr>
            <a:t>60K</a:t>
          </a:r>
          <a:endParaRPr lang="en-US" sz="1800" b="1" kern="1200" dirty="0">
            <a:latin typeface="Georgia" panose="02040502050405020303" pitchFamily="18" charset="0"/>
          </a:endParaRPr>
        </a:p>
      </dsp:txBody>
      <dsp:txXfrm>
        <a:off x="24342" y="3165912"/>
        <a:ext cx="1165103" cy="4499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7F05818-43F3-49C3-AA6D-045D9F14BEDA}" type="datetimeFigureOut">
              <a:rPr lang="en-US" smtClean="0"/>
              <a:t>3/26/2020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F04F888-9B0B-430C-88B8-41490F4DEB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4780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C6C5C1C4-7EB0-4A93-A07D-8036C03B7326}" type="datetime1">
              <a:rPr lang="en-US" altLang="en-US"/>
              <a:pPr/>
              <a:t>3/26/2020</a:t>
            </a:fld>
            <a:endParaRPr lang="en-US" alt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79A6A972-A7C6-4A9A-A27F-1A7CF994F97A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927717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TITLE SHOULD BE:</a:t>
            </a:r>
            <a:br>
              <a:rPr lang="en-US" altLang="en-US" dirty="0" smtClean="0">
                <a:ea typeface="ＭＳ Ｐゴシック" pitchFamily="34" charset="-128"/>
              </a:rPr>
            </a:br>
            <a:r>
              <a:rPr lang="en-US" altLang="en-US" dirty="0" smtClean="0">
                <a:ea typeface="ＭＳ Ｐゴシック" pitchFamily="34" charset="-128"/>
              </a:rPr>
              <a:t>FONT: ARIAL BLACK</a:t>
            </a:r>
            <a:br>
              <a:rPr lang="en-US" altLang="en-US" dirty="0" smtClean="0">
                <a:ea typeface="ＭＳ Ｐゴシック" pitchFamily="34" charset="-128"/>
              </a:rPr>
            </a:br>
            <a:r>
              <a:rPr lang="en-US" altLang="en-US" dirty="0" smtClean="0">
                <a:ea typeface="ＭＳ Ｐゴシック" pitchFamily="34" charset="-128"/>
              </a:rPr>
              <a:t>COLOR: DARK BLUE or CYAN</a:t>
            </a:r>
          </a:p>
          <a:p>
            <a:pPr eaLnBrk="1" hangingPunct="1"/>
            <a:endParaRPr lang="en-US" altLang="en-US" dirty="0" smtClean="0">
              <a:ea typeface="ＭＳ Ｐゴシック" pitchFamily="34" charset="-128"/>
            </a:endParaRP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AE551A34-C09E-4565-B498-D775CD23376B}" type="slidenum">
              <a:rPr lang="en-US" altLang="en-US" sz="1200">
                <a:latin typeface="Calibri" pitchFamily="34" charset="0"/>
              </a:rPr>
              <a:pPr eaLnBrk="1" hangingPunct="1"/>
              <a:t>1</a:t>
            </a:fld>
            <a:endParaRPr lang="en-US" altLang="en-US" sz="1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75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TITLE SHOULD BE:</a:t>
            </a:r>
            <a:br>
              <a:rPr lang="en-US" altLang="en-US" dirty="0" smtClean="0">
                <a:ea typeface="ＭＳ Ｐゴシック" pitchFamily="34" charset="-128"/>
              </a:rPr>
            </a:br>
            <a:r>
              <a:rPr lang="en-US" altLang="en-US" dirty="0" smtClean="0">
                <a:ea typeface="ＭＳ Ｐゴシック" pitchFamily="34" charset="-128"/>
              </a:rPr>
              <a:t>FONT: ARIAL BLACK</a:t>
            </a:r>
            <a:br>
              <a:rPr lang="en-US" altLang="en-US" dirty="0" smtClean="0">
                <a:ea typeface="ＭＳ Ｐゴシック" pitchFamily="34" charset="-128"/>
              </a:rPr>
            </a:br>
            <a:r>
              <a:rPr lang="en-US" altLang="en-US" dirty="0" smtClean="0">
                <a:ea typeface="ＭＳ Ｐゴシック" pitchFamily="34" charset="-128"/>
              </a:rPr>
              <a:t>COLOR: DARK BLUE or CYAN</a:t>
            </a:r>
          </a:p>
          <a:p>
            <a:pPr eaLnBrk="1" hangingPunct="1"/>
            <a:endParaRPr lang="en-US" altLang="en-US" dirty="0" smtClean="0">
              <a:ea typeface="ＭＳ Ｐゴシック" pitchFamily="34" charset="-128"/>
            </a:endParaRP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AE551A34-C09E-4565-B498-D775CD23376B}" type="slidenum">
              <a:rPr lang="en-US" altLang="en-US" sz="1200">
                <a:latin typeface="Calibri" pitchFamily="34" charset="0"/>
              </a:rPr>
              <a:pPr eaLnBrk="1" hangingPunct="1"/>
              <a:t>2</a:t>
            </a:fld>
            <a:endParaRPr lang="en-US" altLang="en-US" sz="1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74701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TITLE SHOULD BE:</a:t>
            </a:r>
            <a:br>
              <a:rPr lang="en-US" altLang="en-US" dirty="0" smtClean="0">
                <a:ea typeface="ＭＳ Ｐゴシック" pitchFamily="34" charset="-128"/>
              </a:rPr>
            </a:br>
            <a:r>
              <a:rPr lang="en-US" altLang="en-US" dirty="0" smtClean="0">
                <a:ea typeface="ＭＳ Ｐゴシック" pitchFamily="34" charset="-128"/>
              </a:rPr>
              <a:t>FONT: ARIAL BLACK</a:t>
            </a:r>
            <a:br>
              <a:rPr lang="en-US" altLang="en-US" dirty="0" smtClean="0">
                <a:ea typeface="ＭＳ Ｐゴシック" pitchFamily="34" charset="-128"/>
              </a:rPr>
            </a:br>
            <a:r>
              <a:rPr lang="en-US" altLang="en-US" dirty="0" smtClean="0">
                <a:ea typeface="ＭＳ Ｐゴシック" pitchFamily="34" charset="-128"/>
              </a:rPr>
              <a:t>COLOR: DARK BLUE or CYAN</a:t>
            </a:r>
          </a:p>
          <a:p>
            <a:pPr eaLnBrk="1" hangingPunct="1"/>
            <a:endParaRPr lang="en-US" altLang="en-US" dirty="0" smtClean="0">
              <a:ea typeface="ＭＳ Ｐゴシック" pitchFamily="34" charset="-128"/>
            </a:endParaRP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AE551A34-C09E-4565-B498-D775CD23376B}" type="slidenum">
              <a:rPr lang="en-US" altLang="en-US" sz="1200">
                <a:latin typeface="Calibri" pitchFamily="34" charset="0"/>
              </a:rPr>
              <a:pPr eaLnBrk="1" hangingPunct="1"/>
              <a:t>4</a:t>
            </a:fld>
            <a:endParaRPr lang="en-US" altLang="en-US" sz="1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1855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TITLE SHOULD BE:</a:t>
            </a:r>
            <a:br>
              <a:rPr lang="en-US" altLang="en-US" dirty="0" smtClean="0">
                <a:ea typeface="ＭＳ Ｐゴシック" pitchFamily="34" charset="-128"/>
              </a:rPr>
            </a:br>
            <a:r>
              <a:rPr lang="en-US" altLang="en-US" dirty="0" smtClean="0">
                <a:ea typeface="ＭＳ Ｐゴシック" pitchFamily="34" charset="-128"/>
              </a:rPr>
              <a:t>FONT: ARIAL BLACK</a:t>
            </a:r>
            <a:br>
              <a:rPr lang="en-US" altLang="en-US" dirty="0" smtClean="0">
                <a:ea typeface="ＭＳ Ｐゴシック" pitchFamily="34" charset="-128"/>
              </a:rPr>
            </a:br>
            <a:r>
              <a:rPr lang="en-US" altLang="en-US" dirty="0" smtClean="0">
                <a:ea typeface="ＭＳ Ｐゴシック" pitchFamily="34" charset="-128"/>
              </a:rPr>
              <a:t>COLOR: DARK BLUE or CYAN</a:t>
            </a:r>
          </a:p>
          <a:p>
            <a:pPr eaLnBrk="1" hangingPunct="1"/>
            <a:endParaRPr lang="en-US" altLang="en-US" dirty="0" smtClean="0">
              <a:ea typeface="ＭＳ Ｐゴシック" pitchFamily="34" charset="-128"/>
            </a:endParaRP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AE551A34-C09E-4565-B498-D775CD23376B}" type="slidenum">
              <a:rPr lang="en-US" altLang="en-US" sz="1200">
                <a:latin typeface="Calibri" pitchFamily="34" charset="0"/>
              </a:rPr>
              <a:pPr eaLnBrk="1" hangingPunct="1"/>
              <a:t>5</a:t>
            </a:fld>
            <a:endParaRPr lang="en-US" altLang="en-US" sz="1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1855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TITLE SHOULD BE:</a:t>
            </a:r>
            <a:br>
              <a:rPr lang="en-US" altLang="en-US" dirty="0" smtClean="0">
                <a:ea typeface="ＭＳ Ｐゴシック" pitchFamily="34" charset="-128"/>
              </a:rPr>
            </a:br>
            <a:r>
              <a:rPr lang="en-US" altLang="en-US" dirty="0" smtClean="0">
                <a:ea typeface="ＭＳ Ｐゴシック" pitchFamily="34" charset="-128"/>
              </a:rPr>
              <a:t>FONT: ARIAL BLACK</a:t>
            </a:r>
            <a:br>
              <a:rPr lang="en-US" altLang="en-US" dirty="0" smtClean="0">
                <a:ea typeface="ＭＳ Ｐゴシック" pitchFamily="34" charset="-128"/>
              </a:rPr>
            </a:br>
            <a:r>
              <a:rPr lang="en-US" altLang="en-US" dirty="0" smtClean="0">
                <a:ea typeface="ＭＳ Ｐゴシック" pitchFamily="34" charset="-128"/>
              </a:rPr>
              <a:t>COLOR: DARK BLUE or CYAN</a:t>
            </a:r>
          </a:p>
          <a:p>
            <a:pPr eaLnBrk="1" hangingPunct="1"/>
            <a:endParaRPr lang="en-US" altLang="en-US" dirty="0" smtClean="0">
              <a:ea typeface="ＭＳ Ｐゴシック" pitchFamily="34" charset="-128"/>
            </a:endParaRP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AE551A34-C09E-4565-B498-D775CD23376B}" type="slidenum">
              <a:rPr lang="en-US" altLang="en-US" sz="1200">
                <a:latin typeface="Calibri" pitchFamily="34" charset="0"/>
              </a:rPr>
              <a:pPr eaLnBrk="1" hangingPunct="1"/>
              <a:t>8</a:t>
            </a:fld>
            <a:endParaRPr lang="en-US" altLang="en-US" sz="1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546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BCC37C-F731-48E4-AFBA-F809405BE602}" type="datetime1">
              <a:rPr lang="en-US" altLang="en-US"/>
              <a:pPr/>
              <a:t>3/26/2020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9844F3-5BDC-425B-A5C5-F56474E49869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12915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4FBEDA-48DF-4C42-AD02-830D1C14EE95}" type="datetime1">
              <a:rPr lang="en-US" altLang="en-US"/>
              <a:pPr/>
              <a:t>3/26/2020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033AFD-93E6-4C25-B91D-895AE8AFC31B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74148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118224-90EE-45FD-8B40-4956EF6FB27D}" type="datetime1">
              <a:rPr lang="en-US" altLang="en-US"/>
              <a:pPr/>
              <a:t>3/26/2020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0BDD2F-C33F-43F6-B5C5-FA2B8935B00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5218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4A8098-E056-49D8-AF90-1D30690674DC}" type="datetime1">
              <a:rPr lang="en-US" altLang="en-US"/>
              <a:pPr/>
              <a:t>3/26/2020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C82D74-1016-4CD0-A27B-87EA5AA1BE92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28878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1E2DA7B-F6FE-4112-853C-07FDFD835CC1}" type="datetime1">
              <a:rPr lang="en-US" altLang="en-US"/>
              <a:pPr/>
              <a:t>3/26/2020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BCE064-ED2C-4668-97B4-16FEDEEA8329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19241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92AFE93-1EB2-471E-9478-FBD38A173568}" type="datetime1">
              <a:rPr lang="en-US" altLang="en-US"/>
              <a:pPr/>
              <a:t>3/26/2020</a:t>
            </a:fld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B04166-3BBD-48E2-8DAC-1E4390A16034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26140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0EA9AE-DC34-4AAC-92C6-DFBA9D006866}" type="datetime1">
              <a:rPr lang="en-US" altLang="en-US"/>
              <a:pPr/>
              <a:t>3/26/2020</a:t>
            </a:fld>
            <a:endParaRPr lang="en-US" alt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004AF1-9CA1-4F37-8769-FB095D1B2BFA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27402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4996B7-3B03-4182-90FE-23221CC9E9B1}" type="datetime1">
              <a:rPr lang="en-US" altLang="en-US"/>
              <a:pPr/>
              <a:t>3/26/2020</a:t>
            </a:fld>
            <a:endParaRPr lang="en-US" alt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71470F-B490-4C22-BE04-44873FFB448D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82524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AA96F4A-69AD-429C-9C02-A5E005694DEB}" type="datetime1">
              <a:rPr lang="en-US" altLang="en-US"/>
              <a:pPr/>
              <a:t>3/26/2020</a:t>
            </a:fld>
            <a:endParaRPr lang="en-US" alt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5D60B9-1870-48B5-A099-6F57042CF57E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40119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2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F6826C-AF81-4975-87AA-0BBDE3CA8C54}" type="datetime1">
              <a:rPr lang="en-US" altLang="en-US"/>
              <a:pPr/>
              <a:t>3/26/2020</a:t>
            </a:fld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A7488C-46EB-4BC0-B6B6-A6E12B71CC9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17201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79A560-E02C-45D1-ACD5-9EE1B4DE6FFD}" type="datetime1">
              <a:rPr lang="en-US" altLang="en-US"/>
              <a:pPr/>
              <a:t>3/26/2020</a:t>
            </a:fld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6BD19C-5760-4DE3-BCF4-72354E497FA1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82041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B8E984F9-3C48-4531-9776-14F5A7A9A257}" type="datetime1">
              <a:rPr lang="en-US" altLang="en-US"/>
              <a:pPr/>
              <a:t>3/26/2020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EABA3F07-7A84-4639-B5B3-8E21443BC46A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3.png"/><Relationship Id="rId5" Type="http://schemas.openxmlformats.org/officeDocument/2006/relationships/diagramLayout" Target="../diagrams/layout1.xml"/><Relationship Id="rId10" Type="http://schemas.openxmlformats.org/officeDocument/2006/relationships/chart" Target="../charts/chart2.xml"/><Relationship Id="rId4" Type="http://schemas.openxmlformats.org/officeDocument/2006/relationships/diagramData" Target="../diagrams/data1.xml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8.jpeg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3.jpe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7.jpeg"/><Relationship Id="rId4" Type="http://schemas.openxmlformats.org/officeDocument/2006/relationships/hyperlink" Target="http://www.jjay.cuny.edu/apply-international-student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solidFill>
            <a:schemeClr val="bg1"/>
          </a:solidFill>
          <a:ln w="101600" cap="flat" cmpd="sng" algn="ctr">
            <a:solidFill>
              <a:srgbClr val="09AEE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ln>
                <a:solidFill>
                  <a:srgbClr val="030F46"/>
                </a:solidFill>
              </a:ln>
              <a:solidFill>
                <a:srgbClr val="030F46"/>
              </a:solidFill>
              <a:latin typeface="Arial Black"/>
              <a:ea typeface="ＭＳ Ｐゴシック" charset="-128"/>
              <a:cs typeface="Arial Black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ln>
                <a:solidFill>
                  <a:srgbClr val="030F46"/>
                </a:solidFill>
              </a:ln>
              <a:solidFill>
                <a:srgbClr val="030F46"/>
              </a:solidFill>
              <a:latin typeface="Arial Black"/>
              <a:ea typeface="ＭＳ Ｐゴシック" charset="-128"/>
              <a:cs typeface="Arial Black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ln>
                <a:solidFill>
                  <a:srgbClr val="030F46"/>
                </a:solidFill>
              </a:ln>
              <a:solidFill>
                <a:srgbClr val="030F46"/>
              </a:solidFill>
              <a:latin typeface="Arial Black"/>
              <a:ea typeface="ＭＳ Ｐゴシック" charset="-128"/>
              <a:cs typeface="Arial Black"/>
            </a:endParaRPr>
          </a:p>
        </p:txBody>
      </p:sp>
      <p:pic>
        <p:nvPicPr>
          <p:cNvPr id="6" name="Picture 5" descr="jjsig_fc_4cp jm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864" y="5715000"/>
            <a:ext cx="11430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IMG_8992_3_4_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864" y="1519773"/>
            <a:ext cx="6195164" cy="412391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95400" y="381000"/>
            <a:ext cx="690478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 smtClean="0">
                <a:solidFill>
                  <a:srgbClr val="000068"/>
                </a:solidFill>
                <a:latin typeface="Georgia" pitchFamily="18" charset="0"/>
              </a:rPr>
              <a:t>Welcome to John Jay College of Criminal Justice!</a:t>
            </a:r>
            <a:endParaRPr lang="en-US" sz="3400" b="1" dirty="0">
              <a:solidFill>
                <a:srgbClr val="000068"/>
              </a:solidFill>
              <a:latin typeface="Georgia" pitchFamily="18" charset="0"/>
            </a:endParaRPr>
          </a:p>
        </p:txBody>
      </p:sp>
      <p:sp>
        <p:nvSpPr>
          <p:cNvPr id="4" name="AutoShape 2" descr="Related imag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AutoShape 2" descr="Image result for cuny logo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AutoShape 4" descr="Image result for cuny logo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7622" y="5791201"/>
            <a:ext cx="1710052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402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 txBox="1">
            <a:spLocks noGrp="1"/>
          </p:cNvSpPr>
          <p:nvPr>
            <p:ph type="title"/>
          </p:nvPr>
        </p:nvSpPr>
        <p:spPr>
          <a:xfrm>
            <a:off x="152400" y="152400"/>
            <a:ext cx="8763000" cy="6553200"/>
          </a:xfrm>
          <a:prstGeom prst="rect">
            <a:avLst/>
          </a:prstGeom>
          <a:solidFill>
            <a:schemeClr val="bg1"/>
          </a:solidFill>
          <a:ln w="101600" cap="flat" cmpd="sng" algn="ctr">
            <a:solidFill>
              <a:srgbClr val="09AEE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 smtClean="0">
              <a:ln>
                <a:solidFill>
                  <a:srgbClr val="030F46"/>
                </a:solidFill>
              </a:ln>
              <a:solidFill>
                <a:srgbClr val="030F46"/>
              </a:solidFill>
              <a:latin typeface="Arial Black"/>
              <a:ea typeface="ＭＳ Ｐゴシック" charset="-128"/>
              <a:cs typeface="Arial Black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 smtClean="0">
              <a:ln>
                <a:solidFill>
                  <a:srgbClr val="030F46"/>
                </a:solidFill>
              </a:ln>
              <a:solidFill>
                <a:srgbClr val="030F46"/>
              </a:solidFill>
              <a:latin typeface="Arial Black"/>
              <a:ea typeface="ＭＳ Ｐゴシック" charset="-128"/>
              <a:cs typeface="Arial Black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ln>
                <a:solidFill>
                  <a:srgbClr val="030F46"/>
                </a:solidFill>
              </a:ln>
              <a:solidFill>
                <a:srgbClr val="030F46"/>
              </a:solidFill>
              <a:latin typeface="Arial Black"/>
              <a:ea typeface="ＭＳ Ｐゴシック" charset="-128"/>
              <a:cs typeface="Arial Black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47800" y="619780"/>
            <a:ext cx="6248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9AEEF"/>
                </a:solidFill>
                <a:latin typeface="Georgia" pitchFamily="18" charset="0"/>
              </a:rPr>
              <a:t>Special Programs </a:t>
            </a:r>
            <a:endParaRPr lang="en-US" sz="2800" b="1" dirty="0">
              <a:solidFill>
                <a:srgbClr val="09AEEF"/>
              </a:solidFill>
              <a:latin typeface="Georg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solidFill>
            <a:schemeClr val="bg1"/>
          </a:solidFill>
          <a:ln w="101600" cap="flat" cmpd="sng" algn="ctr">
            <a:solidFill>
              <a:srgbClr val="09AEE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 smtClean="0">
              <a:ln>
                <a:solidFill>
                  <a:srgbClr val="030F46"/>
                </a:solidFill>
              </a:ln>
              <a:solidFill>
                <a:srgbClr val="030F46"/>
              </a:solidFill>
              <a:latin typeface="Arial Black"/>
              <a:ea typeface="ＭＳ Ｐゴシック" charset="-128"/>
              <a:cs typeface="Arial Black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 smtClean="0">
              <a:ln>
                <a:solidFill>
                  <a:srgbClr val="030F46"/>
                </a:solidFill>
              </a:ln>
              <a:solidFill>
                <a:srgbClr val="030F46"/>
              </a:solidFill>
              <a:latin typeface="Arial Black"/>
              <a:ea typeface="ＭＳ Ｐゴシック" charset="-128"/>
              <a:cs typeface="Arial Black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ln>
                <a:solidFill>
                  <a:srgbClr val="030F46"/>
                </a:solidFill>
              </a:ln>
              <a:solidFill>
                <a:srgbClr val="030F46"/>
              </a:solidFill>
              <a:latin typeface="Arial Black"/>
              <a:ea typeface="ＭＳ Ｐゴシック" charset="-128"/>
              <a:cs typeface="Arial Black"/>
            </a:endParaRPr>
          </a:p>
        </p:txBody>
      </p:sp>
      <p:pic>
        <p:nvPicPr>
          <p:cNvPr id="9" name="Picture 5" descr="jjsig_fc_4cp jm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638800"/>
            <a:ext cx="11430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447800" y="381000"/>
            <a:ext cx="62484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00" b="1" dirty="0" smtClean="0">
                <a:solidFill>
                  <a:srgbClr val="000068"/>
                </a:solidFill>
                <a:latin typeface="Georgia" pitchFamily="18" charset="0"/>
              </a:rPr>
              <a:t>Immigration</a:t>
            </a:r>
            <a:r>
              <a:rPr lang="en-US" sz="3400" b="1" dirty="0" smtClean="0">
                <a:solidFill>
                  <a:srgbClr val="000068"/>
                </a:solidFill>
                <a:latin typeface="Georgia" pitchFamily="18" charset="0"/>
              </a:rPr>
              <a:t> Information</a:t>
            </a:r>
            <a:endParaRPr lang="en-US" sz="3400" b="1" dirty="0">
              <a:solidFill>
                <a:srgbClr val="000068"/>
              </a:solidFill>
              <a:latin typeface="Georgia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9600" y="1143001"/>
            <a:ext cx="358028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If you plan on studying on a student visa:</a:t>
            </a:r>
          </a:p>
          <a:p>
            <a:endParaRPr lang="en-US" sz="1200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2060"/>
                </a:solidFill>
                <a:latin typeface="Georgia" panose="02040502050405020303" pitchFamily="18" charset="0"/>
              </a:rPr>
              <a:t>International students who are admitted into a degree program at CUNY will need to obtain a Certificate of Eligibility (Form I-20) in order to enter and/or remain in the U.S. as an F-1 student</a:t>
            </a:r>
            <a:r>
              <a:rPr lang="en-US" sz="14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This will be emailed to you after you are admitted to the college.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You will need to prove you have the financial support to study </a:t>
            </a:r>
            <a:r>
              <a:rPr lang="en-US" sz="14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at John Jay for one year.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This financial support can come from sponsors who will fill out affidavits of support in the application.</a:t>
            </a:r>
            <a:endParaRPr lang="en-US" sz="14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7622" y="5791201"/>
            <a:ext cx="1710052" cy="7429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76800" y="1235333"/>
            <a:ext cx="37338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2020-2021 Cost of Attending: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Bachelor’s </a:t>
            </a:r>
            <a:r>
              <a:rPr lang="en-US" sz="1400" dirty="0">
                <a:solidFill>
                  <a:srgbClr val="002060"/>
                </a:solidFill>
                <a:latin typeface="Georgia" panose="02040502050405020303" pitchFamily="18" charset="0"/>
              </a:rPr>
              <a:t>Degree - $14,880.00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Master’s </a:t>
            </a:r>
            <a:r>
              <a:rPr lang="en-US" sz="1400" dirty="0">
                <a:solidFill>
                  <a:srgbClr val="002060"/>
                </a:solidFill>
                <a:latin typeface="Georgia" panose="02040502050405020303" pitchFamily="18" charset="0"/>
              </a:rPr>
              <a:t>Degree/Advanced Certificate - $15,390.00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Master’s </a:t>
            </a:r>
            <a:r>
              <a:rPr lang="en-US" sz="1400" dirty="0">
                <a:solidFill>
                  <a:srgbClr val="002060"/>
                </a:solidFill>
                <a:latin typeface="Georgia" panose="02040502050405020303" pitchFamily="18" charset="0"/>
              </a:rPr>
              <a:t>in Public Administration (MPA) - $</a:t>
            </a:r>
            <a:r>
              <a:rPr lang="en-US" sz="14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18,180.00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r>
              <a:rPr lang="en-US" sz="16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You are also responsible for the estimated living expenses:</a:t>
            </a:r>
          </a:p>
          <a:p>
            <a:endParaRPr lang="en-US" sz="1600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2060"/>
                </a:solidFill>
                <a:latin typeface="Georgia" panose="02040502050405020303" pitchFamily="18" charset="0"/>
              </a:rPr>
              <a:t>Books and </a:t>
            </a:r>
            <a:r>
              <a:rPr lang="en-US" sz="14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Supplies: $1,819.00</a:t>
            </a:r>
            <a:endParaRPr lang="en-US" sz="14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Transportation: $1,518.00</a:t>
            </a:r>
            <a:endParaRPr lang="en-US" sz="14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2060"/>
                </a:solidFill>
                <a:latin typeface="Georgia" panose="02040502050405020303" pitchFamily="18" charset="0"/>
              </a:rPr>
              <a:t>Personal </a:t>
            </a:r>
            <a:r>
              <a:rPr lang="en-US" sz="14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Expenses: $3,207.00</a:t>
            </a:r>
            <a:endParaRPr lang="en-US" sz="14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Housing: $18</a:t>
            </a:r>
            <a:r>
              <a:rPr lang="en-US" sz="1400" dirty="0">
                <a:solidFill>
                  <a:srgbClr val="002060"/>
                </a:solidFill>
                <a:latin typeface="Georgia" panose="02040502050405020303" pitchFamily="18" charset="0"/>
              </a:rPr>
              <a:t>, </a:t>
            </a:r>
            <a:r>
              <a:rPr lang="en-US" sz="14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540.00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2060"/>
                </a:solidFill>
                <a:latin typeface="Georgia" panose="02040502050405020303" pitchFamily="18" charset="0"/>
              </a:rPr>
              <a:t>Meals (at home)	$2,883.00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2060"/>
                </a:solidFill>
                <a:latin typeface="Georgia" panose="02040502050405020303" pitchFamily="18" charset="0"/>
              </a:rPr>
              <a:t>Lunch	$1,813.00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002060"/>
                </a:solidFill>
                <a:latin typeface="Georgia" panose="02040502050405020303" pitchFamily="18" charset="0"/>
              </a:rPr>
              <a:t>Total Student Living </a:t>
            </a:r>
            <a:r>
              <a:rPr lang="en-US" sz="1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Expenses: $29,780.00</a:t>
            </a:r>
            <a:endParaRPr lang="en-US" sz="1400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1" dirty="0"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1" dirty="0">
              <a:latin typeface="Georgia" panose="02040502050405020303" pitchFamily="18" charset="0"/>
            </a:endParaRPr>
          </a:p>
          <a:p>
            <a:endParaRPr lang="en-US" sz="16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71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 txBox="1">
            <a:spLocks noGrp="1"/>
          </p:cNvSpPr>
          <p:nvPr>
            <p:ph type="title"/>
          </p:nvPr>
        </p:nvSpPr>
        <p:spPr>
          <a:xfrm>
            <a:off x="152400" y="152400"/>
            <a:ext cx="8763000" cy="6553200"/>
          </a:xfrm>
          <a:prstGeom prst="rect">
            <a:avLst/>
          </a:prstGeom>
          <a:solidFill>
            <a:schemeClr val="bg1"/>
          </a:solidFill>
          <a:ln w="101600" cap="flat" cmpd="sng" algn="ctr">
            <a:solidFill>
              <a:srgbClr val="09AEE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 smtClean="0">
              <a:ln>
                <a:solidFill>
                  <a:srgbClr val="030F46"/>
                </a:solidFill>
              </a:ln>
              <a:solidFill>
                <a:srgbClr val="030F46"/>
              </a:solidFill>
              <a:latin typeface="Arial Black"/>
              <a:ea typeface="ＭＳ Ｐゴシック" charset="-128"/>
              <a:cs typeface="Arial Black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 smtClean="0">
              <a:ln>
                <a:solidFill>
                  <a:srgbClr val="030F46"/>
                </a:solidFill>
              </a:ln>
              <a:solidFill>
                <a:srgbClr val="030F46"/>
              </a:solidFill>
              <a:latin typeface="Arial Black"/>
              <a:ea typeface="ＭＳ Ｐゴシック" charset="-128"/>
              <a:cs typeface="Arial Black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ln>
                <a:solidFill>
                  <a:srgbClr val="030F46"/>
                </a:solidFill>
              </a:ln>
              <a:solidFill>
                <a:srgbClr val="030F46"/>
              </a:solidFill>
              <a:latin typeface="Arial Black"/>
              <a:ea typeface="ＭＳ Ｐゴシック" charset="-128"/>
              <a:cs typeface="Arial Black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47800" y="619780"/>
            <a:ext cx="6248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9AEEF"/>
                </a:solidFill>
                <a:latin typeface="Georgia" pitchFamily="18" charset="0"/>
              </a:rPr>
              <a:t>Special Programs </a:t>
            </a:r>
            <a:endParaRPr lang="en-US" sz="2800" b="1" dirty="0">
              <a:solidFill>
                <a:srgbClr val="09AEEF"/>
              </a:solidFill>
              <a:latin typeface="Georg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solidFill>
            <a:schemeClr val="bg1"/>
          </a:solidFill>
          <a:ln w="101600" cap="flat" cmpd="sng" algn="ctr">
            <a:solidFill>
              <a:srgbClr val="09AEE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 smtClean="0">
              <a:ln>
                <a:solidFill>
                  <a:srgbClr val="030F46"/>
                </a:solidFill>
              </a:ln>
              <a:solidFill>
                <a:srgbClr val="030F46"/>
              </a:solidFill>
              <a:latin typeface="Arial Black"/>
              <a:ea typeface="ＭＳ Ｐゴシック" charset="-128"/>
              <a:cs typeface="Arial Black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 smtClean="0">
              <a:ln>
                <a:solidFill>
                  <a:srgbClr val="030F46"/>
                </a:solidFill>
              </a:ln>
              <a:solidFill>
                <a:srgbClr val="030F46"/>
              </a:solidFill>
              <a:latin typeface="Arial Black"/>
              <a:ea typeface="ＭＳ Ｐゴシック" charset="-128"/>
              <a:cs typeface="Arial Black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ln>
                <a:solidFill>
                  <a:srgbClr val="030F46"/>
                </a:solidFill>
              </a:ln>
              <a:solidFill>
                <a:srgbClr val="030F46"/>
              </a:solidFill>
              <a:latin typeface="Arial Black"/>
              <a:ea typeface="ＭＳ Ｐゴシック" charset="-128"/>
              <a:cs typeface="Arial Black"/>
            </a:endParaRPr>
          </a:p>
        </p:txBody>
      </p:sp>
      <p:pic>
        <p:nvPicPr>
          <p:cNvPr id="9" name="Picture 5" descr="jjsig_fc_4cp jm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638800"/>
            <a:ext cx="11430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447800" y="381000"/>
            <a:ext cx="62484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00" b="1" dirty="0" smtClean="0">
                <a:solidFill>
                  <a:srgbClr val="000068"/>
                </a:solidFill>
                <a:latin typeface="Georgia" pitchFamily="18" charset="0"/>
              </a:rPr>
              <a:t>Immigration</a:t>
            </a:r>
            <a:r>
              <a:rPr lang="en-US" sz="3400" b="1" dirty="0" smtClean="0">
                <a:solidFill>
                  <a:srgbClr val="000068"/>
                </a:solidFill>
                <a:latin typeface="Georgia" pitchFamily="18" charset="0"/>
              </a:rPr>
              <a:t> Information</a:t>
            </a:r>
            <a:endParaRPr lang="en-US" sz="3400" b="1" dirty="0">
              <a:solidFill>
                <a:srgbClr val="000068"/>
              </a:solidFill>
              <a:latin typeface="Georgia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996553"/>
            <a:ext cx="342900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Please Note</a:t>
            </a:r>
            <a:r>
              <a:rPr lang="en-US" dirty="0" smtClean="0">
                <a:solidFill>
                  <a:srgbClr val="002060"/>
                </a:solidFill>
              </a:rPr>
              <a:t>:</a:t>
            </a:r>
          </a:p>
          <a:p>
            <a:endParaRPr lang="en-US" dirty="0" smtClean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i="1" dirty="0">
                <a:solidFill>
                  <a:srgbClr val="002060"/>
                </a:solidFill>
                <a:latin typeface="Georgia" panose="02040502050405020303" pitchFamily="18" charset="0"/>
              </a:rPr>
              <a:t>Tuition and Fees stated are based on Bachelor’s degree students registered for 12 credits per semester. This is the minimum number of credits required to be a full-time undergraduate student (necessary to maintain lawful immigration status</a:t>
            </a:r>
            <a:r>
              <a:rPr lang="en-US" sz="1400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)</a:t>
            </a:r>
          </a:p>
          <a:p>
            <a:endParaRPr lang="en-US" sz="1400" i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Master’s and MPA students are required to be registered for 9 credits a semester.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i="1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You </a:t>
            </a:r>
            <a:r>
              <a:rPr lang="en-US" sz="1400" i="1" dirty="0">
                <a:solidFill>
                  <a:srgbClr val="002060"/>
                </a:solidFill>
                <a:latin typeface="Georgia" panose="02040502050405020303" pitchFamily="18" charset="0"/>
              </a:rPr>
              <a:t>can have financial </a:t>
            </a:r>
            <a:r>
              <a:rPr lang="en-US" sz="1400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sponsors </a:t>
            </a:r>
            <a:r>
              <a:rPr lang="en-US" sz="1400" i="1" dirty="0">
                <a:solidFill>
                  <a:srgbClr val="002060"/>
                </a:solidFill>
                <a:latin typeface="Georgia" panose="02040502050405020303" pitchFamily="18" charset="0"/>
              </a:rPr>
              <a:t>and housing sponsors. These sponsors will complete affidavit of support and their support will be included in the overall cost of attendance/living expenses.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Georgia" panose="02040502050405020303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7622" y="5791201"/>
            <a:ext cx="1710052" cy="7429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76800" y="1235333"/>
            <a:ext cx="3733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1" dirty="0"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1" dirty="0">
              <a:latin typeface="Georgia" panose="02040502050405020303" pitchFamily="18" charset="0"/>
            </a:endParaRPr>
          </a:p>
          <a:p>
            <a:endParaRPr lang="en-US" sz="1600" dirty="0">
              <a:latin typeface="Georgia" panose="02040502050405020303" pitchFamily="18" charset="0"/>
            </a:endParaRPr>
          </a:p>
          <a:p>
            <a:endParaRPr lang="en-US" sz="1600" dirty="0">
              <a:latin typeface="Georgia" panose="020405020504050203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02272" y="188371"/>
            <a:ext cx="3669723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>
              <a:latin typeface="Georgia" panose="02040502050405020303" pitchFamily="18" charset="0"/>
            </a:endParaRPr>
          </a:p>
          <a:p>
            <a:endParaRPr lang="en-US" sz="1600" b="1" dirty="0" smtClean="0">
              <a:latin typeface="Georgia" panose="02040502050405020303" pitchFamily="18" charset="0"/>
            </a:endParaRPr>
          </a:p>
          <a:p>
            <a:endParaRPr lang="en-US" dirty="0"/>
          </a:p>
          <a:p>
            <a:r>
              <a:rPr lang="en-US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Then: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Once approved you will receive the completed I-20 form by mail.</a:t>
            </a:r>
          </a:p>
          <a:p>
            <a:endParaRPr lang="en-US" sz="14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Make an appointment with the nearest embassy or consulate. Most appointments for a visa interview can be made via their webpages.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u="sng" dirty="0" smtClean="0">
                <a:solidFill>
                  <a:srgbClr val="002060"/>
                </a:solidFill>
                <a:latin typeface="Georgia" panose="02040502050405020303" pitchFamily="18" charset="0"/>
              </a:rPr>
              <a:t>GIVE YOURSELF PLENTY OF TIME. </a:t>
            </a:r>
            <a:r>
              <a:rPr lang="en-US" sz="14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Visa processing can take weeks-even a month or so. Bring all the required documents to your interview.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Once you have your Visa you can enter the US 30 days before the semester begins.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Registration and advisement takes place a week or so before classes begin. </a:t>
            </a:r>
            <a:r>
              <a:rPr lang="en-US" sz="1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Don’t worry</a:t>
            </a:r>
            <a:r>
              <a:rPr lang="en-US" sz="14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en-US" sz="1400" u="sng" dirty="0" smtClean="0">
                <a:solidFill>
                  <a:srgbClr val="002060"/>
                </a:solidFill>
                <a:latin typeface="Georgia" panose="02040502050405020303" pitchFamily="18" charset="0"/>
              </a:rPr>
              <a:t>we’ll have space for you!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2060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29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10" descr="cuny_logotype_PMS_blue.ep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508" y="3613787"/>
            <a:ext cx="1034984" cy="49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0211" y="160337"/>
            <a:ext cx="8839200" cy="6553200"/>
          </a:xfrm>
          <a:prstGeom prst="rect">
            <a:avLst/>
          </a:prstGeom>
          <a:solidFill>
            <a:schemeClr val="bg1"/>
          </a:solidFill>
          <a:ln w="101600" cap="flat" cmpd="sng" algn="ctr">
            <a:solidFill>
              <a:srgbClr val="09AEE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ln>
                <a:solidFill>
                  <a:srgbClr val="030F46"/>
                </a:solidFill>
              </a:ln>
              <a:solidFill>
                <a:srgbClr val="030F46"/>
              </a:solidFill>
              <a:latin typeface="Arial Black"/>
              <a:ea typeface="ＭＳ Ｐゴシック" charset="-128"/>
              <a:cs typeface="Arial Black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ln>
                <a:solidFill>
                  <a:srgbClr val="030F46"/>
                </a:solidFill>
              </a:ln>
              <a:solidFill>
                <a:srgbClr val="030F46"/>
              </a:solidFill>
              <a:latin typeface="Arial Black"/>
              <a:ea typeface="ＭＳ Ｐゴシック" charset="-128"/>
              <a:cs typeface="Arial Black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ln>
                <a:solidFill>
                  <a:srgbClr val="030F46"/>
                </a:solidFill>
              </a:ln>
              <a:solidFill>
                <a:srgbClr val="030F46"/>
              </a:solidFill>
              <a:latin typeface="Arial Black"/>
              <a:ea typeface="ＭＳ Ｐゴシック" charset="-128"/>
              <a:cs typeface="Arial Black"/>
            </a:endParaRPr>
          </a:p>
        </p:txBody>
      </p:sp>
      <p:pic>
        <p:nvPicPr>
          <p:cNvPr id="7" name="Picture 5" descr="jjsig_fc_4cp jm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638800"/>
            <a:ext cx="11430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1143000" y="509855"/>
            <a:ext cx="7010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i="1" dirty="0" smtClean="0">
                <a:solidFill>
                  <a:srgbClr val="000068"/>
                </a:solidFill>
                <a:latin typeface="Georgia" pitchFamily="18" charset="0"/>
              </a:rPr>
              <a:t>H</a:t>
            </a:r>
            <a:r>
              <a:rPr lang="en-US" sz="3600" b="1" i="1" dirty="0" smtClean="0">
                <a:solidFill>
                  <a:srgbClr val="000068"/>
                </a:solidFill>
                <a:latin typeface="Georgia" pitchFamily="18" charset="0"/>
              </a:rPr>
              <a:t>ope </a:t>
            </a:r>
            <a:r>
              <a:rPr lang="en-US" sz="3600" b="1" i="1" dirty="0" smtClean="0">
                <a:solidFill>
                  <a:srgbClr val="000068"/>
                </a:solidFill>
                <a:latin typeface="Georgia" pitchFamily="18" charset="0"/>
              </a:rPr>
              <a:t>to see you </a:t>
            </a:r>
            <a:r>
              <a:rPr lang="en-US" sz="3600" b="1" i="1" dirty="0" smtClean="0">
                <a:solidFill>
                  <a:srgbClr val="000068"/>
                </a:solidFill>
                <a:latin typeface="Georgia" pitchFamily="18" charset="0"/>
              </a:rPr>
              <a:t>soon</a:t>
            </a:r>
            <a:r>
              <a:rPr lang="en-US" sz="3600" b="1" i="1" dirty="0" smtClean="0">
                <a:solidFill>
                  <a:srgbClr val="000068"/>
                </a:solidFill>
                <a:latin typeface="Georgia" pitchFamily="18" charset="0"/>
              </a:rPr>
              <a:t>!!</a:t>
            </a:r>
            <a:endParaRPr lang="en-US" sz="3600" b="1" i="1" dirty="0">
              <a:solidFill>
                <a:srgbClr val="000068"/>
              </a:solidFill>
              <a:latin typeface="Georgia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2775" y="2133600"/>
            <a:ext cx="4184725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  <a:latin typeface="Georgia" pitchFamily="18" charset="0"/>
              </a:rPr>
              <a:t>International Admissions </a:t>
            </a:r>
            <a:r>
              <a:rPr lang="en-US" sz="2000" b="1" dirty="0" smtClean="0">
                <a:solidFill>
                  <a:schemeClr val="tx2"/>
                </a:solidFill>
                <a:latin typeface="Georgia" pitchFamily="18" charset="0"/>
              </a:rPr>
              <a:t>Office</a:t>
            </a:r>
            <a:endParaRPr lang="en-US" sz="2000" dirty="0" smtClean="0">
              <a:solidFill>
                <a:schemeClr val="tx2"/>
              </a:solidFill>
              <a:latin typeface="Georgia" pitchFamily="18" charset="0"/>
            </a:endParaRPr>
          </a:p>
          <a:p>
            <a:r>
              <a:rPr lang="en-US" sz="2000" dirty="0" smtClean="0">
                <a:solidFill>
                  <a:schemeClr val="tx2"/>
                </a:solidFill>
                <a:latin typeface="Georgia" pitchFamily="18" charset="0"/>
              </a:rPr>
              <a:t>524 West 59</a:t>
            </a:r>
            <a:r>
              <a:rPr lang="en-US" sz="2000" baseline="30000" dirty="0" smtClean="0">
                <a:solidFill>
                  <a:schemeClr val="tx2"/>
                </a:solidFill>
                <a:latin typeface="Georgia" pitchFamily="18" charset="0"/>
              </a:rPr>
              <a:t>th</a:t>
            </a:r>
            <a:r>
              <a:rPr lang="en-US" sz="2000" dirty="0" smtClean="0">
                <a:solidFill>
                  <a:schemeClr val="tx2"/>
                </a:solidFill>
                <a:latin typeface="Georgia" pitchFamily="18" charset="0"/>
              </a:rPr>
              <a:t> Street</a:t>
            </a:r>
          </a:p>
          <a:p>
            <a:r>
              <a:rPr lang="en-US" sz="2000" dirty="0" smtClean="0">
                <a:solidFill>
                  <a:schemeClr val="tx2"/>
                </a:solidFill>
                <a:latin typeface="Georgia" pitchFamily="18" charset="0"/>
              </a:rPr>
              <a:t>L.64.20</a:t>
            </a:r>
            <a:endParaRPr lang="en-US" sz="2000" dirty="0" smtClean="0">
              <a:solidFill>
                <a:schemeClr val="tx2"/>
              </a:solidFill>
              <a:latin typeface="Georgia" pitchFamily="18" charset="0"/>
            </a:endParaRPr>
          </a:p>
          <a:p>
            <a:r>
              <a:rPr lang="en-US" sz="2000" dirty="0" smtClean="0">
                <a:solidFill>
                  <a:schemeClr val="tx2"/>
                </a:solidFill>
                <a:latin typeface="Georgia" pitchFamily="18" charset="0"/>
              </a:rPr>
              <a:t>New York, NY 10019</a:t>
            </a:r>
          </a:p>
          <a:p>
            <a:endParaRPr lang="en-US" sz="2000" dirty="0">
              <a:solidFill>
                <a:schemeClr val="tx2"/>
              </a:solidFill>
              <a:latin typeface="Georgia" pitchFamily="18" charset="0"/>
            </a:endParaRPr>
          </a:p>
          <a:p>
            <a:r>
              <a:rPr lang="en-US" sz="2000" dirty="0" smtClean="0">
                <a:solidFill>
                  <a:schemeClr val="tx2"/>
                </a:solidFill>
                <a:latin typeface="Georgia" pitchFamily="18" charset="0"/>
              </a:rPr>
              <a:t>internationaladmissions@jjay.cuny.edu</a:t>
            </a:r>
            <a:endParaRPr lang="en-US" sz="2000" dirty="0">
              <a:solidFill>
                <a:schemeClr val="tx2"/>
              </a:solidFill>
              <a:latin typeface="Georgia" pitchFamily="18" charset="0"/>
            </a:endParaRPr>
          </a:p>
          <a:p>
            <a:endParaRPr lang="en-US" sz="2000" dirty="0" smtClean="0">
              <a:solidFill>
                <a:schemeClr val="tx2"/>
              </a:solidFill>
              <a:latin typeface="Georgia" pitchFamily="18" charset="0"/>
            </a:endParaRPr>
          </a:p>
          <a:p>
            <a:r>
              <a:rPr lang="en-US" sz="2000" dirty="0" smtClean="0">
                <a:solidFill>
                  <a:schemeClr val="tx2"/>
                </a:solidFill>
                <a:latin typeface="Georgia" pitchFamily="18" charset="0"/>
              </a:rPr>
              <a:t>www.jjay.cuny.edu/international</a:t>
            </a:r>
            <a:endParaRPr lang="en-US" sz="2000" dirty="0">
              <a:solidFill>
                <a:schemeClr val="tx2"/>
              </a:solidFill>
              <a:latin typeface="Georgia" pitchFamily="18" charset="0"/>
            </a:endParaRPr>
          </a:p>
        </p:txBody>
      </p:sp>
      <p:sp>
        <p:nvSpPr>
          <p:cNvPr id="11" name="AutoShape 2" descr="Image result for john jay bloodhound 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AutoShape 4" descr="Image result for john jay bloodhound GIF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500" y="1582111"/>
            <a:ext cx="4038600" cy="40386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721" y="5791200"/>
            <a:ext cx="1710052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72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206017"/>
            <a:ext cx="8839200" cy="6429375"/>
          </a:xfrm>
          <a:prstGeom prst="rect">
            <a:avLst/>
          </a:prstGeom>
          <a:solidFill>
            <a:schemeClr val="bg1"/>
          </a:solidFill>
          <a:ln w="101600" cap="flat" cmpd="sng" algn="ctr">
            <a:solidFill>
              <a:srgbClr val="09AEE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/>
          <a:p>
            <a:pPr algn="ctr"/>
            <a:endParaRPr lang="en-US" sz="3400" b="1" dirty="0">
              <a:solidFill>
                <a:srgbClr val="09AEEF"/>
              </a:solidFill>
              <a:latin typeface="Georgia" pitchFamily="18" charset="0"/>
            </a:endParaRPr>
          </a:p>
        </p:txBody>
      </p:sp>
      <p:pic>
        <p:nvPicPr>
          <p:cNvPr id="14339" name="Picture 5" descr="jjsig_fc_4cp jm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680245"/>
            <a:ext cx="1085170" cy="777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805" y="469985"/>
            <a:ext cx="4343400" cy="5599112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3964" y="647384"/>
            <a:ext cx="381313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i="1" dirty="0" smtClean="0">
                <a:solidFill>
                  <a:srgbClr val="000068"/>
                </a:solidFill>
                <a:latin typeface="Georgia" pitchFamily="18" charset="0"/>
              </a:rPr>
              <a:t>New York City </a:t>
            </a:r>
          </a:p>
          <a:p>
            <a:pPr algn="ctr"/>
            <a:r>
              <a:rPr lang="en-US" sz="3400" b="1" i="1" dirty="0" smtClean="0">
                <a:solidFill>
                  <a:srgbClr val="000068"/>
                </a:solidFill>
                <a:latin typeface="Georgia" pitchFamily="18" charset="0"/>
              </a:rPr>
              <a:t>as your Classroom</a:t>
            </a:r>
            <a:endParaRPr lang="en-US" sz="3400" b="1" i="1" dirty="0">
              <a:solidFill>
                <a:srgbClr val="000068"/>
              </a:solidFill>
              <a:latin typeface="Georgia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309376"/>
            <a:ext cx="3963454" cy="26436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6107131"/>
            <a:ext cx="982874" cy="427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608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217493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52400" y="157976"/>
            <a:ext cx="8839200" cy="6553200"/>
          </a:xfrm>
          <a:prstGeom prst="rect">
            <a:avLst/>
          </a:prstGeom>
          <a:solidFill>
            <a:schemeClr val="bg1"/>
          </a:solidFill>
          <a:ln w="101600" cap="flat" cmpd="sng" algn="ctr">
            <a:solidFill>
              <a:srgbClr val="09AEE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/>
          <a:p>
            <a:pPr algn="ctr"/>
            <a:endParaRPr lang="en-US" sz="2800" b="1" dirty="0" smtClean="0">
              <a:solidFill>
                <a:srgbClr val="09AEEF"/>
              </a:solidFill>
              <a:latin typeface="Georgia" pitchFamily="18" charset="0"/>
            </a:endParaRPr>
          </a:p>
          <a:p>
            <a:pPr algn="ctr"/>
            <a:r>
              <a:rPr lang="en-US" sz="3200" b="1" dirty="0" smtClean="0">
                <a:solidFill>
                  <a:srgbClr val="000068"/>
                </a:solidFill>
                <a:latin typeface="Georgia" pitchFamily="18" charset="0"/>
              </a:rPr>
              <a:t> Community</a:t>
            </a:r>
            <a:r>
              <a:rPr lang="en-US" sz="3400" b="1" dirty="0" smtClean="0">
                <a:solidFill>
                  <a:srgbClr val="000068"/>
                </a:solidFill>
                <a:latin typeface="Georgia" pitchFamily="18" charset="0"/>
              </a:rPr>
              <a:t> of Bloodhounds </a:t>
            </a:r>
            <a:endParaRPr lang="en-US" sz="3400" b="1" dirty="0">
              <a:solidFill>
                <a:srgbClr val="000068"/>
              </a:solidFill>
              <a:latin typeface="Georgia" pitchFamily="18" charset="0"/>
            </a:endParaRPr>
          </a:p>
        </p:txBody>
      </p:sp>
      <p:pic>
        <p:nvPicPr>
          <p:cNvPr id="5" name="Picture 4" descr="jjsig_fc_4cp jm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638800"/>
            <a:ext cx="11430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3653595794"/>
              </p:ext>
            </p:extLst>
          </p:nvPr>
        </p:nvGraphicFramePr>
        <p:xfrm>
          <a:off x="381000" y="1597866"/>
          <a:ext cx="4648200" cy="36404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547" y="380999"/>
            <a:ext cx="1229453" cy="1216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404" y="380999"/>
            <a:ext cx="1229453" cy="1216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487309"/>
              </p:ext>
            </p:extLst>
          </p:nvPr>
        </p:nvGraphicFramePr>
        <p:xfrm>
          <a:off x="4267200" y="1885436"/>
          <a:ext cx="4724400" cy="3296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9982200" y="2209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5105400" y="1572961"/>
            <a:ext cx="3529723" cy="596601"/>
            <a:chOff x="2" y="-12833"/>
            <a:chExt cx="4643664" cy="582159"/>
          </a:xfrm>
        </p:grpSpPr>
        <p:sp>
          <p:nvSpPr>
            <p:cNvPr id="16" name="Rounded Rectangle 15"/>
            <p:cNvSpPr/>
            <p:nvPr/>
          </p:nvSpPr>
          <p:spPr>
            <a:xfrm>
              <a:off x="2" y="-12833"/>
              <a:ext cx="4643664" cy="582159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Rounded Rectangle 4"/>
            <p:cNvSpPr/>
            <p:nvPr/>
          </p:nvSpPr>
          <p:spPr>
            <a:xfrm>
              <a:off x="28421" y="29418"/>
              <a:ext cx="4586826" cy="5253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38100" rIns="76200" bIns="38100" numCol="1" spcCol="1270" anchor="ctr" anchorCtr="0">
              <a:noAutofit/>
            </a:bodyPr>
            <a:lstStyle/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i="1" kern="1200" dirty="0" smtClean="0">
                  <a:solidFill>
                    <a:srgbClr val="000068"/>
                  </a:solidFill>
                  <a:latin typeface="Georgia" panose="02040502050405020303" pitchFamily="18" charset="0"/>
                </a:rPr>
                <a:t>Diversity</a:t>
              </a:r>
              <a:endParaRPr lang="en-US" sz="2000" kern="1200" dirty="0">
                <a:solidFill>
                  <a:srgbClr val="000068"/>
                </a:solidFill>
                <a:latin typeface="Georgia" panose="02040502050405020303" pitchFamily="18" charset="0"/>
              </a:endParaRPr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7622" y="5801171"/>
            <a:ext cx="1710052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78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1426" y="143854"/>
            <a:ext cx="8839200" cy="6553200"/>
          </a:xfrm>
          <a:prstGeom prst="rect">
            <a:avLst/>
          </a:prstGeom>
          <a:solidFill>
            <a:schemeClr val="bg1"/>
          </a:solidFill>
          <a:ln w="101600" cap="flat" cmpd="sng" algn="ctr">
            <a:solidFill>
              <a:srgbClr val="09AEE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/>
          <a:p>
            <a:pPr algn="ctr"/>
            <a:endParaRPr lang="en-US" sz="2800" b="1" dirty="0">
              <a:solidFill>
                <a:srgbClr val="09AEEF"/>
              </a:solidFill>
              <a:latin typeface="Georgia" pitchFamily="18" charset="0"/>
            </a:endParaRPr>
          </a:p>
        </p:txBody>
      </p:sp>
      <p:pic>
        <p:nvPicPr>
          <p:cNvPr id="16" name="Picture 5" descr="jjsig_fc_4cp jm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781298"/>
            <a:ext cx="11430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95400" y="385227"/>
            <a:ext cx="6858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 smtClean="0">
                <a:solidFill>
                  <a:srgbClr val="000068"/>
                </a:solidFill>
                <a:latin typeface="Georgia" pitchFamily="18" charset="0"/>
              </a:rPr>
              <a:t>Educating </a:t>
            </a:r>
            <a:r>
              <a:rPr lang="en-US" sz="3400" b="1" dirty="0">
                <a:solidFill>
                  <a:srgbClr val="000068"/>
                </a:solidFill>
                <a:latin typeface="Georgia" pitchFamily="18" charset="0"/>
              </a:rPr>
              <a:t>for Justice</a:t>
            </a:r>
          </a:p>
          <a:p>
            <a:pPr algn="ctr"/>
            <a:endParaRPr lang="en-US" sz="3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900" y="1356745"/>
            <a:ext cx="4648200" cy="483412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99243" y="3505200"/>
            <a:ext cx="397755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endParaRPr lang="en-US" sz="1600" b="1" dirty="0" smtClean="0">
              <a:solidFill>
                <a:srgbClr val="09AEEF"/>
              </a:solidFill>
              <a:latin typeface="Georgia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1600" b="1" dirty="0" smtClean="0">
              <a:solidFill>
                <a:srgbClr val="09AEEF"/>
              </a:solidFill>
              <a:latin typeface="Georgia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b="1" dirty="0" smtClean="0">
                <a:solidFill>
                  <a:srgbClr val="000068"/>
                </a:solidFill>
                <a:latin typeface="Georgia" pitchFamily="18" charset="0"/>
              </a:rPr>
              <a:t>BA/MA Tracks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b="1" dirty="0" smtClean="0">
                <a:solidFill>
                  <a:srgbClr val="000068"/>
                </a:solidFill>
                <a:latin typeface="Georgia" pitchFamily="18" charset="0"/>
              </a:rPr>
              <a:t>Pre-Law Institute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b="1" dirty="0" smtClean="0">
                <a:solidFill>
                  <a:srgbClr val="000068"/>
                </a:solidFill>
                <a:latin typeface="Georgia" pitchFamily="18" charset="0"/>
              </a:rPr>
              <a:t>PRISM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b="1" dirty="0" smtClean="0">
                <a:solidFill>
                  <a:srgbClr val="000068"/>
                </a:solidFill>
                <a:latin typeface="Georgia" pitchFamily="18" charset="0"/>
              </a:rPr>
              <a:t>Articulation Agreements</a:t>
            </a:r>
            <a:endParaRPr lang="en-US" sz="1600" b="1" dirty="0">
              <a:solidFill>
                <a:srgbClr val="000068"/>
              </a:solidFill>
              <a:latin typeface="Georg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0" y="953869"/>
            <a:ext cx="6556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rgbClr val="09AEEF"/>
                </a:solidFill>
                <a:latin typeface="Georgia" pitchFamily="18" charset="0"/>
              </a:rPr>
              <a:t>Most Popular Majors &amp; Programs</a:t>
            </a:r>
          </a:p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343" y="1524000"/>
            <a:ext cx="2952750" cy="2324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361" y="1811110"/>
            <a:ext cx="4204607" cy="3388179"/>
          </a:xfrm>
          <a:prstGeom prst="rect">
            <a:avLst/>
          </a:prstGeom>
        </p:spPr>
      </p:pic>
      <p:sp>
        <p:nvSpPr>
          <p:cNvPr id="9" name="AutoShape 2" descr="Related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AutoShape 4" descr="Related imag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7622" y="5791201"/>
            <a:ext cx="1710052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5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solidFill>
            <a:schemeClr val="bg1"/>
          </a:solidFill>
          <a:ln w="101600" cap="flat" cmpd="sng" algn="ctr">
            <a:solidFill>
              <a:srgbClr val="09AEE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/>
          <a:p>
            <a:pPr algn="ctr"/>
            <a:endParaRPr lang="en-US" sz="2800" b="1" dirty="0">
              <a:solidFill>
                <a:srgbClr val="09AEEF"/>
              </a:solidFill>
              <a:latin typeface="Georgia" pitchFamily="18" charset="0"/>
            </a:endParaRPr>
          </a:p>
        </p:txBody>
      </p:sp>
      <p:pic>
        <p:nvPicPr>
          <p:cNvPr id="16" name="Picture 5" descr="jjsig_fc_4cp jm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781298"/>
            <a:ext cx="11430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900" y="1185672"/>
            <a:ext cx="4648200" cy="483412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581970" y="1210816"/>
            <a:ext cx="4282357" cy="4570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50" dirty="0" smtClean="0">
              <a:solidFill>
                <a:srgbClr val="09AEEF"/>
              </a:solidFill>
              <a:latin typeface="Georgia" pitchFamily="18" charset="0"/>
            </a:endParaRPr>
          </a:p>
          <a:p>
            <a:r>
              <a:rPr lang="en-US" sz="1450" dirty="0" smtClean="0">
                <a:solidFill>
                  <a:schemeClr val="tx2"/>
                </a:solidFill>
                <a:latin typeface="Georgia" pitchFamily="18" charset="0"/>
              </a:rPr>
              <a:t>Forensic Science (BS)</a:t>
            </a:r>
            <a:endParaRPr lang="en-US" sz="1450" dirty="0">
              <a:solidFill>
                <a:schemeClr val="tx2"/>
              </a:solidFill>
              <a:latin typeface="Georgia" pitchFamily="18" charset="0"/>
            </a:endParaRPr>
          </a:p>
          <a:p>
            <a:r>
              <a:rPr lang="en-US" sz="1450" dirty="0" smtClean="0">
                <a:solidFill>
                  <a:schemeClr val="tx2"/>
                </a:solidFill>
                <a:latin typeface="Georgia" pitchFamily="18" charset="0"/>
              </a:rPr>
              <a:t>Fraud Examination and Financial Forensics (BS)</a:t>
            </a:r>
          </a:p>
          <a:p>
            <a:r>
              <a:rPr lang="en-US" sz="1450" dirty="0" smtClean="0">
                <a:solidFill>
                  <a:schemeClr val="tx2"/>
                </a:solidFill>
                <a:latin typeface="Georgia" pitchFamily="18" charset="0"/>
              </a:rPr>
              <a:t>Gender Studies (BA)</a:t>
            </a:r>
          </a:p>
          <a:p>
            <a:r>
              <a:rPr lang="en-US" sz="1450" dirty="0" smtClean="0">
                <a:solidFill>
                  <a:schemeClr val="tx2"/>
                </a:solidFill>
                <a:latin typeface="Georgia" pitchFamily="18" charset="0"/>
              </a:rPr>
              <a:t>Global History (BA)</a:t>
            </a:r>
          </a:p>
          <a:p>
            <a:r>
              <a:rPr lang="en-US" sz="1450" dirty="0" smtClean="0">
                <a:solidFill>
                  <a:schemeClr val="tx2"/>
                </a:solidFill>
                <a:latin typeface="Georgia" pitchFamily="18" charset="0"/>
              </a:rPr>
              <a:t>Humanities and Justice (BA)</a:t>
            </a:r>
          </a:p>
          <a:p>
            <a:r>
              <a:rPr lang="en-US" sz="1450" dirty="0" smtClean="0">
                <a:solidFill>
                  <a:schemeClr val="tx2"/>
                </a:solidFill>
                <a:latin typeface="Georgia" pitchFamily="18" charset="0"/>
              </a:rPr>
              <a:t>Human Services and Community Justice (BA)</a:t>
            </a:r>
          </a:p>
          <a:p>
            <a:r>
              <a:rPr lang="en-US" sz="1450" dirty="0" smtClean="0">
                <a:solidFill>
                  <a:schemeClr val="tx2"/>
                </a:solidFill>
                <a:latin typeface="Georgia" pitchFamily="18" charset="0"/>
              </a:rPr>
              <a:t>International Criminal Justice (BA)</a:t>
            </a:r>
          </a:p>
          <a:p>
            <a:r>
              <a:rPr lang="en-US" sz="1450" dirty="0" smtClean="0">
                <a:solidFill>
                  <a:schemeClr val="tx2"/>
                </a:solidFill>
                <a:latin typeface="Georgia" pitchFamily="18" charset="0"/>
              </a:rPr>
              <a:t>Latin American and Latina/o Studies (BA)</a:t>
            </a:r>
          </a:p>
          <a:p>
            <a:r>
              <a:rPr lang="en-US" sz="1450" dirty="0" smtClean="0">
                <a:solidFill>
                  <a:schemeClr val="tx2"/>
                </a:solidFill>
                <a:latin typeface="Georgia" pitchFamily="18" charset="0"/>
              </a:rPr>
              <a:t>Law and Society (BA)</a:t>
            </a:r>
          </a:p>
          <a:p>
            <a:r>
              <a:rPr lang="en-US" sz="1450" dirty="0" smtClean="0">
                <a:solidFill>
                  <a:schemeClr val="tx2"/>
                </a:solidFill>
                <a:latin typeface="Georgia" pitchFamily="18" charset="0"/>
              </a:rPr>
              <a:t>Philosophy (BA)</a:t>
            </a:r>
          </a:p>
          <a:p>
            <a:r>
              <a:rPr lang="en-US" sz="1450" dirty="0" smtClean="0">
                <a:solidFill>
                  <a:schemeClr val="tx2"/>
                </a:solidFill>
                <a:latin typeface="Georgia" pitchFamily="18" charset="0"/>
              </a:rPr>
              <a:t>Police Studies (BS)</a:t>
            </a:r>
          </a:p>
          <a:p>
            <a:r>
              <a:rPr lang="en-US" sz="1450" dirty="0" smtClean="0">
                <a:solidFill>
                  <a:schemeClr val="tx2"/>
                </a:solidFill>
                <a:latin typeface="Georgia" pitchFamily="18" charset="0"/>
              </a:rPr>
              <a:t>Political Science (BA)</a:t>
            </a:r>
          </a:p>
          <a:p>
            <a:r>
              <a:rPr lang="en-US" sz="1450" dirty="0" smtClean="0">
                <a:solidFill>
                  <a:schemeClr val="tx2"/>
                </a:solidFill>
                <a:latin typeface="Georgia" pitchFamily="18" charset="0"/>
              </a:rPr>
              <a:t>Public Administration (BS)</a:t>
            </a:r>
          </a:p>
          <a:p>
            <a:r>
              <a:rPr lang="en-US" sz="1450" dirty="0" smtClean="0">
                <a:solidFill>
                  <a:schemeClr val="tx2"/>
                </a:solidFill>
                <a:latin typeface="Georgia" pitchFamily="18" charset="0"/>
              </a:rPr>
              <a:t>Security Management (BS)</a:t>
            </a:r>
          </a:p>
          <a:p>
            <a:r>
              <a:rPr lang="en-US" sz="1450" dirty="0" smtClean="0">
                <a:solidFill>
                  <a:schemeClr val="tx2"/>
                </a:solidFill>
                <a:latin typeface="Georgia" pitchFamily="18" charset="0"/>
              </a:rPr>
              <a:t>Sociology (BA)</a:t>
            </a:r>
          </a:p>
          <a:p>
            <a:r>
              <a:rPr lang="en-US" sz="1450" dirty="0" smtClean="0">
                <a:solidFill>
                  <a:schemeClr val="tx2"/>
                </a:solidFill>
                <a:latin typeface="Georgia" pitchFamily="18" charset="0"/>
              </a:rPr>
              <a:t>Spanish (BA)</a:t>
            </a:r>
          </a:p>
          <a:p>
            <a:r>
              <a:rPr lang="en-US" sz="1450" dirty="0" smtClean="0">
                <a:solidFill>
                  <a:schemeClr val="tx2"/>
                </a:solidFill>
                <a:latin typeface="Georgia" pitchFamily="18" charset="0"/>
              </a:rPr>
              <a:t>Toxicology (BS)</a:t>
            </a:r>
          </a:p>
          <a:p>
            <a:r>
              <a:rPr lang="en-US" sz="1500" dirty="0">
                <a:latin typeface="Georgia" panose="02040502050405020303" pitchFamily="18" charset="0"/>
              </a:rPr>
              <a:t/>
            </a:r>
            <a:br>
              <a:rPr lang="en-US" sz="1500" dirty="0">
                <a:latin typeface="Georgia" panose="02040502050405020303" pitchFamily="18" charset="0"/>
              </a:rPr>
            </a:br>
            <a:endParaRPr lang="en-US" sz="1500" b="1" dirty="0">
              <a:solidFill>
                <a:srgbClr val="000068"/>
              </a:solidFill>
              <a:latin typeface="Georgia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400" y="1241569"/>
            <a:ext cx="4419600" cy="4778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endParaRPr lang="en-US" sz="1450" dirty="0" smtClean="0">
              <a:solidFill>
                <a:srgbClr val="09AEEF"/>
              </a:solidFill>
              <a:latin typeface="Georgia" pitchFamily="18" charset="0"/>
            </a:endParaRPr>
          </a:p>
          <a:p>
            <a:r>
              <a:rPr lang="en-US" sz="1450" dirty="0" smtClean="0">
                <a:solidFill>
                  <a:schemeClr val="tx2"/>
                </a:solidFill>
                <a:latin typeface="Georgia" pitchFamily="18" charset="0"/>
              </a:rPr>
              <a:t>Anthropology (BA)</a:t>
            </a:r>
            <a:br>
              <a:rPr lang="en-US" sz="1450" dirty="0" smtClean="0">
                <a:solidFill>
                  <a:schemeClr val="tx2"/>
                </a:solidFill>
                <a:latin typeface="Georgia" pitchFamily="18" charset="0"/>
              </a:rPr>
            </a:br>
            <a:r>
              <a:rPr lang="en-US" sz="1450" dirty="0" smtClean="0">
                <a:solidFill>
                  <a:schemeClr val="tx2"/>
                </a:solidFill>
                <a:latin typeface="Georgia" pitchFamily="18" charset="0"/>
              </a:rPr>
              <a:t>Applied Math (BS) (</a:t>
            </a:r>
            <a:r>
              <a:rPr lang="en-US" sz="1450" i="1" dirty="0" smtClean="0">
                <a:solidFill>
                  <a:schemeClr val="tx2"/>
                </a:solidFill>
                <a:latin typeface="Georgia" pitchFamily="18" charset="0"/>
              </a:rPr>
              <a:t>Data Science and Cryptography</a:t>
            </a:r>
            <a:r>
              <a:rPr lang="en-US" sz="1450" dirty="0" smtClean="0">
                <a:solidFill>
                  <a:schemeClr val="tx2"/>
                </a:solidFill>
                <a:latin typeface="Georgia" pitchFamily="18" charset="0"/>
              </a:rPr>
              <a:t>)</a:t>
            </a:r>
          </a:p>
          <a:p>
            <a:r>
              <a:rPr lang="en-US" sz="1450" dirty="0" smtClean="0">
                <a:solidFill>
                  <a:schemeClr val="tx2"/>
                </a:solidFill>
                <a:latin typeface="Georgia" pitchFamily="18" charset="0"/>
              </a:rPr>
              <a:t>Cell and Molecular Biology (BS)</a:t>
            </a:r>
          </a:p>
          <a:p>
            <a:r>
              <a:rPr lang="en-US" sz="1450" dirty="0" smtClean="0">
                <a:solidFill>
                  <a:schemeClr val="tx2"/>
                </a:solidFill>
                <a:latin typeface="Georgia" pitchFamily="18" charset="0"/>
              </a:rPr>
              <a:t>Computer Science and Information Security (BS)</a:t>
            </a:r>
          </a:p>
          <a:p>
            <a:r>
              <a:rPr lang="en-US" sz="1450" dirty="0" smtClean="0">
                <a:solidFill>
                  <a:schemeClr val="tx2"/>
                </a:solidFill>
                <a:latin typeface="Georgia" pitchFamily="18" charset="0"/>
              </a:rPr>
              <a:t>Criminal Justice (BA) (</a:t>
            </a:r>
            <a:r>
              <a:rPr lang="en-US" sz="1450" i="1" dirty="0" smtClean="0">
                <a:solidFill>
                  <a:schemeClr val="tx2"/>
                </a:solidFill>
                <a:latin typeface="Georgia" pitchFamily="18" charset="0"/>
              </a:rPr>
              <a:t>Crime Control and Prevention)</a:t>
            </a:r>
          </a:p>
          <a:p>
            <a:r>
              <a:rPr lang="en-US" sz="1450" dirty="0" smtClean="0">
                <a:solidFill>
                  <a:schemeClr val="tx2"/>
                </a:solidFill>
                <a:latin typeface="Georgia" pitchFamily="18" charset="0"/>
              </a:rPr>
              <a:t>Criminal Justice (BS) (</a:t>
            </a:r>
            <a:r>
              <a:rPr lang="en-US" sz="1450" i="1" dirty="0" smtClean="0">
                <a:solidFill>
                  <a:schemeClr val="tx2"/>
                </a:solidFill>
                <a:latin typeface="Georgia" pitchFamily="18" charset="0"/>
              </a:rPr>
              <a:t>Institutional Theory and Practice)</a:t>
            </a:r>
          </a:p>
          <a:p>
            <a:r>
              <a:rPr lang="en-US" sz="1450" dirty="0" smtClean="0">
                <a:solidFill>
                  <a:schemeClr val="tx2"/>
                </a:solidFill>
                <a:latin typeface="Georgia" pitchFamily="18" charset="0"/>
              </a:rPr>
              <a:t>Criminal Justice Management (BS)</a:t>
            </a:r>
          </a:p>
          <a:p>
            <a:r>
              <a:rPr lang="en-US" sz="1450" dirty="0" smtClean="0">
                <a:solidFill>
                  <a:schemeClr val="tx2"/>
                </a:solidFill>
                <a:latin typeface="Georgia" pitchFamily="18" charset="0"/>
              </a:rPr>
              <a:t>Criminology (BA)</a:t>
            </a:r>
            <a:br>
              <a:rPr lang="en-US" sz="1450" dirty="0" smtClean="0">
                <a:solidFill>
                  <a:schemeClr val="tx2"/>
                </a:solidFill>
                <a:latin typeface="Georgia" pitchFamily="18" charset="0"/>
              </a:rPr>
            </a:br>
            <a:r>
              <a:rPr lang="en-US" sz="1450" dirty="0" smtClean="0">
                <a:solidFill>
                  <a:schemeClr val="tx2"/>
                </a:solidFill>
                <a:latin typeface="Georgia" pitchFamily="18" charset="0"/>
              </a:rPr>
              <a:t>Culture and Deviance Studies (BA)</a:t>
            </a:r>
          </a:p>
          <a:p>
            <a:r>
              <a:rPr lang="en-US" sz="1450" dirty="0" smtClean="0">
                <a:solidFill>
                  <a:schemeClr val="tx2"/>
                </a:solidFill>
                <a:latin typeface="Georgia" pitchFamily="18" charset="0"/>
              </a:rPr>
              <a:t>Economics (BS)</a:t>
            </a:r>
          </a:p>
          <a:p>
            <a:r>
              <a:rPr lang="en-US" sz="1450" dirty="0" smtClean="0">
                <a:solidFill>
                  <a:schemeClr val="tx2"/>
                </a:solidFill>
                <a:latin typeface="Georgia" pitchFamily="18" charset="0"/>
              </a:rPr>
              <a:t>Emergency Services Administration (BS)</a:t>
            </a:r>
          </a:p>
          <a:p>
            <a:r>
              <a:rPr lang="en-US" sz="1450" dirty="0" smtClean="0">
                <a:solidFill>
                  <a:schemeClr val="tx2"/>
                </a:solidFill>
                <a:latin typeface="Georgia" pitchFamily="18" charset="0"/>
              </a:rPr>
              <a:t>English (BA)</a:t>
            </a:r>
          </a:p>
          <a:p>
            <a:r>
              <a:rPr lang="en-US" sz="1450" dirty="0" smtClean="0">
                <a:solidFill>
                  <a:schemeClr val="tx2"/>
                </a:solidFill>
                <a:latin typeface="Georgia" pitchFamily="18" charset="0"/>
              </a:rPr>
              <a:t>Fire Science (BS)</a:t>
            </a:r>
          </a:p>
          <a:p>
            <a:r>
              <a:rPr lang="en-US" sz="1450" dirty="0" smtClean="0">
                <a:solidFill>
                  <a:schemeClr val="tx2"/>
                </a:solidFill>
                <a:latin typeface="Georgia" pitchFamily="18" charset="0"/>
              </a:rPr>
              <a:t>Forensic Psychology (BA)</a:t>
            </a:r>
            <a:br>
              <a:rPr lang="en-US" sz="1450" dirty="0" smtClean="0">
                <a:solidFill>
                  <a:schemeClr val="tx2"/>
                </a:solidFill>
                <a:latin typeface="Georgia" pitchFamily="18" charset="0"/>
              </a:rPr>
            </a:br>
            <a:r>
              <a:rPr lang="en-US" sz="1450" dirty="0">
                <a:solidFill>
                  <a:schemeClr val="tx2"/>
                </a:solidFill>
                <a:latin typeface="Georgia" panose="02040502050405020303" pitchFamily="18" charset="0"/>
              </a:rPr>
              <a:t/>
            </a:r>
            <a:br>
              <a:rPr lang="en-US" sz="1450" dirty="0">
                <a:solidFill>
                  <a:schemeClr val="tx2"/>
                </a:solidFill>
                <a:latin typeface="Georgia" panose="02040502050405020303" pitchFamily="18" charset="0"/>
              </a:rPr>
            </a:br>
            <a:r>
              <a:rPr lang="en-US" sz="1450" dirty="0">
                <a:latin typeface="Georgia" panose="02040502050405020303" pitchFamily="18" charset="0"/>
              </a:rPr>
              <a:t/>
            </a:r>
            <a:br>
              <a:rPr lang="en-US" sz="1450" dirty="0">
                <a:latin typeface="Georgia" panose="02040502050405020303" pitchFamily="18" charset="0"/>
              </a:rPr>
            </a:br>
            <a:endParaRPr lang="en-US" sz="1450" dirty="0">
              <a:solidFill>
                <a:srgbClr val="000068"/>
              </a:solidFill>
              <a:latin typeface="Georgia" pitchFamily="18" charset="0"/>
            </a:endParaRPr>
          </a:p>
        </p:txBody>
      </p:sp>
      <p:sp>
        <p:nvSpPr>
          <p:cNvPr id="3" name="AutoShape 2" descr="Image result for college majors 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AutoShape 4" descr="Image result for college majors CLIPAR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152970" y="430429"/>
            <a:ext cx="6858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 smtClean="0">
                <a:solidFill>
                  <a:srgbClr val="000068"/>
                </a:solidFill>
                <a:latin typeface="Georgia" pitchFamily="18" charset="0"/>
              </a:rPr>
              <a:t>Majors</a:t>
            </a:r>
            <a:endParaRPr lang="en-US" sz="3400" b="1" dirty="0">
              <a:solidFill>
                <a:srgbClr val="000068"/>
              </a:solidFill>
              <a:latin typeface="Georgia" pitchFamily="18" charset="0"/>
            </a:endParaRPr>
          </a:p>
          <a:p>
            <a:pPr algn="ctr"/>
            <a:endParaRPr lang="en-US" sz="34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7622" y="5791201"/>
            <a:ext cx="1710052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60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 txBox="1">
            <a:spLocks noGrp="1"/>
          </p:cNvSpPr>
          <p:nvPr>
            <p:ph type="title"/>
          </p:nvPr>
        </p:nvSpPr>
        <p:spPr>
          <a:xfrm>
            <a:off x="152400" y="152400"/>
            <a:ext cx="8763000" cy="6553200"/>
          </a:xfrm>
          <a:prstGeom prst="rect">
            <a:avLst/>
          </a:prstGeom>
          <a:solidFill>
            <a:schemeClr val="bg1"/>
          </a:solidFill>
          <a:ln w="101600" cap="flat" cmpd="sng" algn="ctr">
            <a:solidFill>
              <a:srgbClr val="09AEE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 smtClean="0">
              <a:ln>
                <a:solidFill>
                  <a:srgbClr val="030F46"/>
                </a:solidFill>
              </a:ln>
              <a:solidFill>
                <a:srgbClr val="030F46"/>
              </a:solidFill>
              <a:latin typeface="Arial Black"/>
              <a:ea typeface="ＭＳ Ｐゴシック" charset="-128"/>
              <a:cs typeface="Arial Black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 smtClean="0">
              <a:ln>
                <a:solidFill>
                  <a:srgbClr val="030F46"/>
                </a:solidFill>
              </a:ln>
              <a:solidFill>
                <a:srgbClr val="030F46"/>
              </a:solidFill>
              <a:latin typeface="Arial Black"/>
              <a:ea typeface="ＭＳ Ｐゴシック" charset="-128"/>
              <a:cs typeface="Arial Black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ln>
                <a:solidFill>
                  <a:srgbClr val="030F46"/>
                </a:solidFill>
              </a:ln>
              <a:solidFill>
                <a:srgbClr val="030F46"/>
              </a:solidFill>
              <a:latin typeface="Arial Black"/>
              <a:ea typeface="ＭＳ Ｐゴシック" charset="-128"/>
              <a:cs typeface="Arial Black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47800" y="619780"/>
            <a:ext cx="6248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9AEEF"/>
                </a:solidFill>
                <a:latin typeface="Georgia" pitchFamily="18" charset="0"/>
              </a:rPr>
              <a:t>Special Programs </a:t>
            </a:r>
            <a:endParaRPr lang="en-US" sz="2800" b="1" dirty="0">
              <a:solidFill>
                <a:srgbClr val="09AEEF"/>
              </a:solidFill>
              <a:latin typeface="Georg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126763"/>
            <a:ext cx="8839200" cy="6553200"/>
          </a:xfrm>
          <a:prstGeom prst="rect">
            <a:avLst/>
          </a:prstGeom>
          <a:solidFill>
            <a:schemeClr val="bg1"/>
          </a:solidFill>
          <a:ln w="101600" cap="flat" cmpd="sng" algn="ctr">
            <a:solidFill>
              <a:srgbClr val="09AEE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 smtClean="0">
              <a:ln>
                <a:solidFill>
                  <a:srgbClr val="030F46"/>
                </a:solidFill>
              </a:ln>
              <a:solidFill>
                <a:srgbClr val="030F46"/>
              </a:solidFill>
              <a:latin typeface="Arial Black"/>
              <a:ea typeface="ＭＳ Ｐゴシック" charset="-128"/>
              <a:cs typeface="Arial Black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 smtClean="0">
              <a:ln>
                <a:solidFill>
                  <a:srgbClr val="030F46"/>
                </a:solidFill>
              </a:ln>
              <a:solidFill>
                <a:srgbClr val="030F46"/>
              </a:solidFill>
              <a:latin typeface="Arial Black"/>
              <a:ea typeface="ＭＳ Ｐゴシック" charset="-128"/>
              <a:cs typeface="Arial Black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ln>
                <a:solidFill>
                  <a:srgbClr val="030F46"/>
                </a:solidFill>
              </a:ln>
              <a:solidFill>
                <a:srgbClr val="030F46"/>
              </a:solidFill>
              <a:latin typeface="Arial Black"/>
              <a:ea typeface="ＭＳ Ｐゴシック" charset="-128"/>
              <a:cs typeface="Arial Black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1" y="976298"/>
            <a:ext cx="5490773" cy="5028990"/>
          </a:xfrm>
          <a:prstGeom prst="rect">
            <a:avLst/>
          </a:prstGeom>
        </p:spPr>
      </p:pic>
      <p:pic>
        <p:nvPicPr>
          <p:cNvPr id="9" name="Picture 5" descr="jjsig_fc_4cp jm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638800"/>
            <a:ext cx="11430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447800" y="619780"/>
            <a:ext cx="62484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00" b="1" dirty="0" smtClean="0">
                <a:solidFill>
                  <a:srgbClr val="000068"/>
                </a:solidFill>
                <a:latin typeface="Georgia" pitchFamily="18" charset="0"/>
              </a:rPr>
              <a:t>Special Programs </a:t>
            </a:r>
            <a:endParaRPr lang="en-US" sz="3400" b="1" dirty="0">
              <a:solidFill>
                <a:srgbClr val="000068"/>
              </a:solidFill>
              <a:latin typeface="Georgia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73166" y="1828800"/>
            <a:ext cx="241879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tx1"/>
              </a:buClr>
              <a:buSzPct val="70000"/>
              <a:buFont typeface="Wingdings" panose="05000000000000000000" pitchFamily="2" charset="2"/>
              <a:buChar char="ü"/>
            </a:pPr>
            <a:r>
              <a:rPr lang="en-US" sz="1400" dirty="0" smtClean="0">
                <a:solidFill>
                  <a:schemeClr val="tx2"/>
                </a:solidFill>
                <a:latin typeface="Georgia" pitchFamily="18" charset="0"/>
              </a:rPr>
              <a:t>Average HS GPA 94 </a:t>
            </a:r>
            <a:endParaRPr lang="en-US" sz="1400" dirty="0">
              <a:solidFill>
                <a:schemeClr val="tx2"/>
              </a:solidFill>
              <a:latin typeface="Georgia" pitchFamily="18" charset="0"/>
            </a:endParaRPr>
          </a:p>
          <a:p>
            <a:pPr marL="285750" indent="-285750">
              <a:buClr>
                <a:srgbClr val="030F46"/>
              </a:buClr>
              <a:buSzPct val="70000"/>
              <a:buFont typeface="Wingdings" panose="05000000000000000000" pitchFamily="2" charset="2"/>
              <a:buChar char="ü"/>
            </a:pPr>
            <a:r>
              <a:rPr lang="en-US" sz="1400" dirty="0" smtClean="0">
                <a:solidFill>
                  <a:schemeClr val="tx2"/>
                </a:solidFill>
                <a:latin typeface="Georgia" pitchFamily="18" charset="0"/>
              </a:rPr>
              <a:t>Average SAT score 1340 </a:t>
            </a:r>
          </a:p>
          <a:p>
            <a:pPr marL="285750" indent="-285750">
              <a:buClr>
                <a:srgbClr val="030F46"/>
              </a:buClr>
              <a:buSzPct val="70000"/>
              <a:buFont typeface="Wingdings" panose="05000000000000000000" pitchFamily="2" charset="2"/>
              <a:buChar char="ü"/>
            </a:pPr>
            <a:r>
              <a:rPr lang="en-US" sz="1400" dirty="0" smtClean="0">
                <a:solidFill>
                  <a:schemeClr val="tx2"/>
                </a:solidFill>
                <a:latin typeface="Georgia" pitchFamily="18" charset="0"/>
              </a:rPr>
              <a:t>Essay </a:t>
            </a:r>
            <a:r>
              <a:rPr lang="en-US" sz="1400" dirty="0">
                <a:solidFill>
                  <a:schemeClr val="tx2"/>
                </a:solidFill>
                <a:latin typeface="Georgia" pitchFamily="18" charset="0"/>
              </a:rPr>
              <a:t>Questions</a:t>
            </a:r>
          </a:p>
          <a:p>
            <a:pPr marL="285750" indent="-285750">
              <a:buClr>
                <a:srgbClr val="030F46"/>
              </a:buClr>
              <a:buSzPct val="70000"/>
              <a:buFont typeface="Wingdings" panose="05000000000000000000" pitchFamily="2" charset="2"/>
              <a:buChar char="ü"/>
            </a:pPr>
            <a:r>
              <a:rPr lang="en-US" sz="1400" dirty="0" smtClean="0">
                <a:solidFill>
                  <a:schemeClr val="tx2"/>
                </a:solidFill>
                <a:latin typeface="Georgia" pitchFamily="18" charset="0"/>
              </a:rPr>
              <a:t>Recommendation Letters</a:t>
            </a:r>
            <a:endParaRPr lang="en-US" sz="1400" dirty="0">
              <a:solidFill>
                <a:schemeClr val="tx2"/>
              </a:solidFill>
              <a:latin typeface="Georgia" pitchFamily="18" charset="0"/>
            </a:endParaRPr>
          </a:p>
          <a:p>
            <a:pPr marL="285750" indent="-285750">
              <a:buClr>
                <a:srgbClr val="030F46"/>
              </a:buClr>
              <a:buSzPct val="70000"/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chemeClr val="tx2"/>
                </a:solidFill>
                <a:latin typeface="Georgia" pitchFamily="18" charset="0"/>
              </a:rPr>
              <a:t>Interview</a:t>
            </a:r>
          </a:p>
          <a:p>
            <a:pPr>
              <a:buClr>
                <a:srgbClr val="030F46"/>
              </a:buClr>
              <a:buSzPct val="70000"/>
            </a:pPr>
            <a:endParaRPr lang="en-US" sz="1100" dirty="0" smtClean="0">
              <a:solidFill>
                <a:srgbClr val="030F46"/>
              </a:solidFill>
              <a:latin typeface="Georgia" pitchFamily="18" charset="0"/>
            </a:endParaRPr>
          </a:p>
          <a:p>
            <a:pPr>
              <a:buClr>
                <a:srgbClr val="030F46"/>
              </a:buClr>
              <a:buSzPct val="70000"/>
            </a:pPr>
            <a:endParaRPr lang="en-US" sz="700" dirty="0" smtClean="0">
              <a:solidFill>
                <a:srgbClr val="030F46"/>
              </a:solidFill>
              <a:latin typeface="Georgia" pitchFamily="18" charset="0"/>
            </a:endParaRPr>
          </a:p>
        </p:txBody>
      </p:sp>
      <p:pic>
        <p:nvPicPr>
          <p:cNvPr id="12" name="Picture 2" descr="http://www.jjay.cuny.edu/macaulay_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4228" y="2008591"/>
            <a:ext cx="1812053" cy="10700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6400800" y="1905000"/>
            <a:ext cx="2683669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tx1"/>
              </a:buClr>
              <a:buSzPct val="70000"/>
              <a:buFont typeface="Wingdings" panose="05000000000000000000" pitchFamily="2" charset="2"/>
              <a:buChar char="ü"/>
            </a:pPr>
            <a:r>
              <a:rPr lang="en-US" sz="1400" dirty="0" smtClean="0">
                <a:solidFill>
                  <a:schemeClr val="tx2"/>
                </a:solidFill>
                <a:latin typeface="Georgia" pitchFamily="18" charset="0"/>
              </a:rPr>
              <a:t>Average HS GPA 89</a:t>
            </a:r>
          </a:p>
          <a:p>
            <a:pPr marL="285750" indent="-285750">
              <a:buClr>
                <a:schemeClr val="tx1"/>
              </a:buClr>
              <a:buSzPct val="70000"/>
              <a:buFont typeface="Wingdings" panose="05000000000000000000" pitchFamily="2" charset="2"/>
              <a:buChar char="ü"/>
            </a:pPr>
            <a:r>
              <a:rPr lang="en-US" sz="1400" dirty="0" smtClean="0">
                <a:solidFill>
                  <a:schemeClr val="tx2"/>
                </a:solidFill>
                <a:latin typeface="Georgia" pitchFamily="18" charset="0"/>
              </a:rPr>
              <a:t>Average SAT score 1150</a:t>
            </a:r>
          </a:p>
          <a:p>
            <a:pPr marL="285750" indent="-285750">
              <a:buClr>
                <a:schemeClr val="tx1"/>
              </a:buClr>
              <a:buSzPct val="70000"/>
              <a:buFont typeface="Wingdings" panose="05000000000000000000" pitchFamily="2" charset="2"/>
              <a:buChar char="ü"/>
            </a:pPr>
            <a:r>
              <a:rPr lang="en-US" sz="1400" dirty="0" smtClean="0">
                <a:solidFill>
                  <a:schemeClr val="tx2"/>
                </a:solidFill>
                <a:latin typeface="Georgia" pitchFamily="18" charset="0"/>
              </a:rPr>
              <a:t>Essay Questions</a:t>
            </a:r>
          </a:p>
          <a:p>
            <a:pPr marL="285750" indent="-285750">
              <a:buClr>
                <a:srgbClr val="030F46"/>
              </a:buClr>
              <a:buSzPct val="70000"/>
              <a:buFont typeface="Wingdings" panose="05000000000000000000" pitchFamily="2" charset="2"/>
              <a:buChar char="ü"/>
            </a:pPr>
            <a:r>
              <a:rPr lang="en-US" sz="1400" dirty="0" smtClean="0">
                <a:solidFill>
                  <a:schemeClr val="tx2"/>
                </a:solidFill>
                <a:latin typeface="Georgia" pitchFamily="18" charset="0"/>
              </a:rPr>
              <a:t>Recommendation Letters</a:t>
            </a:r>
          </a:p>
          <a:p>
            <a:pPr marL="285750" indent="-285750">
              <a:buClr>
                <a:srgbClr val="030F46"/>
              </a:buClr>
              <a:buSzPct val="70000"/>
              <a:buFont typeface="Wingdings" panose="05000000000000000000" pitchFamily="2" charset="2"/>
              <a:buChar char="ü"/>
            </a:pPr>
            <a:r>
              <a:rPr lang="en-US" sz="1400" dirty="0" smtClean="0">
                <a:solidFill>
                  <a:schemeClr val="tx2"/>
                </a:solidFill>
                <a:latin typeface="Georgia" pitchFamily="18" charset="0"/>
              </a:rPr>
              <a:t>Interview</a:t>
            </a:r>
          </a:p>
          <a:p>
            <a:pPr>
              <a:buClr>
                <a:srgbClr val="030F46"/>
              </a:buClr>
              <a:buSzPct val="70000"/>
            </a:pPr>
            <a:endParaRPr lang="en-US" sz="700" dirty="0" smtClean="0">
              <a:solidFill>
                <a:srgbClr val="030F46"/>
              </a:solidFill>
              <a:latin typeface="Georgia" pitchFamily="18" charset="0"/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2419928"/>
              </p:ext>
            </p:extLst>
          </p:nvPr>
        </p:nvGraphicFramePr>
        <p:xfrm>
          <a:off x="4747636" y="1849452"/>
          <a:ext cx="1653844" cy="14206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48" name="Image" r:id="rId6" imgW="1980720" imgH="1701360" progId="Photoshop.Image.13">
                  <p:embed/>
                </p:oleObj>
              </mc:Choice>
              <mc:Fallback>
                <p:oleObj name="Image" r:id="rId6" imgW="1980720" imgH="170136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747636" y="1849452"/>
                        <a:ext cx="1653844" cy="14206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/>
          <p:cNvSpPr/>
          <p:nvPr/>
        </p:nvSpPr>
        <p:spPr>
          <a:xfrm>
            <a:off x="237892" y="3810000"/>
            <a:ext cx="235290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30F46"/>
              </a:buClr>
              <a:buSzPct val="70000"/>
            </a:pPr>
            <a:endParaRPr lang="en-US" sz="1300" dirty="0" smtClean="0">
              <a:solidFill>
                <a:srgbClr val="030F46"/>
              </a:solidFill>
              <a:latin typeface="Georgia" pitchFamily="18" charset="0"/>
            </a:endParaRPr>
          </a:p>
          <a:p>
            <a:pPr>
              <a:buClr>
                <a:srgbClr val="030F46"/>
              </a:buClr>
              <a:buSzPct val="70000"/>
            </a:pPr>
            <a:endParaRPr lang="en-US" sz="1300" dirty="0" smtClean="0">
              <a:solidFill>
                <a:srgbClr val="030F46"/>
              </a:solidFill>
              <a:latin typeface="Georgia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7622" y="5791201"/>
            <a:ext cx="1710052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64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150" y="2639219"/>
            <a:ext cx="4457700" cy="2447925"/>
          </a:xfrm>
        </p:spPr>
      </p:pic>
      <p:sp>
        <p:nvSpPr>
          <p:cNvPr id="5" name="TextBox 4"/>
          <p:cNvSpPr txBox="1"/>
          <p:nvPr/>
        </p:nvSpPr>
        <p:spPr>
          <a:xfrm>
            <a:off x="167453" y="146703"/>
            <a:ext cx="8839200" cy="6553200"/>
          </a:xfrm>
          <a:prstGeom prst="rect">
            <a:avLst/>
          </a:prstGeom>
          <a:solidFill>
            <a:schemeClr val="bg1"/>
          </a:solidFill>
          <a:ln w="101600" cap="flat" cmpd="sng" algn="ctr">
            <a:solidFill>
              <a:srgbClr val="09AEE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/>
          <a:p>
            <a:pPr algn="ctr"/>
            <a:endParaRPr lang="en-US" sz="2400" b="1" dirty="0" smtClean="0">
              <a:solidFill>
                <a:srgbClr val="000068"/>
              </a:solidFill>
              <a:latin typeface="Georgia" pitchFamily="18" charset="0"/>
            </a:endParaRPr>
          </a:p>
          <a:p>
            <a:pPr algn="ctr"/>
            <a:r>
              <a:rPr lang="en-US" sz="3400" b="1" dirty="0" smtClean="0">
                <a:solidFill>
                  <a:srgbClr val="000068"/>
                </a:solidFill>
                <a:latin typeface="Georgia" pitchFamily="18" charset="0"/>
              </a:rPr>
              <a:t>The John Jay Value</a:t>
            </a:r>
            <a:endParaRPr lang="en-US" sz="3400" b="1" dirty="0">
              <a:solidFill>
                <a:srgbClr val="000068"/>
              </a:solidFill>
              <a:latin typeface="Georgia" pitchFamily="18" charset="0"/>
            </a:endParaRPr>
          </a:p>
        </p:txBody>
      </p:sp>
      <p:pic>
        <p:nvPicPr>
          <p:cNvPr id="7" name="Picture 5" descr="jjsig_fc_4cp jm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638800"/>
            <a:ext cx="11430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377" y="457200"/>
            <a:ext cx="1719263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3000"/>
            <a:ext cx="3762266" cy="4290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587053" y="2514600"/>
            <a:ext cx="361460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smtClean="0">
                <a:solidFill>
                  <a:srgbClr val="000068"/>
                </a:solidFill>
                <a:latin typeface="Georgia" panose="02040502050405020303" pitchFamily="18" charset="0"/>
              </a:rPr>
              <a:t>Full-time 2019-2020 Tuition</a:t>
            </a:r>
          </a:p>
          <a:p>
            <a:pPr algn="ctr"/>
            <a:endParaRPr lang="en-US" dirty="0" smtClean="0">
              <a:solidFill>
                <a:srgbClr val="000068"/>
              </a:solidFill>
              <a:latin typeface="Georgia" panose="02040502050405020303" pitchFamily="18" charset="0"/>
            </a:endParaRPr>
          </a:p>
          <a:p>
            <a:pPr algn="ctr"/>
            <a:r>
              <a:rPr lang="en-US" dirty="0" smtClean="0">
                <a:solidFill>
                  <a:srgbClr val="000068"/>
                </a:solidFill>
                <a:latin typeface="Georgia" panose="02040502050405020303" pitchFamily="18" charset="0"/>
              </a:rPr>
              <a:t>Out of State Resident - $18,600 (</a:t>
            </a:r>
            <a:r>
              <a:rPr lang="en-US" i="1" dirty="0" smtClean="0">
                <a:solidFill>
                  <a:srgbClr val="000068"/>
                </a:solidFill>
                <a:latin typeface="Georgia" panose="02040502050405020303" pitchFamily="18" charset="0"/>
              </a:rPr>
              <a:t>30 credits</a:t>
            </a:r>
            <a:r>
              <a:rPr lang="en-US" i="1" dirty="0" smtClean="0">
                <a:solidFill>
                  <a:srgbClr val="000068"/>
                </a:solidFill>
                <a:latin typeface="Georgia" panose="02040502050405020303" pitchFamily="18" charset="0"/>
              </a:rPr>
              <a:t>)</a:t>
            </a:r>
          </a:p>
          <a:p>
            <a:pPr algn="ctr"/>
            <a:endParaRPr lang="en-US" i="1" dirty="0">
              <a:solidFill>
                <a:srgbClr val="000068"/>
              </a:solidFill>
              <a:latin typeface="Georgia" panose="02040502050405020303" pitchFamily="18" charset="0"/>
            </a:endParaRPr>
          </a:p>
          <a:p>
            <a:pPr algn="ctr"/>
            <a:endParaRPr lang="en-US" dirty="0">
              <a:solidFill>
                <a:srgbClr val="000068"/>
              </a:solidFill>
              <a:latin typeface="Georgia" panose="02040502050405020303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7622" y="5791201"/>
            <a:ext cx="1710052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73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9319" y="152400"/>
            <a:ext cx="8839200" cy="6553200"/>
          </a:xfrm>
          <a:prstGeom prst="rect">
            <a:avLst/>
          </a:prstGeom>
          <a:solidFill>
            <a:schemeClr val="bg1"/>
          </a:solidFill>
          <a:ln w="101600" cap="flat" cmpd="sng" algn="ctr">
            <a:solidFill>
              <a:srgbClr val="09AEE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ln>
                <a:solidFill>
                  <a:srgbClr val="030F46"/>
                </a:solidFill>
              </a:ln>
              <a:solidFill>
                <a:srgbClr val="030F46"/>
              </a:solidFill>
              <a:latin typeface="Arial Black"/>
              <a:ea typeface="ＭＳ Ｐゴシック" charset="-128"/>
              <a:cs typeface="Arial Black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ln>
                <a:solidFill>
                  <a:srgbClr val="030F46"/>
                </a:solidFill>
              </a:ln>
              <a:solidFill>
                <a:srgbClr val="030F46"/>
              </a:solidFill>
              <a:latin typeface="Arial Black"/>
              <a:ea typeface="ＭＳ Ｐゴシック" charset="-128"/>
              <a:cs typeface="Arial Black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ln>
                <a:solidFill>
                  <a:srgbClr val="030F46"/>
                </a:solidFill>
              </a:ln>
              <a:solidFill>
                <a:srgbClr val="030F46"/>
              </a:solidFill>
              <a:latin typeface="Arial Black"/>
              <a:ea typeface="ＭＳ Ｐゴシック" charset="-128"/>
              <a:cs typeface="Arial Black"/>
            </a:endParaRPr>
          </a:p>
        </p:txBody>
      </p:sp>
      <p:pic>
        <p:nvPicPr>
          <p:cNvPr id="14339" name="Picture 5" descr="jjsig_fc_4cp jm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638800"/>
            <a:ext cx="11430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371600" y="533400"/>
            <a:ext cx="62484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00" b="1" dirty="0" smtClean="0">
                <a:solidFill>
                  <a:srgbClr val="000068"/>
                </a:solidFill>
                <a:latin typeface="Georgia" pitchFamily="18" charset="0"/>
              </a:rPr>
              <a:t>How to Apply</a:t>
            </a:r>
          </a:p>
          <a:p>
            <a:pPr algn="ctr"/>
            <a:endParaRPr lang="en-US" sz="3400" dirty="0">
              <a:solidFill>
                <a:srgbClr val="000068"/>
              </a:solidFill>
              <a:latin typeface="Georgia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217142" y="1672173"/>
            <a:ext cx="3741377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  <a:latin typeface="Georgia" pitchFamily="18" charset="0"/>
              </a:rPr>
              <a:t>Freshmen Admission: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2"/>
                </a:solidFill>
                <a:latin typeface="Georgia" pitchFamily="18" charset="0"/>
              </a:rPr>
              <a:t>$65 Application fee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2"/>
                </a:solidFill>
                <a:latin typeface="Georgia" pitchFamily="18" charset="0"/>
              </a:rPr>
              <a:t>Official HS transcript(s</a:t>
            </a:r>
            <a:r>
              <a:rPr lang="en-US" sz="1400" dirty="0" smtClean="0">
                <a:solidFill>
                  <a:schemeClr val="tx2"/>
                </a:solidFill>
                <a:latin typeface="Georgia" pitchFamily="18" charset="0"/>
              </a:rPr>
              <a:t>) with translation</a:t>
            </a:r>
            <a:endParaRPr lang="en-US" sz="1400" dirty="0" smtClean="0">
              <a:solidFill>
                <a:schemeClr val="tx2"/>
              </a:solidFill>
              <a:latin typeface="Georgia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2"/>
                </a:solidFill>
                <a:latin typeface="Georgia" pitchFamily="18" charset="0"/>
              </a:rPr>
              <a:t>Official </a:t>
            </a:r>
            <a:r>
              <a:rPr lang="en-US" sz="1400" dirty="0" smtClean="0">
                <a:solidFill>
                  <a:schemeClr val="tx2"/>
                </a:solidFill>
                <a:latin typeface="Georgia" pitchFamily="18" charset="0"/>
              </a:rPr>
              <a:t>TOEFL/IELTS/</a:t>
            </a:r>
            <a:r>
              <a:rPr lang="en-US" sz="1400" dirty="0" err="1" smtClean="0">
                <a:solidFill>
                  <a:schemeClr val="tx2"/>
                </a:solidFill>
                <a:latin typeface="Georgia" pitchFamily="18" charset="0"/>
              </a:rPr>
              <a:t>DuoLingo</a:t>
            </a:r>
            <a:r>
              <a:rPr lang="en-US" sz="1400" dirty="0" smtClean="0">
                <a:solidFill>
                  <a:schemeClr val="tx2"/>
                </a:solidFill>
                <a:latin typeface="Georgia" pitchFamily="18" charset="0"/>
              </a:rPr>
              <a:t> English scorers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chemeClr val="tx2"/>
                </a:solidFill>
                <a:latin typeface="Georgia" pitchFamily="18" charset="0"/>
              </a:rPr>
              <a:t>International Admissions are on a rolling basis for Fall and Spring Intakes</a:t>
            </a:r>
            <a:r>
              <a:rPr lang="en-US" sz="1400" dirty="0" smtClean="0">
                <a:solidFill>
                  <a:schemeClr val="tx2"/>
                </a:solidFill>
                <a:latin typeface="Georgia" pitchFamily="18" charset="0"/>
              </a:rPr>
              <a:t>.</a:t>
            </a:r>
            <a:endParaRPr lang="en-US" sz="1400" b="1" dirty="0" smtClean="0">
              <a:solidFill>
                <a:schemeClr val="tx2"/>
              </a:solidFill>
              <a:latin typeface="Georgia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1627864" y="995258"/>
            <a:ext cx="99336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en-US" dirty="0" smtClean="0">
              <a:solidFill>
                <a:srgbClr val="09AEEF"/>
              </a:solidFill>
              <a:latin typeface="Georgia" pitchFamily="18" charset="0"/>
            </a:endParaRPr>
          </a:p>
          <a:p>
            <a:pPr algn="r"/>
            <a:r>
              <a:rPr lang="en-US" b="1" dirty="0" smtClean="0">
                <a:solidFill>
                  <a:srgbClr val="002060"/>
                </a:solidFill>
                <a:latin typeface="Georgia" pitchFamily="18" charset="0"/>
              </a:rPr>
              <a:t>Apply </a:t>
            </a:r>
            <a:r>
              <a:rPr lang="en-US" b="1" dirty="0">
                <a:solidFill>
                  <a:srgbClr val="002060"/>
                </a:solidFill>
                <a:latin typeface="Georgia" pitchFamily="18" charset="0"/>
              </a:rPr>
              <a:t>online</a:t>
            </a:r>
            <a:r>
              <a:rPr lang="en-US" b="1" dirty="0" smtClean="0">
                <a:solidFill>
                  <a:srgbClr val="002060"/>
                </a:solidFill>
                <a:latin typeface="Georgia" pitchFamily="18" charset="0"/>
              </a:rPr>
              <a:t>: </a:t>
            </a:r>
            <a:r>
              <a:rPr lang="en-US" b="1" dirty="0" smtClean="0">
                <a:solidFill>
                  <a:srgbClr val="002060"/>
                </a:solidFill>
                <a:latin typeface="Georgia" pitchFamily="18" charset="0"/>
                <a:hlinkClick r:id="rId4"/>
              </a:rPr>
              <a:t>www.jjay.cuny.edu/apply-international-student</a:t>
            </a:r>
            <a:endParaRPr lang="en-US" b="1" dirty="0" smtClean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5122" name="Picture 2" descr="C:\Users\bsimboli\Desktop\Misc\Atrium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57" y="2051002"/>
            <a:ext cx="4582743" cy="30543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0" name="Rectangle 9"/>
          <p:cNvSpPr/>
          <p:nvPr/>
        </p:nvSpPr>
        <p:spPr>
          <a:xfrm>
            <a:off x="5217142" y="3438361"/>
            <a:ext cx="3724003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  <a:latin typeface="Georgia" pitchFamily="18" charset="0"/>
              </a:rPr>
              <a:t>Transfer Admission: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2"/>
                </a:solidFill>
                <a:latin typeface="Georgia" pitchFamily="18" charset="0"/>
              </a:rPr>
              <a:t>$70 Application fee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2"/>
                </a:solidFill>
                <a:latin typeface="Georgia" pitchFamily="18" charset="0"/>
              </a:rPr>
              <a:t>Proof of Completion of Secondary School</a:t>
            </a:r>
            <a:endParaRPr lang="en-US" sz="1400" dirty="0" smtClean="0">
              <a:solidFill>
                <a:schemeClr val="tx2"/>
              </a:solidFill>
              <a:latin typeface="Georgia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2"/>
                </a:solidFill>
                <a:latin typeface="Georgia" pitchFamily="18" charset="0"/>
              </a:rPr>
              <a:t>Official College transcripts from all colleges previously </a:t>
            </a:r>
            <a:r>
              <a:rPr lang="en-US" sz="1400" dirty="0" smtClean="0">
                <a:solidFill>
                  <a:schemeClr val="tx2"/>
                </a:solidFill>
                <a:latin typeface="Georgia" pitchFamily="18" charset="0"/>
              </a:rPr>
              <a:t>attended w/ translations.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2"/>
                </a:solidFill>
                <a:latin typeface="Georgia" pitchFamily="18" charset="0"/>
              </a:rPr>
              <a:t>Proof of English proficiency if educated outside the U.S.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tx2"/>
                </a:solidFill>
                <a:latin typeface="Georgia" pitchFamily="18" charset="0"/>
              </a:rPr>
              <a:t>International Admissions are on a rolling basis for Fall and Spring Intakes</a:t>
            </a:r>
            <a:r>
              <a:rPr lang="en-US" sz="1400" dirty="0">
                <a:solidFill>
                  <a:schemeClr val="tx2"/>
                </a:solidFill>
                <a:latin typeface="Georgia" pitchFamily="18" charset="0"/>
              </a:rPr>
              <a:t>.</a:t>
            </a:r>
            <a:endParaRPr lang="en-US" sz="1400" b="1" dirty="0">
              <a:solidFill>
                <a:schemeClr val="tx2"/>
              </a:solidFill>
              <a:latin typeface="Georgia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>
              <a:solidFill>
                <a:schemeClr val="tx2"/>
              </a:solidFill>
              <a:latin typeface="Georgia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>
              <a:solidFill>
                <a:schemeClr val="tx2"/>
              </a:solidFill>
              <a:latin typeface="Georgia" pitchFamily="18" charset="0"/>
            </a:endParaRPr>
          </a:p>
          <a:p>
            <a:r>
              <a:rPr lang="en-US" sz="1400" b="1" i="1" dirty="0" smtClean="0">
                <a:solidFill>
                  <a:schemeClr val="tx2"/>
                </a:solidFill>
                <a:latin typeface="Georgia" pitchFamily="18" charset="0"/>
              </a:rPr>
              <a:t>      </a:t>
            </a:r>
            <a:endParaRPr lang="en-US" sz="1400" b="1" dirty="0">
              <a:solidFill>
                <a:schemeClr val="tx2"/>
              </a:solidFill>
              <a:latin typeface="Georgia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1" dirty="0" smtClean="0">
              <a:solidFill>
                <a:schemeClr val="tx2"/>
              </a:solidFill>
              <a:latin typeface="Georgia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7622" y="5791201"/>
            <a:ext cx="1710052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23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2399" y="152400"/>
            <a:ext cx="8839200" cy="6553200"/>
          </a:xfrm>
          <a:prstGeom prst="rect">
            <a:avLst/>
          </a:prstGeom>
          <a:solidFill>
            <a:schemeClr val="bg1"/>
          </a:solidFill>
          <a:ln w="101600" cap="flat" cmpd="sng" algn="ctr">
            <a:solidFill>
              <a:srgbClr val="09AEE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ln>
                <a:solidFill>
                  <a:srgbClr val="030F46"/>
                </a:solidFill>
              </a:ln>
              <a:solidFill>
                <a:srgbClr val="030F46"/>
              </a:solidFill>
              <a:latin typeface="Arial Black"/>
              <a:ea typeface="ＭＳ Ｐゴシック" charset="-128"/>
              <a:cs typeface="Arial Black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ln>
                <a:solidFill>
                  <a:srgbClr val="030F46"/>
                </a:solidFill>
              </a:ln>
              <a:solidFill>
                <a:srgbClr val="030F46"/>
              </a:solidFill>
              <a:latin typeface="Arial Black"/>
              <a:ea typeface="ＭＳ Ｐゴシック" charset="-128"/>
              <a:cs typeface="Arial Black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ln>
                <a:solidFill>
                  <a:srgbClr val="030F46"/>
                </a:solidFill>
              </a:ln>
              <a:solidFill>
                <a:srgbClr val="030F46"/>
              </a:solidFill>
              <a:latin typeface="Arial Black"/>
              <a:ea typeface="ＭＳ Ｐゴシック" charset="-128"/>
              <a:cs typeface="Arial Black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96" y="100295"/>
            <a:ext cx="8943607" cy="66574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B74BD84-A043-8941-834C-5C20DBF352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803" y="3781878"/>
            <a:ext cx="5266391" cy="17554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Rectangle 9"/>
          <p:cNvSpPr/>
          <p:nvPr/>
        </p:nvSpPr>
        <p:spPr>
          <a:xfrm>
            <a:off x="346105" y="685800"/>
            <a:ext cx="853440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008E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Is John Jay Your Top Choice?</a:t>
            </a:r>
          </a:p>
          <a:p>
            <a:pPr algn="ctr"/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400" b="1" dirty="0">
                <a:solidFill>
                  <a:schemeClr val="tx2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Would you like a priority review of your application and possible earlier decision?</a:t>
            </a:r>
            <a:endParaRPr lang="en-US" sz="1400" dirty="0">
              <a:solidFill>
                <a:schemeClr val="tx2"/>
              </a:solidFill>
              <a:latin typeface="Georgia" panose="02040502050405020303" pitchFamily="18" charset="0"/>
              <a:cs typeface="Calibri" panose="020F0502020204030204" pitchFamily="34" charset="0"/>
            </a:endParaRPr>
          </a:p>
          <a:p>
            <a:pPr algn="ctr"/>
            <a:r>
              <a:rPr lang="en-US" sz="1400" dirty="0">
                <a:solidFill>
                  <a:schemeClr val="tx2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If so, join our </a:t>
            </a:r>
            <a:r>
              <a:rPr lang="en-US" sz="1400" b="1" dirty="0">
                <a:solidFill>
                  <a:schemeClr val="tx2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Priority Action Program</a:t>
            </a:r>
            <a:r>
              <a:rPr lang="en-US" sz="1400" dirty="0">
                <a:solidFill>
                  <a:schemeClr val="tx2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!</a:t>
            </a:r>
          </a:p>
          <a:p>
            <a:endParaRPr lang="en-US" sz="1400" dirty="0">
              <a:solidFill>
                <a:schemeClr val="tx2"/>
              </a:solidFill>
              <a:latin typeface="Georgia" panose="02040502050405020303" pitchFamily="18" charset="0"/>
              <a:cs typeface="Calibri" panose="020F0502020204030204" pitchFamily="34" charset="0"/>
            </a:endParaRPr>
          </a:p>
          <a:p>
            <a:r>
              <a:rPr lang="en-US" sz="1400" dirty="0">
                <a:solidFill>
                  <a:schemeClr val="tx2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To join </a:t>
            </a:r>
            <a:r>
              <a:rPr lang="en-US" sz="1400" dirty="0" smtClean="0">
                <a:solidFill>
                  <a:schemeClr val="tx2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you</a:t>
            </a:r>
            <a:r>
              <a:rPr lang="en-US" sz="1400" dirty="0">
                <a:solidFill>
                  <a:schemeClr val="tx2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 </a:t>
            </a:r>
            <a:r>
              <a:rPr lang="en-US" sz="1400" b="1" dirty="0">
                <a:solidFill>
                  <a:schemeClr val="tx2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must</a:t>
            </a:r>
            <a:r>
              <a:rPr lang="en-US" sz="1400" dirty="0">
                <a:solidFill>
                  <a:schemeClr val="tx2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 complete the following steps:</a:t>
            </a:r>
          </a:p>
          <a:p>
            <a:endParaRPr lang="en-US" sz="1400" dirty="0">
              <a:solidFill>
                <a:schemeClr val="tx2"/>
              </a:solidFill>
              <a:latin typeface="Georgia" panose="02040502050405020303" pitchFamily="18" charset="0"/>
              <a:cs typeface="Calibri" panose="020F0502020204030204" pitchFamily="34" charset="0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>
                <a:solidFill>
                  <a:schemeClr val="tx2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 </a:t>
            </a:r>
            <a:r>
              <a:rPr lang="en-US" sz="1400" dirty="0" smtClean="0">
                <a:solidFill>
                  <a:schemeClr val="tx2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High School students need to submit their </a:t>
            </a:r>
            <a:r>
              <a:rPr lang="en-US" sz="1400" b="1" dirty="0" smtClean="0">
                <a:solidFill>
                  <a:schemeClr val="tx2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freshman application</a:t>
            </a:r>
            <a:r>
              <a:rPr lang="en-US" sz="1400" b="1" dirty="0">
                <a:solidFill>
                  <a:schemeClr val="tx2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 </a:t>
            </a:r>
            <a:r>
              <a:rPr lang="en-US" sz="1400" dirty="0">
                <a:solidFill>
                  <a:schemeClr val="tx2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before December </a:t>
            </a:r>
            <a:r>
              <a:rPr lang="en-US" sz="1400" dirty="0" smtClean="0">
                <a:solidFill>
                  <a:schemeClr val="tx2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1</a:t>
            </a:r>
            <a:r>
              <a:rPr lang="en-US" sz="1400" baseline="30000" dirty="0" smtClean="0">
                <a:solidFill>
                  <a:schemeClr val="tx2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st</a:t>
            </a:r>
            <a:r>
              <a:rPr lang="en-US" sz="1400" dirty="0" smtClean="0">
                <a:solidFill>
                  <a:schemeClr val="tx2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.</a:t>
            </a:r>
            <a:endParaRPr lang="en-US" sz="1400" dirty="0">
              <a:solidFill>
                <a:schemeClr val="tx2"/>
              </a:solidFill>
              <a:latin typeface="Georgia" panose="02040502050405020303" pitchFamily="18" charset="0"/>
              <a:cs typeface="Calibri" panose="020F0502020204030204" pitchFamily="34" charset="0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>
                <a:solidFill>
                  <a:schemeClr val="tx2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Opt in to the </a:t>
            </a:r>
            <a:r>
              <a:rPr lang="en-US" sz="1400" b="1" dirty="0">
                <a:solidFill>
                  <a:schemeClr val="tx2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Priority Action Program</a:t>
            </a:r>
            <a:r>
              <a:rPr lang="en-US" sz="1400" dirty="0">
                <a:solidFill>
                  <a:schemeClr val="tx2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 by clicking the invitation link, that will be sent via email after submitting the application, before December 1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>
                <a:solidFill>
                  <a:schemeClr val="tx2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Submit all Transcripts and SAT/ACT scores to John Jay College </a:t>
            </a:r>
            <a:r>
              <a:rPr lang="en-US" sz="1400" dirty="0" smtClean="0">
                <a:solidFill>
                  <a:schemeClr val="tx2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and CUNY’s </a:t>
            </a:r>
            <a:r>
              <a:rPr lang="en-US" sz="1400" dirty="0">
                <a:solidFill>
                  <a:schemeClr val="tx2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University Application Processing Center (UAPC) prior to Dec. 10th</a:t>
            </a:r>
          </a:p>
        </p:txBody>
      </p:sp>
      <p:pic>
        <p:nvPicPr>
          <p:cNvPr id="11" name="Picture 5" descr="jjsig_fc_4cp jm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678169"/>
            <a:ext cx="11430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7622" y="5791201"/>
            <a:ext cx="1710052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35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SPowerPointtemplate__Jjaylogobott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51632</TotalTime>
  <Words>735</Words>
  <Application>Microsoft Office PowerPoint</Application>
  <PresentationFormat>On-screen Show (4:3)</PresentationFormat>
  <Paragraphs>195</Paragraphs>
  <Slides>12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ＭＳ Ｐゴシック</vt:lpstr>
      <vt:lpstr>Arial</vt:lpstr>
      <vt:lpstr>Arial Black</vt:lpstr>
      <vt:lpstr>Calibri</vt:lpstr>
      <vt:lpstr>Georgia</vt:lpstr>
      <vt:lpstr>Wingdings</vt:lpstr>
      <vt:lpstr>MSPowerPointtemplate__Jjaylogobottom</vt:lpstr>
      <vt:lpstr>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</vt:lpstr>
      <vt:lpstr>PowerPoint Presentation</vt:lpstr>
      <vt:lpstr>PowerPoint Presentation</vt:lpstr>
      <vt:lpstr>PowerPoint Presentation</vt:lpstr>
      <vt:lpstr>  </vt:lpstr>
      <vt:lpstr>  </vt:lpstr>
      <vt:lpstr>PowerPoint Presentation</vt:lpstr>
    </vt:vector>
  </TitlesOfParts>
  <Company>John Jay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Johnny Taveras</dc:creator>
  <cp:lastModifiedBy>Admissions</cp:lastModifiedBy>
  <cp:revision>131</cp:revision>
  <cp:lastPrinted>2019-08-30T18:00:18Z</cp:lastPrinted>
  <dcterms:created xsi:type="dcterms:W3CDTF">2016-04-06T17:25:47Z</dcterms:created>
  <dcterms:modified xsi:type="dcterms:W3CDTF">2020-03-26T14:36:58Z</dcterms:modified>
</cp:coreProperties>
</file>