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2"/>
  </p:notesMasterIdLst>
  <p:handoutMasterIdLst>
    <p:handoutMasterId r:id="rId33"/>
  </p:handoutMasterIdLst>
  <p:sldIdLst>
    <p:sldId id="257" r:id="rId6"/>
    <p:sldId id="277" r:id="rId7"/>
    <p:sldId id="256" r:id="rId8"/>
    <p:sldId id="273" r:id="rId9"/>
    <p:sldId id="258" r:id="rId10"/>
    <p:sldId id="278" r:id="rId11"/>
    <p:sldId id="279" r:id="rId12"/>
    <p:sldId id="276" r:id="rId13"/>
    <p:sldId id="280" r:id="rId14"/>
    <p:sldId id="268" r:id="rId15"/>
    <p:sldId id="267" r:id="rId16"/>
    <p:sldId id="261" r:id="rId17"/>
    <p:sldId id="260" r:id="rId18"/>
    <p:sldId id="274" r:id="rId19"/>
    <p:sldId id="266" r:id="rId20"/>
    <p:sldId id="275" r:id="rId21"/>
    <p:sldId id="262" r:id="rId22"/>
    <p:sldId id="263" r:id="rId23"/>
    <p:sldId id="270" r:id="rId24"/>
    <p:sldId id="271" r:id="rId25"/>
    <p:sldId id="272" r:id="rId26"/>
    <p:sldId id="264" r:id="rId27"/>
    <p:sldId id="265" r:id="rId28"/>
    <p:sldId id="269" r:id="rId29"/>
    <p:sldId id="259" r:id="rId30"/>
    <p:sldId id="28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163"/>
    <a:srgbClr val="009DAC"/>
    <a:srgbClr val="9DA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3D18C-43F1-A07A-2ED6-D41076116A25}" v="82" dt="2020-02-21T18:38:34.659"/>
    <p1510:client id="{14B80E11-A709-3376-1BE4-471B0663DF0D}" v="73" dt="2020-03-10T21:14:39.907"/>
    <p1510:client id="{1613FD2B-7B4E-79BF-7B45-339CE55F3269}" v="2" dt="2020-03-19T19:01:56.954"/>
    <p1510:client id="{17081D8D-C0EE-59CA-5AF5-68C8439C5915}" v="3" dt="2020-03-06T18:20:37.578"/>
    <p1510:client id="{1CA8D4F5-5940-076E-CB59-C46932B287A0}" v="5" dt="2020-04-15T17:17:54.054"/>
    <p1510:client id="{273657F1-DB02-108C-C3E0-7744A778795D}" v="77" dt="2020-02-24T20:00:26.266"/>
    <p1510:client id="{305A12B4-94C5-DE8A-33FD-DD774E5A24D7}" v="1253" dt="2020-02-20T20:12:13.946"/>
    <p1510:client id="{34F597DB-EB9B-D780-2DAB-DD474E8EC9C9}" v="893" dt="2020-03-04T00:19:31.480"/>
    <p1510:client id="{65594ABF-22FC-8DAC-FA79-F75466FC3FFA}" v="2" dt="2020-03-13T21:47:53.066"/>
    <p1510:client id="{71C7C43B-2E2E-44A8-1A1D-21F661F3E6F3}" v="33" dt="2020-03-10T22:01:29.701"/>
    <p1510:client id="{76769808-4AC2-52AB-5040-6BB07995A37C}" v="2603" dt="2020-02-20T23:40:11.738"/>
    <p1510:client id="{7B04588E-4C96-FE6A-E5CC-8AC84B6405BE}" v="19" dt="2020-03-13T21:52:32.065"/>
    <p1510:client id="{8A89C572-DB44-AAAC-EFA4-86D15C519BCE}" v="24" dt="2020-03-10T19:22:58.850"/>
    <p1510:client id="{9A08503B-FC6B-6460-5F5C-041E6AB0437F}" v="357" dt="2020-03-10T19:38:15.396"/>
    <p1510:client id="{9EA8E3D0-AC66-D770-A504-899023785BF3}" v="7" dt="2020-03-10T18:07:48.254"/>
    <p1510:client id="{9EBC6FE4-E99F-4641-DB07-3AF69DF67E9C}" v="27" dt="2020-04-15T17:58:43.260"/>
    <p1510:client id="{A93ABD79-F942-0F77-C527-3AC6A7648093}" v="1188" dt="2020-03-10T19:40:37.394"/>
    <p1510:client id="{AC5459FA-386A-00CF-3C54-C2151B679164}" v="79" dt="2020-03-13T21:46:36.608"/>
    <p1510:client id="{B6D50857-DF77-ABD0-AAD0-5E441B2D601D}" v="1295" dt="2020-02-20T23:34:08.464"/>
    <p1510:client id="{B872FEBD-0BFA-3FB7-113F-8AA82C323CAF}" v="84" dt="2020-03-10T19:05:42.550"/>
    <p1510:client id="{C4FBEFC2-B584-9E65-4807-89D2EF084042}" v="2048" dt="2020-03-04T00:20:41.803"/>
    <p1510:client id="{C8986751-AE6E-2C47-1370-F60FAD819920}" v="106" dt="2020-03-13T21:37:57.353"/>
    <p1510:client id="{CA0F5F68-712F-0C57-90DB-9CAEC9FCFF7B}" v="824" dt="2020-02-20T00:41:12.875"/>
    <p1510:client id="{CC334EF3-71D2-219B-85BF-85737E44EB78}" v="5" dt="2020-03-10T19:25:43.201"/>
    <p1510:client id="{CDDF0EF7-92BA-4169-987C-4101628878F7}" v="36" dt="2020-04-15T22:21:57.863"/>
    <p1510:client id="{D05D823D-012C-D376-C97E-08EA4DFCA5C2}" v="1" dt="2020-03-19T19:02:18.454"/>
    <p1510:client id="{D726E44D-935D-C826-AD73-35BB94D5C263}" v="24" dt="2020-02-19T23:26:38.212"/>
    <p1510:client id="{DD1DE1C0-9347-63D3-ABA8-01A4CAB37853}" v="5" dt="2020-04-08T23:21:27.288"/>
    <p1510:client id="{E42E7E61-CD3B-B967-A445-1D00F4C7927D}" v="1" dt="2020-02-24T22:57:25.758"/>
    <p1510:client id="{E801796C-CCAD-A9F3-2ED0-03458C9103CF}" v="83" dt="2020-04-15T21:11:43.162"/>
    <p1510:client id="{F5ACCAEE-F386-8FD9-48E9-5577B4A4A6B4}" v="376" dt="2020-03-12T18:33:34.747"/>
    <p1510:client id="{F5B6C47C-7149-3AEC-B669-1A80AFE08D66}" v="472" dt="2020-02-21T18:12:34.867"/>
    <p1510:client id="{FA8ABDA2-4F31-7829-AD6A-11FBB29FC94A}" v="5" dt="2020-03-13T21:58:27.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0EB82F-4FFB-FC4B-8BA9-3A78FC3D0311}" type="datetimeFigureOut">
              <a:rPr lang="en-US" smtClean="0"/>
              <a:pPr/>
              <a:t>4/16/2020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1E46DD-8DB7-344F-809D-11FC4E7AB7A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B3B8C-6F13-5A45-8A9C-ED84D0421613}" type="datetimeFigureOut">
              <a:rPr lang="en-US" smtClean="0"/>
              <a:pPr/>
              <a:t>4/16/2020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EE5657-2A2A-EC48-A0A8-2D524506DA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26</a:t>
            </a:fld>
            <a:endParaRPr lang="en-US"/>
          </a:p>
        </p:txBody>
      </p:sp>
    </p:spTree>
    <p:extLst>
      <p:ext uri="{BB962C8B-B14F-4D97-AF65-F5344CB8AC3E}">
        <p14:creationId xmlns:p14="http://schemas.microsoft.com/office/powerpoint/2010/main" val="196273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4A18FF-EFF2-2A42-9424-12130FA7431B}"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ADA28-876D-F84D-8E97-ED8BBA5521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14A18FF-EFF2-2A42-9424-12130FA7431B}"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ADA28-876D-F84D-8E97-ED8BBA5521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14A18FF-EFF2-2A42-9424-12130FA7431B}"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ADA28-876D-F84D-8E97-ED8BBA5521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14A18FF-EFF2-2A42-9424-12130FA7431B}"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ADA28-876D-F84D-8E97-ED8BBA5521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414A18FF-EFF2-2A42-9424-12130FA7431B}"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ADA28-876D-F84D-8E97-ED8BBA5521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414A18FF-EFF2-2A42-9424-12130FA7431B}"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ADA28-876D-F84D-8E97-ED8BBA5521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414A18FF-EFF2-2A42-9424-12130FA7431B}" type="datetimeFigureOut">
              <a:rPr lang="en-US" smtClean="0"/>
              <a:pPr/>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EADA28-876D-F84D-8E97-ED8BBA5521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414A18FF-EFF2-2A42-9424-12130FA7431B}" type="datetimeFigureOut">
              <a:rPr lang="en-US" smtClean="0"/>
              <a:pPr/>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EADA28-876D-F84D-8E97-ED8BBA5521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A18FF-EFF2-2A42-9424-12130FA7431B}" type="datetimeFigureOut">
              <a:rPr lang="en-US" smtClean="0"/>
              <a:pPr/>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EADA28-876D-F84D-8E97-ED8BBA5521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414A18FF-EFF2-2A42-9424-12130FA7431B}"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ADA28-876D-F84D-8E97-ED8BBA5521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414A18FF-EFF2-2A42-9424-12130FA7431B}"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ADA28-876D-F84D-8E97-ED8BBA5521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A18FF-EFF2-2A42-9424-12130FA7431B}" type="datetimeFigureOut">
              <a:rPr lang="en-US" smtClean="0"/>
              <a:pPr/>
              <a:t>4/16/2020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ADA28-876D-F84D-8E97-ED8BBA5521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ideo" Target="https://www.youtube.com/embed/QUUkDc1ZFBE?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ackground-Option 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sp>
        <p:nvSpPr>
          <p:cNvPr id="7" name="TextBox 6"/>
          <p:cNvSpPr txBox="1"/>
          <p:nvPr/>
        </p:nvSpPr>
        <p:spPr>
          <a:xfrm>
            <a:off x="599536" y="3196671"/>
            <a:ext cx="4876800" cy="1077218"/>
          </a:xfrm>
          <a:prstGeom prst="rect">
            <a:avLst/>
          </a:prstGeom>
          <a:noFill/>
        </p:spPr>
        <p:txBody>
          <a:bodyPr wrap="square" rtlCol="0" anchor="t">
            <a:spAutoFit/>
          </a:bodyPr>
          <a:lstStyle/>
          <a:p>
            <a:r>
              <a:rPr lang="en-US" sz="3200" b="1">
                <a:solidFill>
                  <a:schemeClr val="bg1"/>
                </a:solidFill>
                <a:latin typeface="Gotham-Medium"/>
                <a:cs typeface="Gotham"/>
              </a:rPr>
              <a:t>TRINITY WESTERN UNIVERSITY</a:t>
            </a:r>
          </a:p>
        </p:txBody>
      </p:sp>
      <p:sp>
        <p:nvSpPr>
          <p:cNvPr id="5" name="TextBox 4"/>
          <p:cNvSpPr txBox="1"/>
          <p:nvPr/>
        </p:nvSpPr>
        <p:spPr>
          <a:xfrm>
            <a:off x="685800" y="4466387"/>
            <a:ext cx="4876800" cy="369332"/>
          </a:xfrm>
          <a:prstGeom prst="rect">
            <a:avLst/>
          </a:prstGeom>
          <a:noFill/>
        </p:spPr>
        <p:txBody>
          <a:bodyPr wrap="square" rtlCol="0" anchor="t">
            <a:spAutoFit/>
          </a:bodyPr>
          <a:lstStyle/>
          <a:p>
            <a:r>
              <a:rPr lang="en-US" b="1">
                <a:solidFill>
                  <a:srgbClr val="009DAC"/>
                </a:solidFill>
                <a:latin typeface="Gotham-Book"/>
                <a:cs typeface="Gotham-Book"/>
              </a:rPr>
              <a:t>Info Session</a:t>
            </a:r>
          </a:p>
        </p:txBody>
      </p:sp>
      <p:pic>
        <p:nvPicPr>
          <p:cNvPr id="6" name="Picture 7" descr="A group of people walking down a street next to a tree&#10;&#10;Description generated with very high confidence">
            <a:extLst>
              <a:ext uri="{FF2B5EF4-FFF2-40B4-BE49-F238E27FC236}">
                <a16:creationId xmlns:a16="http://schemas.microsoft.com/office/drawing/2014/main" id="{260CFE95-9306-4A50-A46B-15A372032FD1}"/>
              </a:ext>
            </a:extLst>
          </p:cNvPr>
          <p:cNvPicPr>
            <a:picLocks noChangeAspect="1"/>
          </p:cNvPicPr>
          <p:nvPr/>
        </p:nvPicPr>
        <p:blipFill rotWithShape="1">
          <a:blip r:embed="rId4"/>
          <a:srcRect t="39855" r="-725" b="13406"/>
          <a:stretch/>
        </p:blipFill>
        <p:spPr>
          <a:xfrm>
            <a:off x="5679" y="1420"/>
            <a:ext cx="9187047" cy="28430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U_logo_Tagline_PMS288_3125.jpg"/>
          <p:cNvPicPr>
            <a:picLocks noChangeAspect="1"/>
          </p:cNvPicPr>
          <p:nvPr/>
        </p:nvPicPr>
        <p:blipFill>
          <a:blip r:embed="rId2"/>
          <a:stretch>
            <a:fillRect/>
          </a:stretch>
        </p:blipFill>
        <p:spPr>
          <a:xfrm>
            <a:off x="169438" y="5920002"/>
            <a:ext cx="1447800" cy="806404"/>
          </a:xfrm>
          <a:prstGeom prst="rect">
            <a:avLst/>
          </a:prstGeom>
        </p:spPr>
      </p:pic>
      <p:sp>
        <p:nvSpPr>
          <p:cNvPr id="2" name="TextBox 1"/>
          <p:cNvSpPr txBox="1"/>
          <p:nvPr/>
        </p:nvSpPr>
        <p:spPr>
          <a:xfrm>
            <a:off x="787928" y="109632"/>
            <a:ext cx="3010137" cy="523220"/>
          </a:xfrm>
          <a:prstGeom prst="rect">
            <a:avLst/>
          </a:prstGeom>
          <a:noFill/>
        </p:spPr>
        <p:txBody>
          <a:bodyPr wrap="square" rtlCol="0" anchor="t">
            <a:spAutoFit/>
          </a:bodyPr>
          <a:lstStyle/>
          <a:p>
            <a:r>
              <a:rPr lang="en-US" sz="2800" b="1">
                <a:solidFill>
                  <a:schemeClr val="accent1">
                    <a:lumMod val="50000"/>
                  </a:schemeClr>
                </a:solidFill>
                <a:cs typeface="Calibri"/>
              </a:rPr>
              <a:t>TWU Richmond</a:t>
            </a:r>
            <a:endParaRPr lang="en-US" sz="2800" b="1">
              <a:solidFill>
                <a:schemeClr val="accent1">
                  <a:lumMod val="50000"/>
                </a:schemeClr>
              </a:solidFill>
            </a:endParaRPr>
          </a:p>
        </p:txBody>
      </p:sp>
      <p:pic>
        <p:nvPicPr>
          <p:cNvPr id="3" name="Picture 4" descr="A tall building in a city&#10;&#10;Description generated with very high confidence">
            <a:extLst>
              <a:ext uri="{FF2B5EF4-FFF2-40B4-BE49-F238E27FC236}">
                <a16:creationId xmlns:a16="http://schemas.microsoft.com/office/drawing/2014/main" id="{216B0D45-D926-4D6F-9B51-F6B6CC0272D7}"/>
              </a:ext>
            </a:extLst>
          </p:cNvPr>
          <p:cNvPicPr>
            <a:picLocks noChangeAspect="1"/>
          </p:cNvPicPr>
          <p:nvPr/>
        </p:nvPicPr>
        <p:blipFill>
          <a:blip r:embed="rId3"/>
          <a:stretch>
            <a:fillRect/>
          </a:stretch>
        </p:blipFill>
        <p:spPr>
          <a:xfrm>
            <a:off x="4265308" y="2172"/>
            <a:ext cx="4873012" cy="3275569"/>
          </a:xfrm>
          <a:prstGeom prst="rect">
            <a:avLst/>
          </a:prstGeom>
        </p:spPr>
      </p:pic>
      <p:sp>
        <p:nvSpPr>
          <p:cNvPr id="5" name="TextBox 4">
            <a:extLst>
              <a:ext uri="{FF2B5EF4-FFF2-40B4-BE49-F238E27FC236}">
                <a16:creationId xmlns:a16="http://schemas.microsoft.com/office/drawing/2014/main" id="{FE37E89C-8DAC-463E-8928-28360B542B0C}"/>
              </a:ext>
            </a:extLst>
          </p:cNvPr>
          <p:cNvSpPr txBox="1"/>
          <p:nvPr/>
        </p:nvSpPr>
        <p:spPr>
          <a:xfrm>
            <a:off x="163196" y="622623"/>
            <a:ext cx="3978491"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02226"/>
                </a:solidFill>
                <a:latin typeface="Calibri"/>
                <a:cs typeface="Calibri"/>
              </a:rPr>
              <a:t>Located in the heart of the city, TWU Richmond provides programs tailored to the urban and international audience in Richmond and Metro Vancouver.</a:t>
            </a:r>
            <a:endParaRPr lang="en-US">
              <a:ea typeface="+mn-lt"/>
              <a:cs typeface="+mn-lt"/>
            </a:endParaRPr>
          </a:p>
          <a:p>
            <a:pPr marL="342900" indent="-342900">
              <a:buFont typeface="Wingdings"/>
              <a:buChar char="v"/>
            </a:pPr>
            <a:r>
              <a:rPr lang="en-US" sz="2000">
                <a:solidFill>
                  <a:srgbClr val="202226"/>
                </a:solidFill>
                <a:ea typeface="+mn-lt"/>
                <a:cs typeface="+mn-lt"/>
              </a:rPr>
              <a:t>Convenient Location</a:t>
            </a:r>
          </a:p>
          <a:p>
            <a:pPr marL="342900" indent="-342900">
              <a:buFont typeface="Wingdings"/>
              <a:buChar char="v"/>
            </a:pPr>
            <a:r>
              <a:rPr lang="en-US" sz="2000">
                <a:solidFill>
                  <a:srgbClr val="202226"/>
                </a:solidFill>
                <a:ea typeface="+mn-lt"/>
                <a:cs typeface="+mn-lt"/>
              </a:rPr>
              <a:t>Close to the SkyTrain</a:t>
            </a:r>
          </a:p>
          <a:p>
            <a:pPr marL="342900" indent="-342900">
              <a:buFont typeface="Wingdings"/>
              <a:buChar char="v"/>
            </a:pPr>
            <a:r>
              <a:rPr lang="en-US" sz="2000">
                <a:solidFill>
                  <a:srgbClr val="202226"/>
                </a:solidFill>
                <a:ea typeface="+mn-lt"/>
                <a:cs typeface="+mn-lt"/>
              </a:rPr>
              <a:t>Part-time Work Opportunities</a:t>
            </a:r>
          </a:p>
          <a:p>
            <a:pPr marL="342900" indent="-342900">
              <a:buFont typeface="Wingdings"/>
              <a:buChar char="v"/>
            </a:pPr>
            <a:r>
              <a:rPr lang="en-US" sz="2000">
                <a:solidFill>
                  <a:srgbClr val="202226"/>
                </a:solidFill>
                <a:ea typeface="+mn-lt"/>
                <a:cs typeface="+mn-lt"/>
              </a:rPr>
              <a:t>TLC(Trinity Language Centre)</a:t>
            </a:r>
          </a:p>
          <a:p>
            <a:pPr marL="342900" indent="-342900">
              <a:buFont typeface="Wingdings"/>
              <a:buChar char="v"/>
            </a:pPr>
            <a:r>
              <a:rPr lang="en-US" sz="2000">
                <a:solidFill>
                  <a:srgbClr val="202226"/>
                </a:solidFill>
                <a:ea typeface="+mn-lt"/>
                <a:cs typeface="+mn-lt"/>
              </a:rPr>
              <a:t>Learning Commons</a:t>
            </a:r>
          </a:p>
          <a:p>
            <a:pPr marL="342900" indent="-342900">
              <a:buFont typeface="Wingdings"/>
              <a:buChar char="v"/>
            </a:pPr>
            <a:r>
              <a:rPr lang="en-US" sz="2000">
                <a:solidFill>
                  <a:srgbClr val="202226"/>
                </a:solidFill>
                <a:ea typeface="+mn-lt"/>
                <a:cs typeface="+mn-lt"/>
              </a:rPr>
              <a:t>Collegium</a:t>
            </a:r>
          </a:p>
          <a:p>
            <a:pPr marL="342900" indent="-342900">
              <a:buFont typeface="Wingdings"/>
              <a:buChar char="v"/>
            </a:pPr>
            <a:r>
              <a:rPr lang="en-US" sz="2000">
                <a:solidFill>
                  <a:srgbClr val="202226"/>
                </a:solidFill>
                <a:ea typeface="+mn-lt"/>
                <a:cs typeface="+mn-lt"/>
              </a:rPr>
              <a:t>High-tech Classrooms</a:t>
            </a:r>
          </a:p>
          <a:p>
            <a:pPr marL="342900" indent="-342900">
              <a:buFont typeface="Wingdings"/>
              <a:buChar char="v"/>
            </a:pPr>
            <a:r>
              <a:rPr lang="en-US" sz="2000">
                <a:solidFill>
                  <a:srgbClr val="202226"/>
                </a:solidFill>
                <a:ea typeface="+mn-lt"/>
                <a:cs typeface="+mn-lt"/>
              </a:rPr>
              <a:t>Close Community</a:t>
            </a:r>
          </a:p>
          <a:p>
            <a:endParaRPr lang="en-US" sz="2000">
              <a:ea typeface="+mn-lt"/>
              <a:cs typeface="+mn-lt"/>
            </a:endParaRPr>
          </a:p>
          <a:p>
            <a:r>
              <a:rPr lang="en-US" sz="2000">
                <a:ea typeface="+mn-lt"/>
                <a:cs typeface="+mn-lt"/>
              </a:rPr>
              <a:t>Two Locations:</a:t>
            </a:r>
            <a:endParaRPr lang="en-US" sz="2000">
              <a:solidFill>
                <a:srgbClr val="202226"/>
              </a:solidFill>
              <a:ea typeface="+mn-lt"/>
              <a:cs typeface="+mn-lt"/>
            </a:endParaRPr>
          </a:p>
          <a:p>
            <a:r>
              <a:rPr lang="en-US" sz="2000">
                <a:ea typeface="+mn-lt"/>
                <a:cs typeface="+mn-lt"/>
              </a:rPr>
              <a:t>Minoru (2015')</a:t>
            </a:r>
            <a:endParaRPr lang="en-US">
              <a:ea typeface="+mn-lt"/>
              <a:cs typeface="+mn-lt"/>
            </a:endParaRPr>
          </a:p>
          <a:p>
            <a:r>
              <a:rPr lang="en-US" sz="2000">
                <a:ea typeface="+mn-lt"/>
                <a:cs typeface="+mn-lt"/>
              </a:rPr>
              <a:t>Lansdowne(2020')</a:t>
            </a:r>
            <a:endParaRPr lang="en-US">
              <a:cs typeface="Calibri"/>
            </a:endParaRPr>
          </a:p>
          <a:p>
            <a:endParaRPr lang="en-US" sz="2000">
              <a:solidFill>
                <a:srgbClr val="202226"/>
              </a:solidFill>
              <a:latin typeface="Calibri"/>
              <a:cs typeface="Calibri"/>
            </a:endParaRPr>
          </a:p>
        </p:txBody>
      </p:sp>
      <p:pic>
        <p:nvPicPr>
          <p:cNvPr id="11" name="Picture 11" descr="A group of people in a room&#10;&#10;Description generated with very high confidence">
            <a:extLst>
              <a:ext uri="{FF2B5EF4-FFF2-40B4-BE49-F238E27FC236}">
                <a16:creationId xmlns:a16="http://schemas.microsoft.com/office/drawing/2014/main" id="{D7D4019C-67D1-44BD-AB56-B4C3A960ED21}"/>
              </a:ext>
            </a:extLst>
          </p:cNvPr>
          <p:cNvPicPr>
            <a:picLocks noChangeAspect="1"/>
          </p:cNvPicPr>
          <p:nvPr/>
        </p:nvPicPr>
        <p:blipFill>
          <a:blip r:embed="rId4"/>
          <a:stretch>
            <a:fillRect/>
          </a:stretch>
        </p:blipFill>
        <p:spPr>
          <a:xfrm>
            <a:off x="4249946" y="3420373"/>
            <a:ext cx="4899805" cy="3439064"/>
          </a:xfrm>
          <a:prstGeom prst="rect">
            <a:avLst/>
          </a:prstGeom>
        </p:spPr>
      </p:pic>
    </p:spTree>
    <p:extLst>
      <p:ext uri="{BB962C8B-B14F-4D97-AF65-F5344CB8AC3E}">
        <p14:creationId xmlns:p14="http://schemas.microsoft.com/office/powerpoint/2010/main" val="113131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D5A92D8-CA7A-44F7-A56C-AD2EA51F558A}"/>
              </a:ext>
            </a:extLst>
          </p:cNvPr>
          <p:cNvGrpSpPr/>
          <p:nvPr/>
        </p:nvGrpSpPr>
        <p:grpSpPr>
          <a:xfrm>
            <a:off x="276225" y="238125"/>
            <a:ext cx="8772525" cy="6740307"/>
            <a:chOff x="276225" y="238125"/>
            <a:chExt cx="8772525" cy="6740307"/>
          </a:xfrm>
        </p:grpSpPr>
        <p:pic>
          <p:nvPicPr>
            <p:cNvPr id="4" name="Picture 3" descr="TWU_logo_Tagline_PMS288_3125.jpg"/>
            <p:cNvPicPr>
              <a:picLocks noChangeAspect="1"/>
            </p:cNvPicPr>
            <p:nvPr/>
          </p:nvPicPr>
          <p:blipFill>
            <a:blip r:embed="rId2"/>
            <a:stretch>
              <a:fillRect/>
            </a:stretch>
          </p:blipFill>
          <p:spPr>
            <a:xfrm>
              <a:off x="386029" y="5921067"/>
              <a:ext cx="1447800" cy="806404"/>
            </a:xfrm>
            <a:prstGeom prst="rect">
              <a:avLst/>
            </a:prstGeom>
          </p:spPr>
        </p:pic>
        <p:sp>
          <p:nvSpPr>
            <p:cNvPr id="3" name="TextBox 2">
              <a:extLst>
                <a:ext uri="{FF2B5EF4-FFF2-40B4-BE49-F238E27FC236}">
                  <a16:creationId xmlns:a16="http://schemas.microsoft.com/office/drawing/2014/main" id="{F044EA33-03BA-4BCE-9755-DC67334DEDC6}"/>
                </a:ext>
              </a:extLst>
            </p:cNvPr>
            <p:cNvSpPr txBox="1"/>
            <p:nvPr/>
          </p:nvSpPr>
          <p:spPr>
            <a:xfrm>
              <a:off x="276225" y="466725"/>
              <a:ext cx="2743200"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chemeClr val="accent1">
                      <a:lumMod val="50000"/>
                    </a:schemeClr>
                  </a:solidFill>
                </a:rPr>
                <a:t>FACULTY OF HUMANITIES </a:t>
              </a:r>
              <a:endParaRPr lang="en-US" sz="1200" b="1">
                <a:solidFill>
                  <a:schemeClr val="accent1">
                    <a:lumMod val="50000"/>
                  </a:schemeClr>
                </a:solidFill>
                <a:cs typeface="Calibri"/>
              </a:endParaRPr>
            </a:p>
            <a:p>
              <a:r>
                <a:rPr lang="en-US" sz="1200" b="1">
                  <a:solidFill>
                    <a:schemeClr val="accent1">
                      <a:lumMod val="50000"/>
                    </a:schemeClr>
                  </a:solidFill>
                </a:rPr>
                <a:t>&amp; SOCIAL SCIENCES</a:t>
              </a:r>
              <a:endParaRPr lang="en-US" sz="1200" b="1">
                <a:solidFill>
                  <a:schemeClr val="accent1">
                    <a:lumMod val="50000"/>
                  </a:schemeClr>
                </a:solidFill>
                <a:cs typeface="Calibri"/>
              </a:endParaRPr>
            </a:p>
            <a:p>
              <a:r>
                <a:rPr lang="en-US" sz="1200"/>
                <a:t>Biblical Studies (BA)</a:t>
              </a:r>
              <a:endParaRPr lang="en-US" sz="1200">
                <a:cs typeface="Calibri"/>
              </a:endParaRPr>
            </a:p>
            <a:p>
              <a:r>
                <a:rPr lang="en-US" sz="1200"/>
                <a:t>Catholic Studies (minor) *offered in partnership with Catholic Pacific College Christianity and Culture (BA)</a:t>
              </a:r>
              <a:endParaRPr lang="en-US" sz="1200">
                <a:cs typeface="Calibri"/>
              </a:endParaRPr>
            </a:p>
            <a:p>
              <a:r>
                <a:rPr lang="en-US" sz="1200"/>
                <a:t>English (BA)</a:t>
              </a:r>
              <a:endParaRPr lang="en-US" sz="1200">
                <a:cs typeface="Calibri"/>
              </a:endParaRPr>
            </a:p>
            <a:p>
              <a:r>
                <a:rPr lang="en-US" sz="1200"/>
                <a:t>Environmental Studies (BA) </a:t>
              </a:r>
            </a:p>
            <a:p>
              <a:r>
                <a:rPr lang="en-US" sz="1200"/>
                <a:t>European Studies (BA)</a:t>
              </a:r>
              <a:endParaRPr lang="en-US" sz="1200">
                <a:cs typeface="Calibri"/>
              </a:endParaRPr>
            </a:p>
            <a:p>
              <a:r>
                <a:rPr lang="en-US" sz="1200"/>
                <a:t>French (concentration, minor) </a:t>
              </a:r>
            </a:p>
            <a:p>
              <a:r>
                <a:rPr lang="en-US" sz="1200"/>
                <a:t>Gender Studies (minor)</a:t>
              </a:r>
              <a:endParaRPr lang="en-US" sz="1200">
                <a:cs typeface="Calibri"/>
              </a:endParaRPr>
            </a:p>
            <a:p>
              <a:r>
                <a:rPr lang="en-US" sz="1200"/>
                <a:t>General Studies (BA)</a:t>
              </a:r>
              <a:endParaRPr lang="en-US" sz="1200">
                <a:cs typeface="Calibri"/>
              </a:endParaRPr>
            </a:p>
            <a:p>
              <a:r>
                <a:rPr lang="en-US" sz="1200"/>
                <a:t>Geography (BA)</a:t>
              </a:r>
              <a:endParaRPr lang="en-US" sz="1200">
                <a:cs typeface="Calibri"/>
              </a:endParaRPr>
            </a:p>
            <a:p>
              <a:r>
                <a:rPr lang="en-US" sz="1200"/>
                <a:t>History (BA)</a:t>
              </a:r>
              <a:endParaRPr lang="en-US" sz="1200">
                <a:cs typeface="Calibri"/>
              </a:endParaRPr>
            </a:p>
            <a:p>
              <a:r>
                <a:rPr lang="en-US" sz="1200"/>
                <a:t>Human Services (certificate) </a:t>
              </a:r>
            </a:p>
            <a:p>
              <a:r>
                <a:rPr lang="en-US" sz="1200"/>
                <a:t>Humanities (BA)</a:t>
              </a:r>
              <a:endParaRPr lang="en-US" sz="1200">
                <a:cs typeface="Calibri"/>
              </a:endParaRPr>
            </a:p>
            <a:p>
              <a:r>
                <a:rPr lang="en-US" sz="1200"/>
                <a:t>Inter-Cultural Studies (BA) </a:t>
              </a:r>
            </a:p>
            <a:p>
              <a:r>
                <a:rPr lang="en-US" sz="1200"/>
                <a:t>International Studies (BA)</a:t>
              </a:r>
              <a:endParaRPr lang="en-US" sz="1200">
                <a:cs typeface="Calibri"/>
              </a:endParaRPr>
            </a:p>
            <a:p>
              <a:r>
                <a:rPr lang="en-US" sz="1200"/>
                <a:t>Linguistics (BA)</a:t>
              </a:r>
              <a:endParaRPr lang="en-US" sz="1200">
                <a:cs typeface="Calibri"/>
              </a:endParaRPr>
            </a:p>
            <a:p>
              <a:r>
                <a:rPr lang="en-US" sz="1200"/>
                <a:t>Philosophy (BA)</a:t>
              </a:r>
              <a:endParaRPr lang="en-US" sz="1200">
                <a:cs typeface="Calibri"/>
              </a:endParaRPr>
            </a:p>
            <a:p>
              <a:r>
                <a:rPr lang="en-US" sz="1200"/>
                <a:t>Political Studies (BA)</a:t>
              </a:r>
              <a:endParaRPr lang="en-US" sz="1200">
                <a:cs typeface="Calibri"/>
              </a:endParaRPr>
            </a:p>
            <a:p>
              <a:r>
                <a:rPr lang="en-US" sz="1200"/>
                <a:t>Psychology (BA)</a:t>
              </a:r>
              <a:endParaRPr lang="en-US" sz="1200">
                <a:cs typeface="Calibri"/>
              </a:endParaRPr>
            </a:p>
            <a:p>
              <a:r>
                <a:rPr lang="en-US" sz="1200"/>
                <a:t>Religious Studies (BA)</a:t>
              </a:r>
              <a:endParaRPr lang="en-US" sz="1200">
                <a:cs typeface="Calibri"/>
              </a:endParaRPr>
            </a:p>
            <a:p>
              <a:r>
                <a:rPr lang="en-US" sz="1200"/>
                <a:t>Social Studies (concentration, minor) Sociology (BA)</a:t>
              </a:r>
              <a:endParaRPr lang="en-US" sz="1200">
                <a:cs typeface="Calibri"/>
              </a:endParaRPr>
            </a:p>
            <a:p>
              <a:r>
                <a:rPr lang="en-US" sz="1200"/>
                <a:t>Spanish (concentration, minor) </a:t>
              </a:r>
            </a:p>
            <a:p>
              <a:r>
                <a:rPr lang="en-US" sz="1200"/>
                <a:t>Teaching English as a Second Language (certificate)</a:t>
              </a:r>
              <a:endParaRPr lang="en-US" sz="1200">
                <a:cs typeface="Calibri"/>
              </a:endParaRPr>
            </a:p>
            <a:p>
              <a:r>
                <a:rPr lang="en-US" sz="1200"/>
                <a:t>World Languages and Cultures (BA)</a:t>
              </a:r>
              <a:endParaRPr lang="en-US" sz="1200">
                <a:cs typeface="Calibri"/>
              </a:endParaRPr>
            </a:p>
          </p:txBody>
        </p:sp>
        <p:sp>
          <p:nvSpPr>
            <p:cNvPr id="5" name="TextBox 4">
              <a:extLst>
                <a:ext uri="{FF2B5EF4-FFF2-40B4-BE49-F238E27FC236}">
                  <a16:creationId xmlns:a16="http://schemas.microsoft.com/office/drawing/2014/main" id="{525DCC5E-F493-4C5E-8BBF-F565FCD43020}"/>
                </a:ext>
              </a:extLst>
            </p:cNvPr>
            <p:cNvSpPr txBox="1"/>
            <p:nvPr/>
          </p:nvSpPr>
          <p:spPr>
            <a:xfrm>
              <a:off x="2886075" y="238125"/>
              <a:ext cx="309562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chemeClr val="accent1">
                      <a:lumMod val="50000"/>
                    </a:schemeClr>
                  </a:solidFill>
                  <a:ea typeface="+mn-lt"/>
                  <a:cs typeface="+mn-lt"/>
                </a:rPr>
                <a:t>FACULTY OF NATURAL </a:t>
              </a:r>
              <a:endParaRPr lang="en-US" sz="1200" b="1">
                <a:solidFill>
                  <a:schemeClr val="accent1">
                    <a:lumMod val="50000"/>
                  </a:schemeClr>
                </a:solidFill>
                <a:cs typeface="Calibri"/>
              </a:endParaRPr>
            </a:p>
            <a:p>
              <a:r>
                <a:rPr lang="en-US" sz="1200" b="1">
                  <a:solidFill>
                    <a:schemeClr val="accent1">
                      <a:lumMod val="50000"/>
                    </a:schemeClr>
                  </a:solidFill>
                  <a:ea typeface="+mn-lt"/>
                  <a:cs typeface="+mn-lt"/>
                </a:rPr>
                <a:t>&amp; APPLIED SCIENCES</a:t>
              </a:r>
              <a:endParaRPr lang="en-US" sz="1200" b="1">
                <a:solidFill>
                  <a:schemeClr val="accent1">
                    <a:lumMod val="50000"/>
                  </a:schemeClr>
                </a:solidFill>
              </a:endParaRPr>
            </a:p>
            <a:p>
              <a:r>
                <a:rPr lang="en-US" sz="1200">
                  <a:ea typeface="+mn-lt"/>
                  <a:cs typeface="+mn-lt"/>
                </a:rPr>
                <a:t>Biology (BSc)</a:t>
              </a:r>
              <a:endParaRPr lang="en-US" sz="1200"/>
            </a:p>
            <a:p>
              <a:r>
                <a:rPr lang="en-US" sz="1200">
                  <a:ea typeface="+mn-lt"/>
                  <a:cs typeface="+mn-lt"/>
                </a:rPr>
                <a:t>Biotechnology (BSc)</a:t>
              </a:r>
              <a:endParaRPr lang="en-US" sz="1200"/>
            </a:p>
            <a:p>
              <a:r>
                <a:rPr lang="en-US" sz="1200">
                  <a:ea typeface="+mn-lt"/>
                  <a:cs typeface="+mn-lt"/>
                </a:rPr>
                <a:t>Biotechnology and Business Administration (BSc)</a:t>
              </a:r>
              <a:endParaRPr lang="en-US" sz="1200"/>
            </a:p>
            <a:p>
              <a:r>
                <a:rPr lang="en-US" sz="1200">
                  <a:ea typeface="+mn-lt"/>
                  <a:cs typeface="+mn-lt"/>
                </a:rPr>
                <a:t>Biotechnology and Chemistry (BSc) </a:t>
              </a:r>
            </a:p>
            <a:p>
              <a:r>
                <a:rPr lang="en-US" sz="1200">
                  <a:ea typeface="+mn-lt"/>
                  <a:cs typeface="+mn-lt"/>
                </a:rPr>
                <a:t>Chemistry (BSc)</a:t>
              </a:r>
              <a:endParaRPr lang="en-US" sz="1200">
                <a:cs typeface="Calibri"/>
              </a:endParaRPr>
            </a:p>
            <a:p>
              <a:r>
                <a:rPr lang="en-US" sz="1200">
                  <a:ea typeface="+mn-lt"/>
                  <a:cs typeface="+mn-lt"/>
                </a:rPr>
                <a:t>Computer Science (BSc)</a:t>
              </a:r>
              <a:endParaRPr lang="en-US" sz="1200"/>
            </a:p>
            <a:p>
              <a:r>
                <a:rPr lang="en-US" sz="1200">
                  <a:ea typeface="+mn-lt"/>
                  <a:cs typeface="+mn-lt"/>
                </a:rPr>
                <a:t>Engineering (Transfer Program)</a:t>
              </a:r>
            </a:p>
            <a:p>
              <a:r>
                <a:rPr lang="en-US" sz="1200">
                  <a:ea typeface="+mn-lt"/>
                  <a:cs typeface="+mn-lt"/>
                </a:rPr>
                <a:t>Environmental Studies (BSc) </a:t>
              </a:r>
              <a:endParaRPr lang="en-US">
                <a:ea typeface="+mn-lt"/>
                <a:cs typeface="+mn-lt"/>
              </a:endParaRPr>
            </a:p>
            <a:p>
              <a:r>
                <a:rPr lang="en-US" sz="1200">
                  <a:ea typeface="+mn-lt"/>
                  <a:cs typeface="+mn-lt"/>
                </a:rPr>
                <a:t>General Studies (BSc)</a:t>
              </a:r>
              <a:endParaRPr lang="en-US">
                <a:cs typeface="Calibri"/>
              </a:endParaRPr>
            </a:p>
            <a:p>
              <a:r>
                <a:rPr lang="en-US" sz="1200">
                  <a:ea typeface="+mn-lt"/>
                  <a:cs typeface="+mn-lt"/>
                </a:rPr>
                <a:t>Geography (BSc)</a:t>
              </a:r>
              <a:endParaRPr lang="en-US"/>
            </a:p>
            <a:p>
              <a:r>
                <a:rPr lang="en-US" sz="1200">
                  <a:ea typeface="+mn-lt"/>
                  <a:cs typeface="+mn-lt"/>
                </a:rPr>
                <a:t>Information Systems (minor) </a:t>
              </a:r>
              <a:endParaRPr lang="en-US">
                <a:ea typeface="+mn-lt"/>
                <a:cs typeface="+mn-lt"/>
              </a:endParaRPr>
            </a:p>
            <a:p>
              <a:r>
                <a:rPr lang="en-US" sz="1200">
                  <a:ea typeface="+mn-lt"/>
                  <a:cs typeface="+mn-lt"/>
                </a:rPr>
                <a:t>Mathematics (BSc)</a:t>
              </a:r>
              <a:endParaRPr lang="en-US">
                <a:cs typeface="Calibri"/>
              </a:endParaRPr>
            </a:p>
            <a:p>
              <a:r>
                <a:rPr lang="en-US" sz="1200">
                  <a:ea typeface="+mn-lt"/>
                  <a:cs typeface="+mn-lt"/>
                </a:rPr>
                <a:t>Mathematics with Computing Science (BSc)</a:t>
              </a:r>
              <a:endParaRPr lang="en-US"/>
            </a:p>
            <a:p>
              <a:r>
                <a:rPr lang="en-US" sz="1200">
                  <a:ea typeface="+mn-lt"/>
                  <a:cs typeface="+mn-lt"/>
                </a:rPr>
                <a:t>Natural and Applied Sciences (BSc) </a:t>
              </a:r>
              <a:endParaRPr lang="en-US">
                <a:ea typeface="+mn-lt"/>
                <a:cs typeface="+mn-lt"/>
              </a:endParaRPr>
            </a:p>
            <a:p>
              <a:r>
                <a:rPr lang="en-US" sz="1200">
                  <a:ea typeface="+mn-lt"/>
                  <a:cs typeface="+mn-lt"/>
                </a:rPr>
                <a:t>Physics (concentration, minor)</a:t>
              </a:r>
              <a:endParaRPr lang="en-US">
                <a:cs typeface="Calibri"/>
              </a:endParaRPr>
            </a:p>
            <a:p>
              <a:r>
                <a:rPr lang="en-US" sz="1200">
                  <a:ea typeface="+mn-lt"/>
                  <a:cs typeface="+mn-lt"/>
                </a:rPr>
                <a:t>Pre-Professional Sciences</a:t>
              </a:r>
            </a:p>
            <a:p>
              <a:pPr marL="171450" indent="-171450">
                <a:buFont typeface="Arial"/>
                <a:buChar char="•"/>
              </a:pPr>
              <a:r>
                <a:rPr lang="en-US" sz="1200">
                  <a:ea typeface="+mn-lt"/>
                  <a:cs typeface="+mn-lt"/>
                </a:rPr>
                <a:t>Dentistry, Medicine, Pharmacy, Veterinary Medicine</a:t>
              </a:r>
              <a:endParaRPr lang="en-US">
                <a:cs typeface="Calibri"/>
              </a:endParaRPr>
            </a:p>
          </p:txBody>
        </p:sp>
        <p:sp>
          <p:nvSpPr>
            <p:cNvPr id="6" name="TextBox 5">
              <a:extLst>
                <a:ext uri="{FF2B5EF4-FFF2-40B4-BE49-F238E27FC236}">
                  <a16:creationId xmlns:a16="http://schemas.microsoft.com/office/drawing/2014/main" id="{9A50DFCB-A34D-4757-B44B-C8A0564631A7}"/>
                </a:ext>
              </a:extLst>
            </p:cNvPr>
            <p:cNvSpPr txBox="1"/>
            <p:nvPr/>
          </p:nvSpPr>
          <p:spPr>
            <a:xfrm>
              <a:off x="3019425" y="4133850"/>
              <a:ext cx="28956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chemeClr val="accent1">
                      <a:lumMod val="50000"/>
                    </a:schemeClr>
                  </a:solidFill>
                  <a:ea typeface="+mn-lt"/>
                  <a:cs typeface="+mn-lt"/>
                </a:rPr>
                <a:t>SCHOOL OF THE ARTS, </a:t>
              </a:r>
              <a:endParaRPr lang="en-US" sz="1200" b="1">
                <a:solidFill>
                  <a:schemeClr val="accent1">
                    <a:lumMod val="50000"/>
                  </a:schemeClr>
                </a:solidFill>
                <a:cs typeface="Calibri"/>
              </a:endParaRPr>
            </a:p>
            <a:p>
              <a:r>
                <a:rPr lang="en-US" sz="1200" b="1">
                  <a:solidFill>
                    <a:schemeClr val="accent1">
                      <a:lumMod val="50000"/>
                    </a:schemeClr>
                  </a:solidFill>
                  <a:ea typeface="+mn-lt"/>
                  <a:cs typeface="+mn-lt"/>
                </a:rPr>
                <a:t>MEDIA + CULTURE</a:t>
              </a:r>
              <a:endParaRPr lang="en-US" sz="1200" b="1">
                <a:solidFill>
                  <a:schemeClr val="accent1">
                    <a:lumMod val="50000"/>
                  </a:schemeClr>
                </a:solidFill>
              </a:endParaRPr>
            </a:p>
            <a:p>
              <a:r>
                <a:rPr lang="en-US" sz="1200">
                  <a:ea typeface="+mn-lt"/>
                  <a:cs typeface="+mn-lt"/>
                </a:rPr>
                <a:t>Acting (BFA)</a:t>
              </a:r>
              <a:endParaRPr lang="en-US" sz="1200"/>
            </a:p>
            <a:p>
              <a:r>
                <a:rPr lang="en-US" sz="1200">
                  <a:ea typeface="+mn-lt"/>
                  <a:cs typeface="+mn-lt"/>
                </a:rPr>
                <a:t>Art + Design (BA)</a:t>
              </a:r>
              <a:endParaRPr lang="en-US" sz="1200"/>
            </a:p>
            <a:p>
              <a:r>
                <a:rPr lang="en-US" sz="1200">
                  <a:ea typeface="+mn-lt"/>
                  <a:cs typeface="+mn-lt"/>
                </a:rPr>
                <a:t>Arts, Media + Culture (BA) </a:t>
              </a:r>
            </a:p>
            <a:p>
              <a:r>
                <a:rPr lang="en-US" sz="1200">
                  <a:ea typeface="+mn-lt"/>
                  <a:cs typeface="+mn-lt"/>
                </a:rPr>
                <a:t>Corporate Communication (BA)</a:t>
              </a:r>
            </a:p>
            <a:p>
              <a:r>
                <a:rPr lang="en-US" sz="1200">
                  <a:ea typeface="+mn-lt"/>
                  <a:cs typeface="+mn-lt"/>
                </a:rPr>
                <a:t>Film Studies (minor) </a:t>
              </a:r>
              <a:endParaRPr lang="en-US" sz="1200">
                <a:cs typeface="Calibri"/>
              </a:endParaRPr>
            </a:p>
            <a:p>
              <a:r>
                <a:rPr lang="en-US" sz="1200">
                  <a:ea typeface="+mn-lt"/>
                  <a:cs typeface="+mn-lt"/>
                </a:rPr>
                <a:t>Game Development (BA) </a:t>
              </a:r>
            </a:p>
            <a:p>
              <a:r>
                <a:rPr lang="en-US" sz="1200">
                  <a:ea typeface="+mn-lt"/>
                  <a:cs typeface="+mn-lt"/>
                </a:rPr>
                <a:t>Media + Communication (BA)</a:t>
              </a:r>
              <a:endParaRPr lang="en-US"/>
            </a:p>
            <a:p>
              <a:r>
                <a:rPr lang="en-US" sz="1200">
                  <a:ea typeface="+mn-lt"/>
                  <a:cs typeface="+mn-lt"/>
                </a:rPr>
                <a:t>•     Leadership stream</a:t>
              </a:r>
              <a:endParaRPr lang="en-US"/>
            </a:p>
            <a:p>
              <a:r>
                <a:rPr lang="en-US" sz="1200">
                  <a:ea typeface="+mn-lt"/>
                  <a:cs typeface="+mn-lt"/>
                </a:rPr>
                <a:t>•     Media stream</a:t>
              </a:r>
              <a:endParaRPr lang="en-US"/>
            </a:p>
            <a:p>
              <a:r>
                <a:rPr lang="en-US" sz="1200">
                  <a:ea typeface="+mn-lt"/>
                  <a:cs typeface="+mn-lt"/>
                </a:rPr>
                <a:t>•     Professional writing stream Music (BA)</a:t>
              </a:r>
              <a:endParaRPr lang="en-US"/>
            </a:p>
            <a:p>
              <a:r>
                <a:rPr lang="en-US" sz="1200">
                  <a:ea typeface="+mn-lt"/>
                  <a:cs typeface="+mn-lt"/>
                </a:rPr>
                <a:t>Theatre (BA)</a:t>
              </a:r>
              <a:endParaRPr lang="en-US"/>
            </a:p>
            <a:p>
              <a:r>
                <a:rPr lang="en-US" sz="1200">
                  <a:ea typeface="+mn-lt"/>
                  <a:cs typeface="+mn-lt"/>
                </a:rPr>
                <a:t>Worship Arts (BA)</a:t>
              </a:r>
              <a:endParaRPr lang="en-US">
                <a:ea typeface="+mn-lt"/>
                <a:cs typeface="+mn-lt"/>
              </a:endParaRPr>
            </a:p>
          </p:txBody>
        </p:sp>
        <p:sp>
          <p:nvSpPr>
            <p:cNvPr id="7" name="TextBox 6">
              <a:extLst>
                <a:ext uri="{FF2B5EF4-FFF2-40B4-BE49-F238E27FC236}">
                  <a16:creationId xmlns:a16="http://schemas.microsoft.com/office/drawing/2014/main" id="{E9F4D6D1-7EC2-4961-A338-3F38812830E1}"/>
                </a:ext>
              </a:extLst>
            </p:cNvPr>
            <p:cNvSpPr txBox="1"/>
            <p:nvPr/>
          </p:nvSpPr>
          <p:spPr>
            <a:xfrm>
              <a:off x="5838825" y="238125"/>
              <a:ext cx="3209925"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chemeClr val="accent1">
                      <a:lumMod val="50000"/>
                    </a:schemeClr>
                  </a:solidFill>
                  <a:ea typeface="+mn-lt"/>
                  <a:cs typeface="+mn-lt"/>
                </a:rPr>
                <a:t>SCHOOL OF BUSINESS </a:t>
              </a:r>
              <a:endParaRPr lang="en-US" sz="1200">
                <a:solidFill>
                  <a:schemeClr val="accent1">
                    <a:lumMod val="50000"/>
                  </a:schemeClr>
                </a:solidFill>
                <a:ea typeface="+mn-lt"/>
                <a:cs typeface="+mn-lt"/>
              </a:endParaRPr>
            </a:p>
            <a:p>
              <a:r>
                <a:rPr lang="en-US" sz="1200">
                  <a:ea typeface="+mn-lt"/>
                  <a:cs typeface="+mn-lt"/>
                </a:rPr>
                <a:t>Accounting (minor) </a:t>
              </a:r>
            </a:p>
            <a:p>
              <a:r>
                <a:rPr lang="en-US" sz="1200">
                  <a:ea typeface="+mn-lt"/>
                  <a:cs typeface="+mn-lt"/>
                </a:rPr>
                <a:t>Biotechnology and Business Administration (BSc) Business Administration (BA)</a:t>
              </a:r>
              <a:endParaRPr lang="en-US">
                <a:ea typeface="+mn-lt"/>
                <a:cs typeface="+mn-lt"/>
              </a:endParaRPr>
            </a:p>
            <a:p>
              <a:r>
                <a:rPr lang="en-US" sz="1200">
                  <a:ea typeface="+mn-lt"/>
                  <a:cs typeface="+mn-lt"/>
                </a:rPr>
                <a:t>Business Administration (BBA)</a:t>
              </a:r>
              <a:endParaRPr lang="en-US">
                <a:cs typeface="Calibri"/>
              </a:endParaRPr>
            </a:p>
            <a:p>
              <a:r>
                <a:rPr lang="en-US" sz="1200">
                  <a:ea typeface="+mn-lt"/>
                  <a:cs typeface="+mn-lt"/>
                </a:rPr>
                <a:t>•     Accounting (CPA-accredited)</a:t>
              </a:r>
              <a:endParaRPr lang="en-US"/>
            </a:p>
            <a:p>
              <a:r>
                <a:rPr lang="en-US" sz="1200">
                  <a:ea typeface="+mn-lt"/>
                  <a:cs typeface="+mn-lt"/>
                </a:rPr>
                <a:t>•     Corporate Finance</a:t>
              </a:r>
              <a:endParaRPr lang="en-US"/>
            </a:p>
            <a:p>
              <a:r>
                <a:rPr lang="en-US" sz="1200">
                  <a:ea typeface="+mn-lt"/>
                  <a:cs typeface="+mn-lt"/>
                </a:rPr>
                <a:t>•     Human Resource Management</a:t>
              </a:r>
              <a:endParaRPr lang="en-US"/>
            </a:p>
            <a:p>
              <a:r>
                <a:rPr lang="en-US" sz="1200">
                  <a:ea typeface="+mn-lt"/>
                  <a:cs typeface="+mn-lt"/>
                </a:rPr>
                <a:t>•     International Business</a:t>
              </a:r>
              <a:endParaRPr lang="en-US"/>
            </a:p>
            <a:p>
              <a:r>
                <a:rPr lang="en-US" sz="1200">
                  <a:ea typeface="+mn-lt"/>
                  <a:cs typeface="+mn-lt"/>
                </a:rPr>
                <a:t>•     Leadership and Management</a:t>
              </a:r>
              <a:endParaRPr lang="en-US"/>
            </a:p>
            <a:p>
              <a:r>
                <a:rPr lang="en-US" sz="1200">
                  <a:ea typeface="+mn-lt"/>
                  <a:cs typeface="+mn-lt"/>
                </a:rPr>
                <a:t>•     Marketing</a:t>
              </a:r>
              <a:endParaRPr lang="en-US"/>
            </a:p>
            <a:p>
              <a:r>
                <a:rPr lang="en-US" sz="1200">
                  <a:ea typeface="+mn-lt"/>
                  <a:cs typeface="+mn-lt"/>
                </a:rPr>
                <a:t>Corporate Communication (BA)</a:t>
              </a:r>
            </a:p>
            <a:p>
              <a:r>
                <a:rPr lang="en-US" sz="1200">
                  <a:ea typeface="+mn-lt"/>
                  <a:cs typeface="+mn-lt"/>
                </a:rPr>
                <a:t>Economics (minor)</a:t>
              </a:r>
              <a:endParaRPr lang="en-US"/>
            </a:p>
            <a:p>
              <a:r>
                <a:rPr lang="en-US" sz="1200">
                  <a:ea typeface="+mn-lt"/>
                  <a:cs typeface="+mn-lt"/>
                </a:rPr>
                <a:t>Information Systems (minor) </a:t>
              </a:r>
              <a:endParaRPr lang="en-US">
                <a:ea typeface="+mn-lt"/>
                <a:cs typeface="+mn-lt"/>
              </a:endParaRPr>
            </a:p>
            <a:p>
              <a:r>
                <a:rPr lang="en-US" sz="1200">
                  <a:ea typeface="+mn-lt"/>
                  <a:cs typeface="+mn-lt"/>
                </a:rPr>
                <a:t>International Development Studies (minor)</a:t>
              </a:r>
              <a:endParaRPr lang="en-US"/>
            </a:p>
            <a:p>
              <a:r>
                <a:rPr lang="en-US" sz="1200">
                  <a:ea typeface="+mn-lt"/>
                  <a:cs typeface="+mn-lt"/>
                </a:rPr>
                <a:t>Sport and Leisure Management (BHK)</a:t>
              </a:r>
            </a:p>
            <a:p>
              <a:endParaRPr lang="en-US" sz="1200">
                <a:ea typeface="+mn-lt"/>
                <a:cs typeface="+mn-lt"/>
              </a:endParaRPr>
            </a:p>
            <a:p>
              <a:r>
                <a:rPr lang="en-US" sz="1200" b="1">
                  <a:solidFill>
                    <a:schemeClr val="accent1">
                      <a:lumMod val="50000"/>
                    </a:schemeClr>
                  </a:solidFill>
                  <a:ea typeface="+mn-lt"/>
                  <a:cs typeface="+mn-lt"/>
                </a:rPr>
                <a:t>SCHOOL OF EDUCATION</a:t>
              </a:r>
              <a:endParaRPr lang="en-US" b="1">
                <a:solidFill>
                  <a:schemeClr val="accent1">
                    <a:lumMod val="50000"/>
                  </a:schemeClr>
                </a:solidFill>
              </a:endParaRPr>
            </a:p>
            <a:p>
              <a:r>
                <a:rPr lang="en-US" sz="1200">
                  <a:ea typeface="+mn-lt"/>
                  <a:cs typeface="+mn-lt"/>
                </a:rPr>
                <a:t>Education (BA/BEd or BSc/BEd)</a:t>
              </a:r>
            </a:p>
            <a:p>
              <a:r>
                <a:rPr lang="en-US" sz="1200">
                  <a:ea typeface="+mn-lt"/>
                  <a:cs typeface="+mn-lt"/>
                </a:rPr>
                <a:t>•     Elementary</a:t>
              </a:r>
              <a:endParaRPr lang="en-US"/>
            </a:p>
            <a:p>
              <a:r>
                <a:rPr lang="en-US" sz="1200">
                  <a:ea typeface="+mn-lt"/>
                  <a:cs typeface="+mn-lt"/>
                </a:rPr>
                <a:t>•     Secondary</a:t>
              </a:r>
              <a:endParaRPr lang="en-US"/>
            </a:p>
            <a:p>
              <a:r>
                <a:rPr lang="en-US" sz="1200">
                  <a:ea typeface="+mn-lt"/>
                  <a:cs typeface="+mn-lt"/>
                </a:rPr>
                <a:t>Two-Year Post-Degree Program (BEd)</a:t>
              </a:r>
              <a:endParaRPr lang="en-US"/>
            </a:p>
            <a:p>
              <a:r>
                <a:rPr lang="en-US" sz="1200">
                  <a:ea typeface="+mn-lt"/>
                  <a:cs typeface="+mn-lt"/>
                </a:rPr>
                <a:t>•     Elementary</a:t>
              </a:r>
              <a:endParaRPr lang="en-US"/>
            </a:p>
            <a:p>
              <a:r>
                <a:rPr lang="en-US" sz="1200">
                  <a:ea typeface="+mn-lt"/>
                  <a:cs typeface="+mn-lt"/>
                </a:rPr>
                <a:t>•     Secondary</a:t>
              </a:r>
              <a:endParaRPr lang="en-US"/>
            </a:p>
            <a:p>
              <a:r>
                <a:rPr lang="en-US" sz="1200">
                  <a:ea typeface="+mn-lt"/>
                  <a:cs typeface="+mn-lt"/>
                </a:rPr>
                <a:t>Special Education (minor)</a:t>
              </a:r>
            </a:p>
            <a:p>
              <a:endParaRPr lang="en-US" sz="1200" b="1">
                <a:solidFill>
                  <a:schemeClr val="accent1">
                    <a:lumMod val="50000"/>
                  </a:schemeClr>
                </a:solidFill>
                <a:cs typeface="Calibri"/>
              </a:endParaRPr>
            </a:p>
            <a:p>
              <a:r>
                <a:rPr lang="en-US" sz="1200" b="1">
                  <a:solidFill>
                    <a:schemeClr val="accent1">
                      <a:lumMod val="50000"/>
                    </a:schemeClr>
                  </a:solidFill>
                  <a:ea typeface="+mn-lt"/>
                  <a:cs typeface="+mn-lt"/>
                </a:rPr>
                <a:t>SCHOOL OF HUMAN KINETICS </a:t>
              </a:r>
              <a:endParaRPr lang="en-US">
                <a:solidFill>
                  <a:schemeClr val="accent1">
                    <a:lumMod val="50000"/>
                  </a:schemeClr>
                </a:solidFill>
                <a:ea typeface="+mn-lt"/>
                <a:cs typeface="+mn-lt"/>
              </a:endParaRPr>
            </a:p>
            <a:p>
              <a:r>
                <a:rPr lang="en-US" sz="1200">
                  <a:ea typeface="+mn-lt"/>
                  <a:cs typeface="+mn-lt"/>
                </a:rPr>
                <a:t>Elementary School Physical Education (minor)</a:t>
              </a:r>
              <a:endParaRPr lang="en-US">
                <a:cs typeface="Calibri"/>
              </a:endParaRPr>
            </a:p>
            <a:p>
              <a:r>
                <a:rPr lang="en-US" sz="1200">
                  <a:ea typeface="+mn-lt"/>
                  <a:cs typeface="+mn-lt"/>
                </a:rPr>
                <a:t>Human Kinetics (BA)</a:t>
              </a:r>
              <a:endParaRPr lang="en-US"/>
            </a:p>
            <a:p>
              <a:r>
                <a:rPr lang="en-US" sz="1200">
                  <a:ea typeface="+mn-lt"/>
                  <a:cs typeface="+mn-lt"/>
                </a:rPr>
                <a:t>Human Kinetics (BHK)</a:t>
              </a:r>
            </a:p>
            <a:p>
              <a:r>
                <a:rPr lang="en-US" sz="1200">
                  <a:ea typeface="+mn-lt"/>
                  <a:cs typeface="+mn-lt"/>
                </a:rPr>
                <a:t>•     Generalist</a:t>
              </a:r>
              <a:endParaRPr lang="en-US"/>
            </a:p>
            <a:p>
              <a:r>
                <a:rPr lang="en-US" sz="1200">
                  <a:ea typeface="+mn-lt"/>
                  <a:cs typeface="+mn-lt"/>
                </a:rPr>
                <a:t>•     Kinesiology</a:t>
              </a:r>
              <a:endParaRPr lang="en-US"/>
            </a:p>
            <a:p>
              <a:r>
                <a:rPr lang="en-US" sz="1200">
                  <a:ea typeface="+mn-lt"/>
                  <a:cs typeface="+mn-lt"/>
                </a:rPr>
                <a:t>•     Physical Education</a:t>
              </a:r>
              <a:endParaRPr lang="en-US"/>
            </a:p>
            <a:p>
              <a:r>
                <a:rPr lang="en-US" sz="1200">
                  <a:ea typeface="+mn-lt"/>
                  <a:cs typeface="+mn-lt"/>
                </a:rPr>
                <a:t>•     Sport and Leisure Management Sport and Leisure Management (BA)</a:t>
              </a:r>
              <a:endParaRPr lang="en-US"/>
            </a:p>
          </p:txBody>
        </p:sp>
      </p:grpSp>
      <p:sp>
        <p:nvSpPr>
          <p:cNvPr id="2" name="TextBox 1">
            <a:extLst>
              <a:ext uri="{FF2B5EF4-FFF2-40B4-BE49-F238E27FC236}">
                <a16:creationId xmlns:a16="http://schemas.microsoft.com/office/drawing/2014/main" id="{FBCD59C5-326C-45B4-B203-A5E42DF74708}"/>
              </a:ext>
            </a:extLst>
          </p:cNvPr>
          <p:cNvSpPr txBox="1"/>
          <p:nvPr/>
        </p:nvSpPr>
        <p:spPr>
          <a:xfrm>
            <a:off x="3054" y="-63080"/>
            <a:ext cx="57193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44061"/>
                </a:solidFill>
                <a:cs typeface="Calibri"/>
              </a:rPr>
              <a:t>Undergraduate Programs</a:t>
            </a:r>
          </a:p>
        </p:txBody>
      </p:sp>
    </p:spTree>
    <p:extLst>
      <p:ext uri="{BB962C8B-B14F-4D97-AF65-F5344CB8AC3E}">
        <p14:creationId xmlns:p14="http://schemas.microsoft.com/office/powerpoint/2010/main" val="24851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U_logo_Tagline_PMS288_3125.jpg"/>
          <p:cNvPicPr>
            <a:picLocks noChangeAspect="1"/>
          </p:cNvPicPr>
          <p:nvPr/>
        </p:nvPicPr>
        <p:blipFill>
          <a:blip r:embed="rId2"/>
          <a:stretch>
            <a:fillRect/>
          </a:stretch>
        </p:blipFill>
        <p:spPr>
          <a:xfrm>
            <a:off x="92015" y="6369451"/>
            <a:ext cx="901461" cy="490103"/>
          </a:xfrm>
          <a:prstGeom prst="rect">
            <a:avLst/>
          </a:prstGeom>
        </p:spPr>
      </p:pic>
      <p:sp>
        <p:nvSpPr>
          <p:cNvPr id="3" name="TextBox 2"/>
          <p:cNvSpPr txBox="1"/>
          <p:nvPr/>
        </p:nvSpPr>
        <p:spPr>
          <a:xfrm>
            <a:off x="2799949" y="45593"/>
            <a:ext cx="4342084" cy="523220"/>
          </a:xfrm>
          <a:prstGeom prst="rect">
            <a:avLst/>
          </a:prstGeom>
          <a:noFill/>
        </p:spPr>
        <p:txBody>
          <a:bodyPr wrap="square" rtlCol="0">
            <a:spAutoFit/>
          </a:bodyPr>
          <a:lstStyle/>
          <a:p>
            <a:pPr algn="ctr"/>
            <a:r>
              <a:rPr lang="en-US" sz="2800" b="1">
                <a:solidFill>
                  <a:srgbClr val="002060"/>
                </a:solidFill>
              </a:rPr>
              <a:t>UG Program Requirements</a:t>
            </a:r>
          </a:p>
        </p:txBody>
      </p:sp>
      <p:graphicFrame>
        <p:nvGraphicFramePr>
          <p:cNvPr id="5" name="Table 4"/>
          <p:cNvGraphicFramePr>
            <a:graphicFrameLocks noGrp="1"/>
          </p:cNvGraphicFramePr>
          <p:nvPr>
            <p:extLst>
              <p:ext uri="{D42A27DB-BD31-4B8C-83A1-F6EECF244321}">
                <p14:modId xmlns:p14="http://schemas.microsoft.com/office/powerpoint/2010/main" val="1826156368"/>
              </p:ext>
            </p:extLst>
          </p:nvPr>
        </p:nvGraphicFramePr>
        <p:xfrm>
          <a:off x="71887" y="603849"/>
          <a:ext cx="8976696" cy="5852160"/>
        </p:xfrm>
        <a:graphic>
          <a:graphicData uri="http://schemas.openxmlformats.org/drawingml/2006/table">
            <a:tbl>
              <a:tblPr firstRow="1" bandRow="1">
                <a:tableStyleId>{5C22544A-7EE6-4342-B048-85BDC9FD1C3A}</a:tableStyleId>
              </a:tblPr>
              <a:tblGrid>
                <a:gridCol w="1025815">
                  <a:extLst>
                    <a:ext uri="{9D8B030D-6E8A-4147-A177-3AD203B41FA5}">
                      <a16:colId xmlns:a16="http://schemas.microsoft.com/office/drawing/2014/main" val="3265256337"/>
                    </a:ext>
                  </a:extLst>
                </a:gridCol>
                <a:gridCol w="1613647">
                  <a:extLst>
                    <a:ext uri="{9D8B030D-6E8A-4147-A177-3AD203B41FA5}">
                      <a16:colId xmlns:a16="http://schemas.microsoft.com/office/drawing/2014/main" val="978189748"/>
                    </a:ext>
                  </a:extLst>
                </a:gridCol>
                <a:gridCol w="1553002">
                  <a:extLst>
                    <a:ext uri="{9D8B030D-6E8A-4147-A177-3AD203B41FA5}">
                      <a16:colId xmlns:a16="http://schemas.microsoft.com/office/drawing/2014/main" val="244527781"/>
                    </a:ext>
                  </a:extLst>
                </a:gridCol>
                <a:gridCol w="1174484">
                  <a:extLst>
                    <a:ext uri="{9D8B030D-6E8A-4147-A177-3AD203B41FA5}">
                      <a16:colId xmlns:a16="http://schemas.microsoft.com/office/drawing/2014/main" val="523910561"/>
                    </a:ext>
                  </a:extLst>
                </a:gridCol>
                <a:gridCol w="1650226">
                  <a:extLst>
                    <a:ext uri="{9D8B030D-6E8A-4147-A177-3AD203B41FA5}">
                      <a16:colId xmlns:a16="http://schemas.microsoft.com/office/drawing/2014/main" val="1757443439"/>
                    </a:ext>
                  </a:extLst>
                </a:gridCol>
                <a:gridCol w="1959522">
                  <a:extLst>
                    <a:ext uri="{9D8B030D-6E8A-4147-A177-3AD203B41FA5}">
                      <a16:colId xmlns:a16="http://schemas.microsoft.com/office/drawing/2014/main" val="2243026937"/>
                    </a:ext>
                  </a:extLst>
                </a:gridCol>
              </a:tblGrid>
              <a:tr h="1187638">
                <a:tc>
                  <a:txBody>
                    <a:bodyPr/>
                    <a:lstStyle/>
                    <a:p>
                      <a:pPr algn="ctr"/>
                      <a:r>
                        <a:rPr lang="en-US"/>
                        <a:t>Program</a:t>
                      </a:r>
                    </a:p>
                  </a:txBody>
                  <a:tcPr/>
                </a:tc>
                <a:tc>
                  <a:txBody>
                    <a:bodyPr/>
                    <a:lstStyle/>
                    <a:p>
                      <a:pPr algn="ctr"/>
                      <a:r>
                        <a:rPr lang="en-US"/>
                        <a:t>Academic Admission requirement</a:t>
                      </a:r>
                    </a:p>
                  </a:txBody>
                  <a:tcPr/>
                </a:tc>
                <a:tc>
                  <a:txBody>
                    <a:bodyPr/>
                    <a:lstStyle/>
                    <a:p>
                      <a:pPr algn="ctr"/>
                      <a:r>
                        <a:rPr lang="en-US"/>
                        <a:t>Language Admission requirement</a:t>
                      </a:r>
                    </a:p>
                  </a:txBody>
                  <a:tcPr/>
                </a:tc>
                <a:tc>
                  <a:txBody>
                    <a:bodyPr/>
                    <a:lstStyle/>
                    <a:p>
                      <a:pPr algn="ctr"/>
                      <a:r>
                        <a:rPr lang="en-US"/>
                        <a:t>Tuition per Semester Hour</a:t>
                      </a:r>
                    </a:p>
                  </a:txBody>
                  <a:tcPr/>
                </a:tc>
                <a:tc>
                  <a:txBody>
                    <a:bodyPr/>
                    <a:lstStyle/>
                    <a:p>
                      <a:pPr algn="ctr"/>
                      <a:r>
                        <a:rPr lang="en-US"/>
                        <a:t>Tuition per Year</a:t>
                      </a:r>
                    </a:p>
                  </a:txBody>
                  <a:tcPr/>
                </a:tc>
                <a:tc>
                  <a:txBody>
                    <a:bodyPr/>
                    <a:lstStyle/>
                    <a:p>
                      <a:pPr algn="ctr"/>
                      <a:r>
                        <a:rPr lang="en-US"/>
                        <a:t>Scholarship</a:t>
                      </a:r>
                    </a:p>
                  </a:txBody>
                  <a:tcPr/>
                </a:tc>
                <a:extLst>
                  <a:ext uri="{0D108BD9-81ED-4DB2-BD59-A6C34878D82A}">
                    <a16:rowId xmlns:a16="http://schemas.microsoft.com/office/drawing/2014/main" val="1781096703"/>
                  </a:ext>
                </a:extLst>
              </a:tr>
              <a:tr h="2538580">
                <a:tc>
                  <a:txBody>
                    <a:bodyPr/>
                    <a:lstStyle/>
                    <a:p>
                      <a:r>
                        <a:rPr lang="en-US" b="1"/>
                        <a:t>UG</a:t>
                      </a:r>
                    </a:p>
                  </a:txBody>
                  <a:tcPr/>
                </a:tc>
                <a:tc>
                  <a:txBody>
                    <a:bodyPr/>
                    <a:lstStyle/>
                    <a:p>
                      <a:r>
                        <a:rPr lang="en-US"/>
                        <a:t>GPA 2.7</a:t>
                      </a:r>
                    </a:p>
                  </a:txBody>
                  <a:tcPr/>
                </a:tc>
                <a:tc>
                  <a:txBody>
                    <a:bodyPr/>
                    <a:lstStyle/>
                    <a:p>
                      <a:r>
                        <a:rPr lang="en-US"/>
                        <a:t>IELTS</a:t>
                      </a:r>
                      <a:r>
                        <a:rPr lang="en-US" baseline="0"/>
                        <a:t> 6.5 overall with 6.0 Writing</a:t>
                      </a:r>
                      <a:endParaRPr lang="en-US"/>
                    </a:p>
                  </a:txBody>
                  <a:tcPr/>
                </a:tc>
                <a:tc>
                  <a:txBody>
                    <a:bodyPr/>
                    <a:lstStyle/>
                    <a:p>
                      <a:r>
                        <a:rPr lang="en-US"/>
                        <a:t>$777/</a:t>
                      </a:r>
                      <a:r>
                        <a:rPr lang="en-US" err="1"/>
                        <a:t>s.h.</a:t>
                      </a:r>
                    </a:p>
                  </a:txBody>
                  <a:tcPr/>
                </a:tc>
                <a:tc>
                  <a:txBody>
                    <a:bodyPr/>
                    <a:lstStyle/>
                    <a:p>
                      <a:r>
                        <a:rPr lang="en-US"/>
                        <a:t>$23,310 30 credits/year</a:t>
                      </a:r>
                    </a:p>
                  </a:txBody>
                  <a:tcPr/>
                </a:tc>
                <a:tc>
                  <a:txBody>
                    <a:bodyPr/>
                    <a:lstStyle/>
                    <a:p>
                      <a:r>
                        <a:rPr lang="en-US"/>
                        <a:t>GPA3.0-3.75</a:t>
                      </a:r>
                    </a:p>
                    <a:p>
                      <a:pPr lvl="0">
                        <a:buNone/>
                      </a:pPr>
                      <a:r>
                        <a:rPr lang="en-US"/>
                        <a:t>$2,000/year </a:t>
                      </a:r>
                    </a:p>
                    <a:p>
                      <a:pPr lvl="0">
                        <a:buNone/>
                      </a:pPr>
                      <a:endParaRPr lang="en-US"/>
                    </a:p>
                    <a:p>
                      <a:pPr lvl="0">
                        <a:buNone/>
                      </a:pPr>
                      <a:r>
                        <a:rPr lang="en-US"/>
                        <a:t>GPA3.76-4.00 $4,000/year</a:t>
                      </a:r>
                    </a:p>
                    <a:p>
                      <a:pPr lvl="0">
                        <a:buNone/>
                      </a:pPr>
                      <a:endParaRPr lang="en-US"/>
                    </a:p>
                    <a:p>
                      <a:pPr lvl="0">
                        <a:buNone/>
                      </a:pPr>
                      <a:r>
                        <a:rPr lang="en-US"/>
                        <a:t>GPA4.01+</a:t>
                      </a:r>
                    </a:p>
                    <a:p>
                      <a:pPr lvl="0">
                        <a:buNone/>
                      </a:pPr>
                      <a:r>
                        <a:rPr lang="en-US"/>
                        <a:t>$6,000/year</a:t>
                      </a:r>
                    </a:p>
                    <a:p>
                      <a:pPr lvl="0">
                        <a:buNone/>
                      </a:pPr>
                      <a:endParaRPr lang="en-US"/>
                    </a:p>
                  </a:txBody>
                  <a:tcPr/>
                </a:tc>
                <a:extLst>
                  <a:ext uri="{0D108BD9-81ED-4DB2-BD59-A6C34878D82A}">
                    <a16:rowId xmlns:a16="http://schemas.microsoft.com/office/drawing/2014/main" val="585640161"/>
                  </a:ext>
                </a:extLst>
              </a:tr>
              <a:tr h="905574">
                <a:tc>
                  <a:txBody>
                    <a:bodyPr/>
                    <a:lstStyle/>
                    <a:p>
                      <a:r>
                        <a:rPr lang="en-US" b="1"/>
                        <a:t>U1</a:t>
                      </a:r>
                    </a:p>
                  </a:txBody>
                  <a:tcPr/>
                </a:tc>
                <a:tc>
                  <a:txBody>
                    <a:bodyPr/>
                    <a:lstStyle/>
                    <a:p>
                      <a:r>
                        <a:rPr lang="en-US"/>
                        <a:t>GPA 2.0-2.69</a:t>
                      </a:r>
                    </a:p>
                  </a:txBody>
                  <a:tcPr/>
                </a:tc>
                <a:tc>
                  <a:txBody>
                    <a:bodyPr/>
                    <a:lstStyle/>
                    <a:p>
                      <a:r>
                        <a:rPr lang="en-US"/>
                        <a:t>IELTS</a:t>
                      </a:r>
                      <a:r>
                        <a:rPr lang="en-US" baseline="0"/>
                        <a:t> 6.0 overall with 5.5 Writing</a:t>
                      </a:r>
                      <a:endParaRPr lang="en-US"/>
                    </a:p>
                  </a:txBody>
                  <a:tcPr/>
                </a:tc>
                <a:tc>
                  <a:txBody>
                    <a:bodyPr/>
                    <a:lstStyle/>
                    <a:p>
                      <a:r>
                        <a:rPr lang="en-US"/>
                        <a:t>$777/</a:t>
                      </a:r>
                      <a:r>
                        <a:rPr lang="en-US" err="1"/>
                        <a:t>s.h.</a:t>
                      </a:r>
                    </a:p>
                  </a:txBody>
                  <a:tcPr/>
                </a:tc>
                <a:tc>
                  <a:txBody>
                    <a:bodyPr/>
                    <a:lstStyle/>
                    <a:p>
                      <a:pPr lvl="0">
                        <a:buNone/>
                      </a:pPr>
                      <a:r>
                        <a:rPr lang="en-US" sz="1800" b="0" i="0" u="none" strike="noStrike" noProof="0">
                          <a:latin typeface="Calibri"/>
                        </a:rPr>
                        <a:t>$23,310 </a:t>
                      </a:r>
                      <a:endParaRPr lang="en-US"/>
                    </a:p>
                    <a:p>
                      <a:pPr lvl="0">
                        <a:buNone/>
                      </a:pPr>
                      <a:r>
                        <a:rPr lang="en-US" sz="1800" b="0" i="0" u="none" strike="noStrike" noProof="0">
                          <a:latin typeface="Calibri"/>
                        </a:rPr>
                        <a:t>30 credits /year</a:t>
                      </a:r>
                      <a:endParaRPr lang="en-US"/>
                    </a:p>
                  </a:txBody>
                  <a:tcPr/>
                </a:tc>
                <a:tc>
                  <a:txBody>
                    <a:bodyPr/>
                    <a:lstStyle/>
                    <a:p>
                      <a:r>
                        <a:rPr lang="en-US"/>
                        <a:t>N/A</a:t>
                      </a:r>
                    </a:p>
                  </a:txBody>
                  <a:tcPr/>
                </a:tc>
                <a:extLst>
                  <a:ext uri="{0D108BD9-81ED-4DB2-BD59-A6C34878D82A}">
                    <a16:rowId xmlns:a16="http://schemas.microsoft.com/office/drawing/2014/main" val="3423864873"/>
                  </a:ext>
                </a:extLst>
              </a:tr>
              <a:tr h="905573">
                <a:tc>
                  <a:txBody>
                    <a:bodyPr/>
                    <a:lstStyle/>
                    <a:p>
                      <a:pPr lvl="0">
                        <a:buNone/>
                      </a:pPr>
                      <a:r>
                        <a:rPr lang="en-US" b="1"/>
                        <a:t>Open Gate</a:t>
                      </a:r>
                    </a:p>
                  </a:txBody>
                  <a:tcPr/>
                </a:tc>
                <a:tc>
                  <a:txBody>
                    <a:bodyPr/>
                    <a:lstStyle/>
                    <a:p>
                      <a:pPr lvl="0">
                        <a:buNone/>
                      </a:pPr>
                      <a:r>
                        <a:rPr lang="en-US"/>
                        <a:t>70% +</a:t>
                      </a:r>
                    </a:p>
                    <a:p>
                      <a:pPr lvl="0">
                        <a:buNone/>
                      </a:pPr>
                      <a:r>
                        <a:rPr lang="en-US" sz="1800" b="0" i="0" u="none" strike="noStrike" noProof="0">
                          <a:latin typeface="Calibri"/>
                        </a:rPr>
                        <a:t>Students have completed grade 11 </a:t>
                      </a:r>
                      <a:endParaRPr lang="en-US"/>
                    </a:p>
                  </a:txBody>
                  <a:tcPr/>
                </a:tc>
                <a:tc>
                  <a:txBody>
                    <a:bodyPr/>
                    <a:lstStyle/>
                    <a:p>
                      <a:pPr marL="0" lvl="0" indent="0" algn="l">
                        <a:lnSpc>
                          <a:spcPct val="100000"/>
                        </a:lnSpc>
                        <a:spcBef>
                          <a:spcPts val="0"/>
                        </a:spcBef>
                        <a:spcAft>
                          <a:spcPts val="0"/>
                        </a:spcAft>
                        <a:buNone/>
                      </a:pPr>
                      <a:r>
                        <a:rPr lang="en-US" sz="1800" b="0" i="0" u="none" strike="noStrike" baseline="0" noProof="0">
                          <a:latin typeface="Calibri"/>
                        </a:rPr>
                        <a:t>IELTS 6.0 with no score less than 5.0</a:t>
                      </a:r>
                      <a:endParaRPr lang="en-US"/>
                    </a:p>
                    <a:p>
                      <a:pPr lvl="0">
                        <a:buNone/>
                      </a:pPr>
                      <a:endParaRPr lang="en-US" baseline="0"/>
                    </a:p>
                  </a:txBody>
                  <a:tcPr/>
                </a:tc>
                <a:tc>
                  <a:txBody>
                    <a:bodyPr/>
                    <a:lstStyle/>
                    <a:p>
                      <a:pPr lvl="0">
                        <a:buNone/>
                      </a:pPr>
                      <a:endParaRPr lang="en-US"/>
                    </a:p>
                  </a:txBody>
                  <a:tcPr/>
                </a:tc>
                <a:tc>
                  <a:txBody>
                    <a:bodyPr/>
                    <a:lstStyle/>
                    <a:p>
                      <a:pPr lvl="0">
                        <a:buNone/>
                      </a:pPr>
                      <a:endParaRPr lang="en-US" sz="1800" b="0" i="0" u="none" strike="noStrike" noProof="0">
                        <a:latin typeface="Calibri"/>
                      </a:endParaRPr>
                    </a:p>
                  </a:txBody>
                  <a:tcPr/>
                </a:tc>
                <a:tc>
                  <a:txBody>
                    <a:bodyPr/>
                    <a:lstStyle/>
                    <a:p>
                      <a:pPr lvl="0">
                        <a:buNone/>
                      </a:pPr>
                      <a:r>
                        <a:rPr lang="en-US"/>
                        <a:t>N/A</a:t>
                      </a:r>
                    </a:p>
                  </a:txBody>
                  <a:tcPr/>
                </a:tc>
                <a:extLst>
                  <a:ext uri="{0D108BD9-81ED-4DB2-BD59-A6C34878D82A}">
                    <a16:rowId xmlns:a16="http://schemas.microsoft.com/office/drawing/2014/main" val="2266519304"/>
                  </a:ext>
                </a:extLst>
              </a:tr>
            </a:tbl>
          </a:graphicData>
        </a:graphic>
      </p:graphicFrame>
    </p:spTree>
    <p:extLst>
      <p:ext uri="{BB962C8B-B14F-4D97-AF65-F5344CB8AC3E}">
        <p14:creationId xmlns:p14="http://schemas.microsoft.com/office/powerpoint/2010/main" val="264719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107FDC-7D59-4078-9F93-F68ABC3A95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B0FCBC-FF1A-4EA4-91A7-05EA310ADD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4204446"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08074" y="216234"/>
            <a:ext cx="3435071" cy="893813"/>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800" b="1">
                <a:solidFill>
                  <a:schemeClr val="tx2"/>
                </a:solidFill>
                <a:latin typeface="+mj-lt"/>
                <a:ea typeface="+mj-ea"/>
                <a:cs typeface="+mj-cs"/>
              </a:rPr>
              <a:t>U1/UG Document Checklist</a:t>
            </a:r>
          </a:p>
        </p:txBody>
      </p:sp>
      <p:cxnSp>
        <p:nvCxnSpPr>
          <p:cNvPr id="15" name="Straight Connector 14">
            <a:extLst>
              <a:ext uri="{FF2B5EF4-FFF2-40B4-BE49-F238E27FC236}">
                <a16:creationId xmlns:a16="http://schemas.microsoft.com/office/drawing/2014/main" id="{6240B2AD-39F5-4BE1-A6A0-C0B711FBA7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TWU_logo_Tagline_PMS288_3125.jpg"/>
          <p:cNvPicPr>
            <a:picLocks noChangeAspect="1"/>
          </p:cNvPicPr>
          <p:nvPr/>
        </p:nvPicPr>
        <p:blipFill>
          <a:blip r:embed="rId2"/>
          <a:stretch>
            <a:fillRect/>
          </a:stretch>
        </p:blipFill>
        <p:spPr>
          <a:xfrm>
            <a:off x="5058195" y="4072941"/>
            <a:ext cx="2947302" cy="16443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559" y="6243"/>
            <a:ext cx="5010362" cy="3343230"/>
          </a:xfrm>
          <a:prstGeom prst="rect">
            <a:avLst/>
          </a:prstGeom>
        </p:spPr>
      </p:pic>
      <p:grpSp>
        <p:nvGrpSpPr>
          <p:cNvPr id="17" name="Group 16">
            <a:extLst>
              <a:ext uri="{FF2B5EF4-FFF2-40B4-BE49-F238E27FC236}">
                <a16:creationId xmlns:a16="http://schemas.microsoft.com/office/drawing/2014/main" id="{23A8116B-0399-4C01-A174-440E5045277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10145" y="1455275"/>
            <a:ext cx="338328" cy="182880"/>
            <a:chOff x="4089400" y="933450"/>
            <a:chExt cx="338328" cy="341938"/>
          </a:xfrm>
        </p:grpSpPr>
        <p:cxnSp>
          <p:nvCxnSpPr>
            <p:cNvPr id="18" name="Straight Connector 17">
              <a:extLst>
                <a:ext uri="{FF2B5EF4-FFF2-40B4-BE49-F238E27FC236}">
                  <a16:creationId xmlns:a16="http://schemas.microsoft.com/office/drawing/2014/main" id="{C4023577-5356-4EA5-8D57-C0D29A9FEBF6}"/>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6CAC3D-2F6F-4AEE-8AF3-3D06A9F5D5CC}"/>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4189" y="1495533"/>
            <a:ext cx="4119069" cy="2804604"/>
          </a:xfrm>
          <a:prstGeom prst="rect">
            <a:avLst/>
          </a:prstGeom>
        </p:spPr>
        <p:txBody>
          <a:bodyPr vert="horz" lIns="91440" tIns="45720" rIns="91440" bIns="45720" rtlCol="0" anchor="t">
            <a:noAutofit/>
          </a:bodyPr>
          <a:lstStyle/>
          <a:p>
            <a:pPr defTabSz="914400">
              <a:lnSpc>
                <a:spcPct val="90000"/>
              </a:lnSpc>
              <a:spcAft>
                <a:spcPts val="600"/>
              </a:spcAft>
            </a:pPr>
            <a:r>
              <a:rPr lang="en-US" sz="1700">
                <a:solidFill>
                  <a:schemeClr val="tx2"/>
                </a:solidFill>
              </a:rPr>
              <a:t>1. Signed and completed TWU Application Form</a:t>
            </a:r>
            <a:endParaRPr lang="en-US" sz="1700">
              <a:solidFill>
                <a:schemeClr val="tx2"/>
              </a:solidFill>
              <a:cs typeface="Calibri"/>
            </a:endParaRPr>
          </a:p>
          <a:p>
            <a:pPr defTabSz="914400">
              <a:lnSpc>
                <a:spcPct val="90000"/>
              </a:lnSpc>
              <a:spcAft>
                <a:spcPts val="600"/>
              </a:spcAft>
            </a:pPr>
            <a:r>
              <a:rPr lang="en-US" sz="1700">
                <a:solidFill>
                  <a:schemeClr val="tx2"/>
                </a:solidFill>
              </a:rPr>
              <a:t>2. Application Fee of $150 CAD (Non-Refundable)</a:t>
            </a:r>
            <a:endParaRPr lang="en-US" sz="1700">
              <a:solidFill>
                <a:schemeClr val="tx2"/>
              </a:solidFill>
              <a:cs typeface="Calibri"/>
            </a:endParaRPr>
          </a:p>
          <a:p>
            <a:pPr defTabSz="914400">
              <a:lnSpc>
                <a:spcPct val="90000"/>
              </a:lnSpc>
              <a:spcAft>
                <a:spcPts val="600"/>
              </a:spcAft>
            </a:pPr>
            <a:r>
              <a:rPr lang="en-US" sz="1700">
                <a:solidFill>
                  <a:schemeClr val="tx2"/>
                </a:solidFill>
              </a:rPr>
              <a:t>3. Signed Refund Policy</a:t>
            </a:r>
            <a:endParaRPr lang="en-US" sz="1700">
              <a:solidFill>
                <a:schemeClr val="tx2"/>
              </a:solidFill>
              <a:cs typeface="Calibri"/>
            </a:endParaRPr>
          </a:p>
          <a:p>
            <a:pPr defTabSz="914400">
              <a:lnSpc>
                <a:spcPct val="90000"/>
              </a:lnSpc>
              <a:spcAft>
                <a:spcPts val="600"/>
              </a:spcAft>
            </a:pPr>
            <a:r>
              <a:rPr lang="en-US" sz="1700">
                <a:solidFill>
                  <a:schemeClr val="tx2"/>
                </a:solidFill>
              </a:rPr>
              <a:t>4. Copies of high school and post- secondary transcripts</a:t>
            </a:r>
            <a:endParaRPr lang="en-US" sz="1700">
              <a:solidFill>
                <a:schemeClr val="tx2"/>
              </a:solidFill>
              <a:cs typeface="Calibri"/>
            </a:endParaRPr>
          </a:p>
          <a:p>
            <a:pPr defTabSz="914400">
              <a:lnSpc>
                <a:spcPct val="90000"/>
              </a:lnSpc>
              <a:spcAft>
                <a:spcPts val="600"/>
              </a:spcAft>
            </a:pPr>
            <a:r>
              <a:rPr lang="en-US" sz="1700">
                <a:solidFill>
                  <a:schemeClr val="tx2"/>
                </a:solidFill>
              </a:rPr>
              <a:t>5. A copy of High School Diploma</a:t>
            </a:r>
            <a:endParaRPr lang="en-US" sz="1700">
              <a:solidFill>
                <a:schemeClr val="tx2"/>
              </a:solidFill>
              <a:cs typeface="Calibri"/>
            </a:endParaRPr>
          </a:p>
          <a:p>
            <a:pPr defTabSz="914400">
              <a:lnSpc>
                <a:spcPct val="90000"/>
              </a:lnSpc>
              <a:spcAft>
                <a:spcPts val="600"/>
              </a:spcAft>
            </a:pPr>
            <a:r>
              <a:rPr lang="en-US" sz="1700">
                <a:solidFill>
                  <a:schemeClr val="tx2"/>
                </a:solidFill>
              </a:rPr>
              <a:t>6. School Enrollment Certificate (If you have not graduated from a high school/post-secondary school)</a:t>
            </a:r>
            <a:endParaRPr lang="en-US" sz="1700">
              <a:solidFill>
                <a:schemeClr val="tx2"/>
              </a:solidFill>
              <a:cs typeface="Calibri"/>
            </a:endParaRPr>
          </a:p>
          <a:p>
            <a:pPr defTabSz="914400">
              <a:lnSpc>
                <a:spcPct val="90000"/>
              </a:lnSpc>
              <a:spcAft>
                <a:spcPts val="600"/>
              </a:spcAft>
            </a:pPr>
            <a:r>
              <a:rPr lang="en-US" sz="1700">
                <a:solidFill>
                  <a:schemeClr val="tx2"/>
                </a:solidFill>
              </a:rPr>
              <a:t>7. A copy of student’s passport (Info Page)</a:t>
            </a:r>
            <a:endParaRPr lang="en-US" sz="1700">
              <a:solidFill>
                <a:schemeClr val="tx2"/>
              </a:solidFill>
              <a:cs typeface="Calibri"/>
            </a:endParaRPr>
          </a:p>
          <a:p>
            <a:pPr defTabSz="914400">
              <a:lnSpc>
                <a:spcPct val="90000"/>
              </a:lnSpc>
              <a:spcAft>
                <a:spcPts val="600"/>
              </a:spcAft>
            </a:pPr>
            <a:r>
              <a:rPr lang="en-US" sz="1700">
                <a:solidFill>
                  <a:schemeClr val="tx2"/>
                </a:solidFill>
              </a:rPr>
              <a:t>8. A copy of valid study permit (If Applicable)</a:t>
            </a:r>
            <a:endParaRPr lang="en-US" sz="1700">
              <a:solidFill>
                <a:schemeClr val="tx2"/>
              </a:solidFill>
              <a:cs typeface="Calibri"/>
            </a:endParaRPr>
          </a:p>
          <a:p>
            <a:pPr defTabSz="914400">
              <a:lnSpc>
                <a:spcPct val="90000"/>
              </a:lnSpc>
              <a:spcAft>
                <a:spcPts val="600"/>
              </a:spcAft>
            </a:pPr>
            <a:r>
              <a:rPr lang="en-US" sz="1700">
                <a:solidFill>
                  <a:schemeClr val="tx2"/>
                </a:solidFill>
              </a:rPr>
              <a:t>9. Proof of English Language Proficiency (IELTS, TOEFL OR CAEL report if applicable)</a:t>
            </a:r>
            <a:endParaRPr lang="en-US" sz="1700">
              <a:solidFill>
                <a:schemeClr val="tx2"/>
              </a:solidFill>
              <a:cs typeface="Calibri"/>
            </a:endParaRPr>
          </a:p>
        </p:txBody>
      </p:sp>
      <p:grpSp>
        <p:nvGrpSpPr>
          <p:cNvPr id="21" name="Group 20">
            <a:extLst>
              <a:ext uri="{FF2B5EF4-FFF2-40B4-BE49-F238E27FC236}">
                <a16:creationId xmlns:a16="http://schemas.microsoft.com/office/drawing/2014/main" id="{09ADD442-FEE7-4BDD-94A8-68DF0206291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19502" y="4580641"/>
            <a:ext cx="338328" cy="182880"/>
            <a:chOff x="4089400" y="933450"/>
            <a:chExt cx="338328" cy="341938"/>
          </a:xfrm>
        </p:grpSpPr>
        <p:cxnSp>
          <p:nvCxnSpPr>
            <p:cNvPr id="22" name="Straight Connector 21">
              <a:extLst>
                <a:ext uri="{FF2B5EF4-FFF2-40B4-BE49-F238E27FC236}">
                  <a16:creationId xmlns:a16="http://schemas.microsoft.com/office/drawing/2014/main" id="{23AF287B-68F4-4481-A008-7BCBD3CE5020}"/>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D3CDF4-B844-463E-9E56-6714C1DA5FA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9178879A-517B-4DD1-882D-4F430139130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1277423-2F7B-42E6-81A8-B51CC09C67A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28" name="Straight Connector 27">
              <a:extLst>
                <a:ext uri="{FF2B5EF4-FFF2-40B4-BE49-F238E27FC236}">
                  <a16:creationId xmlns:a16="http://schemas.microsoft.com/office/drawing/2014/main" id="{978E666B-9B20-44D3-8427-2EC6DFD07ADF}"/>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7759434-B6B5-4E94-8CF6-11EBDE47C69F}"/>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85DA9D-E224-487B-A725-6B41363B7DB8}"/>
              </a:ext>
            </a:extLst>
          </p:cNvPr>
          <p:cNvGrpSpPr/>
          <p:nvPr/>
        </p:nvGrpSpPr>
        <p:grpSpPr>
          <a:xfrm>
            <a:off x="172692" y="858492"/>
            <a:ext cx="8754968" cy="5569740"/>
            <a:chOff x="172692" y="858492"/>
            <a:chExt cx="8754968" cy="5569740"/>
          </a:xfrm>
        </p:grpSpPr>
        <p:pic>
          <p:nvPicPr>
            <p:cNvPr id="4" name="Picture 3" descr="TWU_logo_Tagline_PMS288_3125.jpg"/>
            <p:cNvPicPr>
              <a:picLocks noChangeAspect="1"/>
            </p:cNvPicPr>
            <p:nvPr/>
          </p:nvPicPr>
          <p:blipFill>
            <a:blip r:embed="rId2"/>
            <a:stretch>
              <a:fillRect/>
            </a:stretch>
          </p:blipFill>
          <p:spPr>
            <a:xfrm>
              <a:off x="609600" y="5621828"/>
              <a:ext cx="1447800" cy="806404"/>
            </a:xfrm>
            <a:prstGeom prst="rect">
              <a:avLst/>
            </a:prstGeom>
          </p:spPr>
        </p:pic>
        <p:pic>
          <p:nvPicPr>
            <p:cNvPr id="9" name="Picture 10" descr="A couple of people that are talking to each other&#10;&#10;Description generated with high confidence">
              <a:extLst>
                <a:ext uri="{FF2B5EF4-FFF2-40B4-BE49-F238E27FC236}">
                  <a16:creationId xmlns:a16="http://schemas.microsoft.com/office/drawing/2014/main" id="{5FE68E4C-D3F4-4735-917A-08F898A5868A}"/>
                </a:ext>
              </a:extLst>
            </p:cNvPr>
            <p:cNvPicPr>
              <a:picLocks noChangeAspect="1"/>
            </p:cNvPicPr>
            <p:nvPr/>
          </p:nvPicPr>
          <p:blipFill>
            <a:blip r:embed="rId3"/>
            <a:stretch>
              <a:fillRect/>
            </a:stretch>
          </p:blipFill>
          <p:spPr>
            <a:xfrm>
              <a:off x="3673244" y="2440837"/>
              <a:ext cx="5254416" cy="3507736"/>
            </a:xfrm>
            <a:prstGeom prst="rect">
              <a:avLst/>
            </a:prstGeom>
          </p:spPr>
        </p:pic>
        <p:grpSp>
          <p:nvGrpSpPr>
            <p:cNvPr id="2" name="Group 1">
              <a:extLst>
                <a:ext uri="{FF2B5EF4-FFF2-40B4-BE49-F238E27FC236}">
                  <a16:creationId xmlns:a16="http://schemas.microsoft.com/office/drawing/2014/main" id="{C203666D-64A2-44FB-99E1-57CD8BD20428}"/>
                </a:ext>
              </a:extLst>
            </p:cNvPr>
            <p:cNvGrpSpPr/>
            <p:nvPr/>
          </p:nvGrpSpPr>
          <p:grpSpPr>
            <a:xfrm>
              <a:off x="172692" y="858492"/>
              <a:ext cx="8398566" cy="5111458"/>
              <a:chOff x="172692" y="858492"/>
              <a:chExt cx="8398566" cy="5111458"/>
            </a:xfrm>
          </p:grpSpPr>
          <p:sp>
            <p:nvSpPr>
              <p:cNvPr id="7" name="TextBox 6">
                <a:extLst>
                  <a:ext uri="{FF2B5EF4-FFF2-40B4-BE49-F238E27FC236}">
                    <a16:creationId xmlns:a16="http://schemas.microsoft.com/office/drawing/2014/main" id="{E40F85A3-D2C0-4F47-ABEF-D3E79F2BC95E}"/>
                  </a:ext>
                </a:extLst>
              </p:cNvPr>
              <p:cNvSpPr txBox="1"/>
              <p:nvPr/>
            </p:nvSpPr>
            <p:spPr>
              <a:xfrm>
                <a:off x="172692" y="860859"/>
                <a:ext cx="3667125"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accent1">
                        <a:lumMod val="50000"/>
                      </a:schemeClr>
                    </a:solidFill>
                    <a:cs typeface="Calibri"/>
                  </a:rPr>
                  <a:t>MASTER OF BUSINESS ADMINISTRATION</a:t>
                </a:r>
              </a:p>
              <a:p>
                <a:r>
                  <a:rPr lang="en-US" sz="1400">
                    <a:ea typeface="+mn-lt"/>
                    <a:cs typeface="+mn-lt"/>
                  </a:rPr>
                  <a:t>•    Management of the Growing Enterprise</a:t>
                </a:r>
                <a:endParaRPr lang="en-US" sz="1400">
                  <a:cs typeface="Calibri"/>
                </a:endParaRPr>
              </a:p>
              <a:p>
                <a:r>
                  <a:rPr lang="en-US" sz="1400">
                    <a:ea typeface="+mn-lt"/>
                    <a:cs typeface="+mn-lt"/>
                  </a:rPr>
                  <a:t>•    International Business</a:t>
                </a:r>
                <a:endParaRPr lang="en-US" sz="1400">
                  <a:cs typeface="Calibri"/>
                </a:endParaRPr>
              </a:p>
              <a:p>
                <a:r>
                  <a:rPr lang="en-US" sz="1400">
                    <a:ea typeface="+mn-lt"/>
                    <a:cs typeface="+mn-lt"/>
                  </a:rPr>
                  <a:t>•    Non-Profit &amp; Charitable Organization Management</a:t>
                </a:r>
              </a:p>
              <a:p>
                <a:endParaRPr lang="en-US" sz="1400">
                  <a:solidFill>
                    <a:srgbClr val="000000"/>
                  </a:solidFill>
                  <a:ea typeface="+mn-lt"/>
                  <a:cs typeface="+mn-lt"/>
                </a:endParaRPr>
              </a:p>
              <a:p>
                <a:endParaRPr lang="en-US" sz="1400">
                  <a:solidFill>
                    <a:srgbClr val="000000"/>
                  </a:solidFill>
                  <a:ea typeface="+mn-lt"/>
                  <a:cs typeface="+mn-lt"/>
                </a:endParaRPr>
              </a:p>
              <a:p>
                <a:r>
                  <a:rPr lang="en-US" sz="1400" b="1">
                    <a:solidFill>
                      <a:schemeClr val="accent1">
                        <a:lumMod val="50000"/>
                      </a:schemeClr>
                    </a:solidFill>
                    <a:ea typeface="+mn-lt"/>
                    <a:cs typeface="+mn-lt"/>
                  </a:rPr>
                  <a:t>MASTER OF ARTS IN LEADERSHIP</a:t>
                </a:r>
                <a:endParaRPr lang="en-US" sz="1400">
                  <a:solidFill>
                    <a:schemeClr val="accent1">
                      <a:lumMod val="50000"/>
                    </a:schemeClr>
                  </a:solidFill>
                  <a:ea typeface="+mn-lt"/>
                  <a:cs typeface="+mn-lt"/>
                </a:endParaRPr>
              </a:p>
              <a:p>
                <a:r>
                  <a:rPr lang="en-US" sz="1400">
                    <a:ea typeface="+mn-lt"/>
                    <a:cs typeface="+mn-lt"/>
                  </a:rPr>
                  <a:t>•    Business </a:t>
                </a:r>
              </a:p>
              <a:p>
                <a:r>
                  <a:rPr lang="en-US" sz="1400">
                    <a:ea typeface="+mn-lt"/>
                    <a:cs typeface="+mn-lt"/>
                  </a:rPr>
                  <a:t>•    Education</a:t>
                </a:r>
              </a:p>
              <a:p>
                <a:r>
                  <a:rPr lang="en-US" sz="1400">
                    <a:ea typeface="+mn-lt"/>
                    <a:cs typeface="+mn-lt"/>
                  </a:rPr>
                  <a:t>•    Health</a:t>
                </a:r>
              </a:p>
              <a:p>
                <a:endParaRPr lang="en-US" sz="1400">
                  <a:cs typeface="Calibri"/>
                </a:endParaRPr>
              </a:p>
              <a:p>
                <a:endParaRPr lang="en-US" sz="1400" b="1">
                  <a:solidFill>
                    <a:schemeClr val="accent1">
                      <a:lumMod val="50000"/>
                    </a:schemeClr>
                  </a:solidFill>
                  <a:ea typeface="+mn-lt"/>
                  <a:cs typeface="+mn-lt"/>
                </a:endParaRPr>
              </a:p>
              <a:p>
                <a:endParaRPr lang="en-US" sz="1400" b="1">
                  <a:solidFill>
                    <a:schemeClr val="accent1">
                      <a:lumMod val="50000"/>
                    </a:schemeClr>
                  </a:solidFill>
                  <a:ea typeface="+mn-lt"/>
                  <a:cs typeface="+mn-lt"/>
                </a:endParaRPr>
              </a:p>
              <a:p>
                <a:r>
                  <a:rPr lang="en-US" sz="1400" b="1">
                    <a:solidFill>
                      <a:schemeClr val="accent1">
                        <a:lumMod val="50000"/>
                      </a:schemeClr>
                    </a:solidFill>
                    <a:cs typeface="Calibri"/>
                  </a:rPr>
                  <a:t>MASTER OF ARTS IN INTERDISCIPLINARY HUMANITIES</a:t>
                </a:r>
              </a:p>
              <a:p>
                <a:r>
                  <a:rPr lang="en-US" sz="1400">
                    <a:ea typeface="+mn-lt"/>
                    <a:cs typeface="+mn-lt"/>
                  </a:rPr>
                  <a:t>•    English</a:t>
                </a:r>
                <a:endParaRPr lang="en-US" sz="1400">
                  <a:cs typeface="Calibri"/>
                </a:endParaRPr>
              </a:p>
              <a:p>
                <a:r>
                  <a:rPr lang="en-US" sz="1400">
                    <a:ea typeface="+mn-lt"/>
                    <a:cs typeface="+mn-lt"/>
                  </a:rPr>
                  <a:t>•    History</a:t>
                </a:r>
                <a:endParaRPr lang="en-US" sz="1400">
                  <a:cs typeface="Calibri"/>
                </a:endParaRPr>
              </a:p>
              <a:p>
                <a:r>
                  <a:rPr lang="en-US" sz="1400">
                    <a:ea typeface="+mn-lt"/>
                    <a:cs typeface="+mn-lt"/>
                  </a:rPr>
                  <a:t>•    Philosophy</a:t>
                </a:r>
                <a:endParaRPr lang="en-US" sz="1400"/>
              </a:p>
              <a:p>
                <a:endParaRPr lang="en-US" sz="1200" b="1">
                  <a:solidFill>
                    <a:schemeClr val="accent1">
                      <a:lumMod val="50000"/>
                    </a:schemeClr>
                  </a:solidFill>
                  <a:cs typeface="Calibri"/>
                </a:endParaRPr>
              </a:p>
              <a:p>
                <a:endParaRPr lang="en-US" sz="1200" b="1">
                  <a:solidFill>
                    <a:schemeClr val="accent1">
                      <a:lumMod val="50000"/>
                    </a:schemeClr>
                  </a:solidFill>
                  <a:cs typeface="Calibri"/>
                </a:endParaRPr>
              </a:p>
              <a:p>
                <a:endParaRPr lang="en-US" sz="1200" b="1">
                  <a:solidFill>
                    <a:schemeClr val="accent1">
                      <a:lumMod val="50000"/>
                    </a:schemeClr>
                  </a:solidFill>
                  <a:cs typeface="Calibri"/>
                </a:endParaRPr>
              </a:p>
              <a:p>
                <a:endParaRPr lang="en-US" sz="1200">
                  <a:cs typeface="Calibri"/>
                </a:endParaRPr>
              </a:p>
              <a:p>
                <a:endParaRPr lang="en-US" sz="1200">
                  <a:cs typeface="Calibri"/>
                </a:endParaRPr>
              </a:p>
            </p:txBody>
          </p:sp>
          <p:sp>
            <p:nvSpPr>
              <p:cNvPr id="3" name="TextBox 2">
                <a:extLst>
                  <a:ext uri="{FF2B5EF4-FFF2-40B4-BE49-F238E27FC236}">
                    <a16:creationId xmlns:a16="http://schemas.microsoft.com/office/drawing/2014/main" id="{275479CA-357F-4A77-9469-0718BE150E2A}"/>
                  </a:ext>
                </a:extLst>
              </p:cNvPr>
              <p:cNvSpPr txBox="1"/>
              <p:nvPr/>
            </p:nvSpPr>
            <p:spPr>
              <a:xfrm>
                <a:off x="4024816" y="858492"/>
                <a:ext cx="454644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accent1">
                        <a:lumMod val="50000"/>
                      </a:schemeClr>
                    </a:solidFill>
                    <a:ea typeface="+mn-lt"/>
                    <a:cs typeface="+mn-lt"/>
                  </a:rPr>
                  <a:t>MASTER OF ARTS IN LINGUISTICS</a:t>
                </a:r>
                <a:endParaRPr lang="en-US" sz="1400">
                  <a:solidFill>
                    <a:schemeClr val="accent1">
                      <a:lumMod val="50000"/>
                    </a:schemeClr>
                  </a:solidFill>
                  <a:ea typeface="+mn-lt"/>
                  <a:cs typeface="+mn-lt"/>
                </a:endParaRPr>
              </a:p>
              <a:p>
                <a:endParaRPr lang="en-US" sz="1400">
                  <a:ea typeface="+mn-lt"/>
                  <a:cs typeface="+mn-lt"/>
                </a:endParaRPr>
              </a:p>
              <a:p>
                <a:r>
                  <a:rPr lang="en-US" sz="1400" b="1">
                    <a:solidFill>
                      <a:schemeClr val="accent1">
                        <a:lumMod val="50000"/>
                      </a:schemeClr>
                    </a:solidFill>
                    <a:ea typeface="+mn-lt"/>
                    <a:cs typeface="+mn-lt"/>
                  </a:rPr>
                  <a:t>MASTER OF ARTS IN IN TESOL</a:t>
                </a:r>
                <a:endParaRPr lang="en-US" sz="1400">
                  <a:solidFill>
                    <a:schemeClr val="accent1">
                      <a:lumMod val="50000"/>
                    </a:schemeClr>
                  </a:solidFill>
                  <a:ea typeface="+mn-lt"/>
                  <a:cs typeface="+mn-lt"/>
                </a:endParaRPr>
              </a:p>
              <a:p>
                <a:endParaRPr lang="en-US" sz="1400">
                  <a:ea typeface="+mn-lt"/>
                  <a:cs typeface="+mn-lt"/>
                </a:endParaRPr>
              </a:p>
              <a:p>
                <a:r>
                  <a:rPr lang="en-US" sz="1400" b="1">
                    <a:solidFill>
                      <a:schemeClr val="accent1">
                        <a:lumMod val="50000"/>
                      </a:schemeClr>
                    </a:solidFill>
                    <a:ea typeface="+mn-lt"/>
                    <a:cs typeface="+mn-lt"/>
                  </a:rPr>
                  <a:t>MASTER OF ARTS IN COUNSELING PSYCHOLOGY</a:t>
                </a:r>
                <a:endParaRPr lang="en-US" sz="1400">
                  <a:solidFill>
                    <a:schemeClr val="accent1">
                      <a:lumMod val="50000"/>
                    </a:schemeClr>
                  </a:solidFill>
                </a:endParaRPr>
              </a:p>
            </p:txBody>
          </p:sp>
        </p:grpSp>
      </p:grpSp>
      <p:sp>
        <p:nvSpPr>
          <p:cNvPr id="6" name="TextBox 5">
            <a:extLst>
              <a:ext uri="{FF2B5EF4-FFF2-40B4-BE49-F238E27FC236}">
                <a16:creationId xmlns:a16="http://schemas.microsoft.com/office/drawing/2014/main" id="{304CA29F-77B5-4652-9A90-F593B4392CDF}"/>
              </a:ext>
            </a:extLst>
          </p:cNvPr>
          <p:cNvSpPr txBox="1"/>
          <p:nvPr/>
        </p:nvSpPr>
        <p:spPr>
          <a:xfrm>
            <a:off x="1866720" y="3319733"/>
            <a:ext cx="54030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244061"/>
                </a:solidFill>
              </a:rPr>
              <a:t>Graduate Programs</a:t>
            </a:r>
            <a:endParaRPr lang="en-US"/>
          </a:p>
        </p:txBody>
      </p:sp>
    </p:spTree>
    <p:extLst>
      <p:ext uri="{BB962C8B-B14F-4D97-AF65-F5344CB8AC3E}">
        <p14:creationId xmlns:p14="http://schemas.microsoft.com/office/powerpoint/2010/main" val="386840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U_logo_Tagline_PMS288_3125.jpg"/>
          <p:cNvPicPr>
            <a:picLocks noChangeAspect="1"/>
          </p:cNvPicPr>
          <p:nvPr/>
        </p:nvPicPr>
        <p:blipFill>
          <a:blip r:embed="rId2"/>
          <a:stretch>
            <a:fillRect/>
          </a:stretch>
        </p:blipFill>
        <p:spPr>
          <a:xfrm>
            <a:off x="609600" y="5621828"/>
            <a:ext cx="1447800" cy="806404"/>
          </a:xfrm>
          <a:prstGeom prst="rect">
            <a:avLst/>
          </a:prstGeom>
        </p:spPr>
      </p:pic>
      <p:pic>
        <p:nvPicPr>
          <p:cNvPr id="2" name="Picture 2" descr="A group of people posing for the camera&#10;&#10;Description generated with very high confidence">
            <a:extLst>
              <a:ext uri="{FF2B5EF4-FFF2-40B4-BE49-F238E27FC236}">
                <a16:creationId xmlns:a16="http://schemas.microsoft.com/office/drawing/2014/main" id="{549200D6-2956-47E2-B61C-C2ABC3E73F0A}"/>
              </a:ext>
            </a:extLst>
          </p:cNvPr>
          <p:cNvPicPr>
            <a:picLocks noChangeAspect="1"/>
          </p:cNvPicPr>
          <p:nvPr/>
        </p:nvPicPr>
        <p:blipFill>
          <a:blip r:embed="rId3"/>
          <a:stretch>
            <a:fillRect/>
          </a:stretch>
        </p:blipFill>
        <p:spPr>
          <a:xfrm>
            <a:off x="324928" y="6757"/>
            <a:ext cx="8264104" cy="2258107"/>
          </a:xfrm>
          <a:prstGeom prst="rect">
            <a:avLst/>
          </a:prstGeom>
        </p:spPr>
      </p:pic>
      <p:sp>
        <p:nvSpPr>
          <p:cNvPr id="3" name="TextBox 2">
            <a:extLst>
              <a:ext uri="{FF2B5EF4-FFF2-40B4-BE49-F238E27FC236}">
                <a16:creationId xmlns:a16="http://schemas.microsoft.com/office/drawing/2014/main" id="{758BB4CA-CB81-4E57-9288-005EDB121B6C}"/>
              </a:ext>
            </a:extLst>
          </p:cNvPr>
          <p:cNvSpPr txBox="1"/>
          <p:nvPr/>
        </p:nvSpPr>
        <p:spPr>
          <a:xfrm>
            <a:off x="324929" y="3056627"/>
            <a:ext cx="366335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The International Business specialization </a:t>
            </a:r>
            <a:r>
              <a:rPr lang="en-US"/>
              <a:t>equips students in the art of business leadership from a global perspective. An MBA with an international focus gives students the expertise and confidence to take their business career goals to a global level.</a:t>
            </a:r>
          </a:p>
        </p:txBody>
      </p:sp>
      <p:sp>
        <p:nvSpPr>
          <p:cNvPr id="5" name="TextBox 4">
            <a:extLst>
              <a:ext uri="{FF2B5EF4-FFF2-40B4-BE49-F238E27FC236}">
                <a16:creationId xmlns:a16="http://schemas.microsoft.com/office/drawing/2014/main" id="{53B95148-E736-42EF-A3CE-559D10FBBC4B}"/>
              </a:ext>
            </a:extLst>
          </p:cNvPr>
          <p:cNvSpPr txBox="1"/>
          <p:nvPr/>
        </p:nvSpPr>
        <p:spPr>
          <a:xfrm>
            <a:off x="5083834" y="3071500"/>
            <a:ext cx="294448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a:cs typeface="Calibri"/>
              </a:rPr>
              <a:t>No more than 35 students in the class</a:t>
            </a:r>
          </a:p>
          <a:p>
            <a:pPr marL="285750" indent="-285750">
              <a:buFont typeface="Wingdings"/>
              <a:buChar char="§"/>
            </a:pPr>
            <a:r>
              <a:rPr lang="en-US">
                <a:cs typeface="Calibri"/>
              </a:rPr>
              <a:t>Students can connect with the Professors</a:t>
            </a:r>
          </a:p>
          <a:p>
            <a:pPr marL="285750" indent="-285750">
              <a:buFont typeface="Wingdings"/>
              <a:buChar char="§"/>
            </a:pPr>
            <a:r>
              <a:rPr lang="en-US">
                <a:cs typeface="Calibri"/>
              </a:rPr>
              <a:t>Professors have real world experience (CEOs, business owners and entrepreneurs)</a:t>
            </a:r>
          </a:p>
          <a:p>
            <a:pPr marL="285750" indent="-285750">
              <a:buFont typeface="Wingdings"/>
              <a:buChar char="§"/>
            </a:pPr>
            <a:endParaRPr lang="en-US">
              <a:cs typeface="Calibri"/>
            </a:endParaRPr>
          </a:p>
        </p:txBody>
      </p:sp>
      <p:sp>
        <p:nvSpPr>
          <p:cNvPr id="7" name="Rectangle 6">
            <a:extLst>
              <a:ext uri="{FF2B5EF4-FFF2-40B4-BE49-F238E27FC236}">
                <a16:creationId xmlns:a16="http://schemas.microsoft.com/office/drawing/2014/main" id="{D0C81605-00A7-44C6-9A4A-3D84EBE492B2}"/>
              </a:ext>
            </a:extLst>
          </p:cNvPr>
          <p:cNvSpPr/>
          <p:nvPr/>
        </p:nvSpPr>
        <p:spPr>
          <a:xfrm>
            <a:off x="241001" y="2443508"/>
            <a:ext cx="3287954" cy="523220"/>
          </a:xfrm>
          <a:prstGeom prst="rect">
            <a:avLst/>
          </a:prstGeom>
        </p:spPr>
        <p:txBody>
          <a:bodyPr wrap="square" anchor="t">
            <a:spAutoFit/>
          </a:bodyPr>
          <a:lstStyle/>
          <a:p>
            <a:pPr algn="ctr"/>
            <a:r>
              <a:rPr lang="en-US" sz="2800" b="1">
                <a:solidFill>
                  <a:srgbClr val="002060"/>
                </a:solidFill>
              </a:rPr>
              <a:t>MBA Program</a:t>
            </a:r>
            <a:endParaRPr lang="en-US" sz="2800" b="1">
              <a:solidFill>
                <a:srgbClr val="002060"/>
              </a:solidFill>
              <a:cs typeface="Calibri"/>
            </a:endParaRPr>
          </a:p>
        </p:txBody>
      </p:sp>
    </p:spTree>
    <p:extLst>
      <p:ext uri="{BB962C8B-B14F-4D97-AF65-F5344CB8AC3E}">
        <p14:creationId xmlns:p14="http://schemas.microsoft.com/office/powerpoint/2010/main" val="356855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U_logo_Tagline_PMS288_3125.jpg"/>
          <p:cNvPicPr>
            <a:picLocks noChangeAspect="1"/>
          </p:cNvPicPr>
          <p:nvPr/>
        </p:nvPicPr>
        <p:blipFill>
          <a:blip r:embed="rId2"/>
          <a:stretch>
            <a:fillRect/>
          </a:stretch>
        </p:blipFill>
        <p:spPr>
          <a:xfrm>
            <a:off x="7589495" y="5865707"/>
            <a:ext cx="1447800" cy="806404"/>
          </a:xfrm>
          <a:prstGeom prst="rect">
            <a:avLst/>
          </a:prstGeom>
        </p:spPr>
      </p:pic>
      <p:pic>
        <p:nvPicPr>
          <p:cNvPr id="2" name="Picture 2" descr="A group of people sitting next to a person&#10;&#10;Description generated with very high confidence">
            <a:extLst>
              <a:ext uri="{FF2B5EF4-FFF2-40B4-BE49-F238E27FC236}">
                <a16:creationId xmlns:a16="http://schemas.microsoft.com/office/drawing/2014/main" id="{2C10C3CA-8A2A-402E-9AD9-7632724D4EF2}"/>
              </a:ext>
            </a:extLst>
          </p:cNvPr>
          <p:cNvPicPr>
            <a:picLocks noChangeAspect="1"/>
          </p:cNvPicPr>
          <p:nvPr/>
        </p:nvPicPr>
        <p:blipFill rotWithShape="1">
          <a:blip r:embed="rId3"/>
          <a:srcRect l="120" r="312" b="21364"/>
          <a:stretch/>
        </p:blipFill>
        <p:spPr>
          <a:xfrm>
            <a:off x="4859330" y="-718"/>
            <a:ext cx="4290440" cy="2315888"/>
          </a:xfrm>
          <a:prstGeom prst="rect">
            <a:avLst/>
          </a:prstGeom>
        </p:spPr>
      </p:pic>
      <p:sp>
        <p:nvSpPr>
          <p:cNvPr id="6" name="Rectangle 5">
            <a:extLst>
              <a:ext uri="{FF2B5EF4-FFF2-40B4-BE49-F238E27FC236}">
                <a16:creationId xmlns:a16="http://schemas.microsoft.com/office/drawing/2014/main" id="{200C3375-21FE-4AF9-AFED-A32566DDE3CA}"/>
              </a:ext>
            </a:extLst>
          </p:cNvPr>
          <p:cNvSpPr/>
          <p:nvPr/>
        </p:nvSpPr>
        <p:spPr>
          <a:xfrm>
            <a:off x="327407" y="258149"/>
            <a:ext cx="3287954" cy="954107"/>
          </a:xfrm>
          <a:prstGeom prst="rect">
            <a:avLst/>
          </a:prstGeom>
        </p:spPr>
        <p:txBody>
          <a:bodyPr wrap="square" anchor="t">
            <a:spAutoFit/>
          </a:bodyPr>
          <a:lstStyle/>
          <a:p>
            <a:pPr algn="ctr"/>
            <a:r>
              <a:rPr lang="en-US" sz="2800" b="1">
                <a:solidFill>
                  <a:srgbClr val="002060"/>
                </a:solidFill>
              </a:rPr>
              <a:t>MA Leadership Program</a:t>
            </a:r>
            <a:endParaRPr lang="en-US" sz="2800" b="1">
              <a:solidFill>
                <a:srgbClr val="002060"/>
              </a:solidFill>
              <a:cs typeface="Calibri"/>
            </a:endParaRPr>
          </a:p>
        </p:txBody>
      </p:sp>
      <p:sp>
        <p:nvSpPr>
          <p:cNvPr id="7" name="TextBox 6">
            <a:extLst>
              <a:ext uri="{FF2B5EF4-FFF2-40B4-BE49-F238E27FC236}">
                <a16:creationId xmlns:a16="http://schemas.microsoft.com/office/drawing/2014/main" id="{2401A469-E2ED-488F-8629-25EE00D23153}"/>
              </a:ext>
            </a:extLst>
          </p:cNvPr>
          <p:cNvSpPr txBox="1"/>
          <p:nvPr/>
        </p:nvSpPr>
        <p:spPr>
          <a:xfrm>
            <a:off x="66136" y="1115683"/>
            <a:ext cx="458350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Our degree program is designed to develop emerging leaders to become confident and effective servant leaders for the 21st Century.</a:t>
            </a:r>
          </a:p>
        </p:txBody>
      </p:sp>
      <p:sp>
        <p:nvSpPr>
          <p:cNvPr id="8" name="TextBox 7">
            <a:extLst>
              <a:ext uri="{FF2B5EF4-FFF2-40B4-BE49-F238E27FC236}">
                <a16:creationId xmlns:a16="http://schemas.microsoft.com/office/drawing/2014/main" id="{2B4EF601-6D94-426A-94DF-BE4A776FC089}"/>
              </a:ext>
            </a:extLst>
          </p:cNvPr>
          <p:cNvSpPr txBox="1"/>
          <p:nvPr/>
        </p:nvSpPr>
        <p:spPr>
          <a:xfrm>
            <a:off x="138023" y="20358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4B8D"/>
                </a:solidFill>
              </a:rPr>
              <a:t>Specializations:</a:t>
            </a:r>
          </a:p>
        </p:txBody>
      </p:sp>
      <p:grpSp>
        <p:nvGrpSpPr>
          <p:cNvPr id="3" name="Group 2">
            <a:extLst>
              <a:ext uri="{FF2B5EF4-FFF2-40B4-BE49-F238E27FC236}">
                <a16:creationId xmlns:a16="http://schemas.microsoft.com/office/drawing/2014/main" id="{37DE8E3F-FDF1-402D-9918-91893D474A5D}"/>
              </a:ext>
            </a:extLst>
          </p:cNvPr>
          <p:cNvGrpSpPr/>
          <p:nvPr/>
        </p:nvGrpSpPr>
        <p:grpSpPr>
          <a:xfrm>
            <a:off x="138023" y="2395267"/>
            <a:ext cx="9284898" cy="2691746"/>
            <a:chOff x="138023" y="2395267"/>
            <a:chExt cx="9284898" cy="2691746"/>
          </a:xfrm>
        </p:grpSpPr>
        <p:sp>
          <p:nvSpPr>
            <p:cNvPr id="9" name="TextBox 8">
              <a:extLst>
                <a:ext uri="{FF2B5EF4-FFF2-40B4-BE49-F238E27FC236}">
                  <a16:creationId xmlns:a16="http://schemas.microsoft.com/office/drawing/2014/main" id="{823C7877-2FE6-439A-B68A-B745897439E0}"/>
                </a:ext>
              </a:extLst>
            </p:cNvPr>
            <p:cNvSpPr txBox="1"/>
            <p:nvPr/>
          </p:nvSpPr>
          <p:spPr>
            <a:xfrm>
              <a:off x="138023" y="2395267"/>
              <a:ext cx="88967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Business</a:t>
              </a:r>
              <a:endParaRPr lang="en-US"/>
            </a:p>
            <a:p>
              <a:r>
                <a:rPr lang="en-US">
                  <a:ea typeface="+mn-lt"/>
                  <a:cs typeface="+mn-lt"/>
                </a:rPr>
                <a:t>Intended for those in the business world who want to take their leadership to the next level.</a:t>
              </a:r>
              <a:endParaRPr lang="en-US">
                <a:cs typeface="Calibri"/>
              </a:endParaRPr>
            </a:p>
          </p:txBody>
        </p:sp>
        <p:sp>
          <p:nvSpPr>
            <p:cNvPr id="11" name="TextBox 10">
              <a:extLst>
                <a:ext uri="{FF2B5EF4-FFF2-40B4-BE49-F238E27FC236}">
                  <a16:creationId xmlns:a16="http://schemas.microsoft.com/office/drawing/2014/main" id="{DB787DCA-D904-4F2D-9E89-1EA5E1F329C9}"/>
                </a:ext>
              </a:extLst>
            </p:cNvPr>
            <p:cNvSpPr txBox="1"/>
            <p:nvPr/>
          </p:nvSpPr>
          <p:spPr>
            <a:xfrm>
              <a:off x="138023" y="3085381"/>
              <a:ext cx="92848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Education </a:t>
              </a:r>
              <a:endParaRPr lang="en-US" b="1">
                <a:ea typeface="+mn-lt"/>
                <a:cs typeface="+mn-lt"/>
              </a:endParaRPr>
            </a:p>
            <a:p>
              <a:r>
                <a:rPr lang="en-US">
                  <a:ea typeface="+mn-lt"/>
                  <a:cs typeface="+mn-lt"/>
                </a:rPr>
                <a:t>Equips graduates to shape their organizations in visible and meaningful ways, positively influencing future generations of learners. </a:t>
              </a:r>
              <a:endParaRPr lang="en-US" b="1">
                <a:cs typeface="Calibri"/>
              </a:endParaRPr>
            </a:p>
          </p:txBody>
        </p:sp>
        <p:sp>
          <p:nvSpPr>
            <p:cNvPr id="12" name="TextBox 11">
              <a:extLst>
                <a:ext uri="{FF2B5EF4-FFF2-40B4-BE49-F238E27FC236}">
                  <a16:creationId xmlns:a16="http://schemas.microsoft.com/office/drawing/2014/main" id="{75BB0397-6317-4116-B07A-B31EEACF7563}"/>
                </a:ext>
              </a:extLst>
            </p:cNvPr>
            <p:cNvSpPr txBox="1"/>
            <p:nvPr/>
          </p:nvSpPr>
          <p:spPr>
            <a:xfrm>
              <a:off x="138023" y="4163683"/>
              <a:ext cx="901172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Health</a:t>
              </a:r>
            </a:p>
            <a:p>
              <a:r>
                <a:rPr lang="en-US">
                  <a:ea typeface="+mn-lt"/>
                  <a:cs typeface="+mn-lt"/>
                </a:rPr>
                <a:t>Designed for entry-level health-care providers to grow their leadership capacity and for middle managers to enhance their leadership skills.</a:t>
              </a:r>
              <a:endParaRPr lang="en-US" b="1">
                <a:ea typeface="+mn-lt"/>
                <a:cs typeface="+mn-lt"/>
              </a:endParaRPr>
            </a:p>
          </p:txBody>
        </p:sp>
      </p:grpSp>
    </p:spTree>
    <p:extLst>
      <p:ext uri="{BB962C8B-B14F-4D97-AF65-F5344CB8AC3E}">
        <p14:creationId xmlns:p14="http://schemas.microsoft.com/office/powerpoint/2010/main" val="236865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U_logo_Tagline_PMS288_3125.jpg"/>
          <p:cNvPicPr>
            <a:picLocks noChangeAspect="1"/>
          </p:cNvPicPr>
          <p:nvPr/>
        </p:nvPicPr>
        <p:blipFill>
          <a:blip r:embed="rId2"/>
          <a:stretch>
            <a:fillRect/>
          </a:stretch>
        </p:blipFill>
        <p:spPr>
          <a:xfrm>
            <a:off x="609600" y="5621828"/>
            <a:ext cx="1447800" cy="80640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947984043"/>
              </p:ext>
            </p:extLst>
          </p:nvPr>
        </p:nvGraphicFramePr>
        <p:xfrm>
          <a:off x="855615" y="1341495"/>
          <a:ext cx="7783013" cy="3892342"/>
        </p:xfrm>
        <a:graphic>
          <a:graphicData uri="http://schemas.openxmlformats.org/drawingml/2006/table">
            <a:tbl>
              <a:tblPr firstRow="1" bandRow="1">
                <a:tableStyleId>{5C22544A-7EE6-4342-B048-85BDC9FD1C3A}</a:tableStyleId>
              </a:tblPr>
              <a:tblGrid>
                <a:gridCol w="1346246">
                  <a:extLst>
                    <a:ext uri="{9D8B030D-6E8A-4147-A177-3AD203B41FA5}">
                      <a16:colId xmlns:a16="http://schemas.microsoft.com/office/drawing/2014/main" val="3436663876"/>
                    </a:ext>
                  </a:extLst>
                </a:gridCol>
                <a:gridCol w="1598674">
                  <a:extLst>
                    <a:ext uri="{9D8B030D-6E8A-4147-A177-3AD203B41FA5}">
                      <a16:colId xmlns:a16="http://schemas.microsoft.com/office/drawing/2014/main" val="788036293"/>
                    </a:ext>
                  </a:extLst>
                </a:gridCol>
                <a:gridCol w="1724886">
                  <a:extLst>
                    <a:ext uri="{9D8B030D-6E8A-4147-A177-3AD203B41FA5}">
                      <a16:colId xmlns:a16="http://schemas.microsoft.com/office/drawing/2014/main" val="2553912473"/>
                    </a:ext>
                  </a:extLst>
                </a:gridCol>
                <a:gridCol w="1404470">
                  <a:extLst>
                    <a:ext uri="{9D8B030D-6E8A-4147-A177-3AD203B41FA5}">
                      <a16:colId xmlns:a16="http://schemas.microsoft.com/office/drawing/2014/main" val="118229067"/>
                    </a:ext>
                  </a:extLst>
                </a:gridCol>
                <a:gridCol w="1708737">
                  <a:extLst>
                    <a:ext uri="{9D8B030D-6E8A-4147-A177-3AD203B41FA5}">
                      <a16:colId xmlns:a16="http://schemas.microsoft.com/office/drawing/2014/main" val="2686138113"/>
                    </a:ext>
                  </a:extLst>
                </a:gridCol>
              </a:tblGrid>
              <a:tr h="1069603">
                <a:tc>
                  <a:txBody>
                    <a:bodyPr/>
                    <a:lstStyle/>
                    <a:p>
                      <a:pPr algn="ctr"/>
                      <a:r>
                        <a:rPr lang="en-US"/>
                        <a:t>Program</a:t>
                      </a:r>
                    </a:p>
                  </a:txBody>
                  <a:tcPr/>
                </a:tc>
                <a:tc>
                  <a:txBody>
                    <a:bodyPr/>
                    <a:lstStyle/>
                    <a:p>
                      <a:pPr algn="ctr"/>
                      <a:r>
                        <a:rPr lang="en-US"/>
                        <a:t>Academic Admission</a:t>
                      </a:r>
                      <a:r>
                        <a:rPr lang="en-US" baseline="0"/>
                        <a:t> requirement</a:t>
                      </a:r>
                      <a:endParaRPr lang="en-US"/>
                    </a:p>
                  </a:txBody>
                  <a:tcPr/>
                </a:tc>
                <a:tc>
                  <a:txBody>
                    <a:bodyPr/>
                    <a:lstStyle/>
                    <a:p>
                      <a:pPr algn="ctr"/>
                      <a:r>
                        <a:rPr lang="en-US"/>
                        <a:t>Language</a:t>
                      </a:r>
                      <a:r>
                        <a:rPr lang="en-US" baseline="0"/>
                        <a:t> Admission requirement</a:t>
                      </a:r>
                      <a:endParaRPr lang="en-US"/>
                    </a:p>
                  </a:txBody>
                  <a:tcPr/>
                </a:tc>
                <a:tc>
                  <a:txBody>
                    <a:bodyPr/>
                    <a:lstStyle/>
                    <a:p>
                      <a:pPr algn="ctr"/>
                      <a:r>
                        <a:rPr lang="en-US"/>
                        <a:t>Tuition per Semester Hour</a:t>
                      </a:r>
                    </a:p>
                  </a:txBody>
                  <a:tcPr/>
                </a:tc>
                <a:tc>
                  <a:txBody>
                    <a:bodyPr/>
                    <a:lstStyle/>
                    <a:p>
                      <a:pPr algn="ctr"/>
                      <a:r>
                        <a:rPr lang="en-US"/>
                        <a:t>Program Tuition </a:t>
                      </a:r>
                    </a:p>
                  </a:txBody>
                  <a:tcPr/>
                </a:tc>
                <a:extLst>
                  <a:ext uri="{0D108BD9-81ED-4DB2-BD59-A6C34878D82A}">
                    <a16:rowId xmlns:a16="http://schemas.microsoft.com/office/drawing/2014/main" val="3484613366"/>
                  </a:ext>
                </a:extLst>
              </a:tr>
              <a:tr h="1085379">
                <a:tc>
                  <a:txBody>
                    <a:bodyPr/>
                    <a:lstStyle/>
                    <a:p>
                      <a:r>
                        <a:rPr lang="en-US" b="1"/>
                        <a:t>MBA</a:t>
                      </a:r>
                    </a:p>
                  </a:txBody>
                  <a:tcPr/>
                </a:tc>
                <a:tc>
                  <a:txBody>
                    <a:bodyPr/>
                    <a:lstStyle/>
                    <a:p>
                      <a:r>
                        <a:rPr lang="en-US"/>
                        <a:t>GPA 3.0</a:t>
                      </a:r>
                    </a:p>
                    <a:p>
                      <a:pPr lvl="0">
                        <a:buNone/>
                      </a:pPr>
                      <a:r>
                        <a:rPr lang="en-US"/>
                        <a:t>Conditional Offer: &gt;2.3</a:t>
                      </a:r>
                    </a:p>
                  </a:txBody>
                  <a:tcPr/>
                </a:tc>
                <a:tc>
                  <a:txBody>
                    <a:bodyPr/>
                    <a:lstStyle/>
                    <a:p>
                      <a:r>
                        <a:rPr lang="en-US"/>
                        <a:t>IELTS: 7.0 each band</a:t>
                      </a:r>
                    </a:p>
                  </a:txBody>
                  <a:tcPr/>
                </a:tc>
                <a:tc>
                  <a:txBody>
                    <a:bodyPr/>
                    <a:lstStyle/>
                    <a:p>
                      <a:r>
                        <a:rPr lang="en-US"/>
                        <a:t>$805/</a:t>
                      </a:r>
                      <a:r>
                        <a:rPr lang="en-US" err="1"/>
                        <a:t>s.h.</a:t>
                      </a:r>
                    </a:p>
                  </a:txBody>
                  <a:tcPr/>
                </a:tc>
                <a:tc>
                  <a:txBody>
                    <a:bodyPr/>
                    <a:lstStyle/>
                    <a:p>
                      <a:r>
                        <a:rPr lang="en-US"/>
                        <a:t>$36,225 CAD</a:t>
                      </a:r>
                      <a:r>
                        <a:rPr lang="en-US" sz="1400" baseline="0"/>
                        <a:t> </a:t>
                      </a:r>
                      <a:endParaRPr lang="en-US" sz="1400"/>
                    </a:p>
                    <a:p>
                      <a:pPr lvl="0">
                        <a:buNone/>
                      </a:pPr>
                      <a:r>
                        <a:rPr lang="en-US" sz="1400"/>
                        <a:t>*additional</a:t>
                      </a:r>
                      <a:r>
                        <a:rPr lang="en-US" sz="1400" baseline="0"/>
                        <a:t> cost for Travel Study and MBA Bridge Courses</a:t>
                      </a:r>
                      <a:endParaRPr lang="en-US" sz="1400"/>
                    </a:p>
                  </a:txBody>
                  <a:tcPr/>
                </a:tc>
                <a:extLst>
                  <a:ext uri="{0D108BD9-81ED-4DB2-BD59-A6C34878D82A}">
                    <a16:rowId xmlns:a16="http://schemas.microsoft.com/office/drawing/2014/main" val="4068745735"/>
                  </a:ext>
                </a:extLst>
              </a:tr>
              <a:tr h="1085379">
                <a:tc>
                  <a:txBody>
                    <a:bodyPr/>
                    <a:lstStyle/>
                    <a:p>
                      <a:r>
                        <a:rPr lang="en-US" b="1"/>
                        <a:t>MA Leadership</a:t>
                      </a:r>
                    </a:p>
                    <a:p>
                      <a:r>
                        <a:rPr lang="en-US" sz="1600" b="1"/>
                        <a:t>(all</a:t>
                      </a:r>
                      <a:r>
                        <a:rPr lang="en-US" sz="1600" b="1" baseline="0"/>
                        <a:t> streams</a:t>
                      </a:r>
                      <a:r>
                        <a:rPr lang="en-US" sz="1600" baseline="0"/>
                        <a:t>)</a:t>
                      </a:r>
                      <a:endParaRPr lang="en-US" sz="1600"/>
                    </a:p>
                  </a:txBody>
                  <a:tcPr/>
                </a:tc>
                <a:tc>
                  <a:txBody>
                    <a:bodyPr/>
                    <a:lstStyle/>
                    <a:p>
                      <a:r>
                        <a:rPr lang="en-US"/>
                        <a:t>GPA 3.0</a:t>
                      </a:r>
                    </a:p>
                    <a:p>
                      <a:pPr lvl="0">
                        <a:buNone/>
                      </a:pPr>
                      <a:r>
                        <a:rPr lang="en-US"/>
                        <a:t>Conditional Offer: &gt;2.75</a:t>
                      </a:r>
                    </a:p>
                  </a:txBody>
                  <a:tcPr/>
                </a:tc>
                <a:tc>
                  <a:txBody>
                    <a:bodyPr/>
                    <a:lstStyle/>
                    <a:p>
                      <a:r>
                        <a:rPr lang="en-US"/>
                        <a:t>IELTS: 7.0 each band</a:t>
                      </a:r>
                    </a:p>
                  </a:txBody>
                  <a:tcPr/>
                </a:tc>
                <a:tc>
                  <a:txBody>
                    <a:bodyPr/>
                    <a:lstStyle/>
                    <a:p>
                      <a:r>
                        <a:rPr lang="en-US"/>
                        <a:t>$725/</a:t>
                      </a:r>
                      <a:r>
                        <a:rPr lang="en-US" err="1"/>
                        <a:t>s.h</a:t>
                      </a:r>
                      <a:r>
                        <a:rPr lang="en-US"/>
                        <a:t> in Langley</a:t>
                      </a:r>
                    </a:p>
                    <a:p>
                      <a:pPr lvl="0">
                        <a:buNone/>
                      </a:pPr>
                      <a:endParaRPr lang="en-US"/>
                    </a:p>
                    <a:p>
                      <a:pPr lvl="0">
                        <a:buNone/>
                      </a:pPr>
                      <a:r>
                        <a:rPr lang="en-US" sz="1800" b="0" i="0" u="none" strike="noStrike" noProof="0">
                          <a:latin typeface="Calibri"/>
                        </a:rPr>
                        <a:t>$795/</a:t>
                      </a:r>
                      <a:r>
                        <a:rPr lang="en-US" sz="1800" b="0" i="0" u="none" strike="noStrike" noProof="0" err="1">
                          <a:latin typeface="Calibri"/>
                        </a:rPr>
                        <a:t>s.h.</a:t>
                      </a:r>
                      <a:r>
                        <a:rPr lang="en-US" sz="1800" b="0" i="0" u="none" strike="noStrike" noProof="0">
                          <a:latin typeface="Calibri"/>
                        </a:rPr>
                        <a:t> in Richmond Campus</a:t>
                      </a:r>
                      <a:endParaRPr lang="en-US"/>
                    </a:p>
                  </a:txBody>
                  <a:tcPr/>
                </a:tc>
                <a:tc>
                  <a:txBody>
                    <a:bodyPr/>
                    <a:lstStyle/>
                    <a:p>
                      <a:pPr lvl="0">
                        <a:buNone/>
                      </a:pPr>
                      <a:r>
                        <a:rPr lang="en-US" sz="1800" b="0" i="0" u="none" strike="noStrike" noProof="0">
                          <a:latin typeface="Calibri"/>
                        </a:rPr>
                        <a:t>$26,092.00 CAD Langley Campus</a:t>
                      </a:r>
                    </a:p>
                    <a:p>
                      <a:pPr lvl="0">
                        <a:buNone/>
                      </a:pPr>
                      <a:endParaRPr lang="en-US" sz="1800" b="0" i="0" u="none" strike="noStrike" noProof="0">
                        <a:latin typeface="Calibri"/>
                      </a:endParaRPr>
                    </a:p>
                    <a:p>
                      <a:pPr lvl="0">
                        <a:buNone/>
                      </a:pPr>
                      <a:r>
                        <a:rPr lang="en-US" sz="1800" b="0" i="0" u="none" strike="noStrike" noProof="0"/>
                        <a:t>$28,622.00 CAD</a:t>
                      </a:r>
                    </a:p>
                    <a:p>
                      <a:pPr lvl="0">
                        <a:buNone/>
                      </a:pPr>
                      <a:r>
                        <a:rPr lang="en-US" sz="1800" b="0" i="0" u="none" strike="noStrike" noProof="0"/>
                        <a:t>Richmond Campus</a:t>
                      </a:r>
                    </a:p>
                  </a:txBody>
                  <a:tcPr/>
                </a:tc>
                <a:extLst>
                  <a:ext uri="{0D108BD9-81ED-4DB2-BD59-A6C34878D82A}">
                    <a16:rowId xmlns:a16="http://schemas.microsoft.com/office/drawing/2014/main" val="125813382"/>
                  </a:ext>
                </a:extLst>
              </a:tr>
            </a:tbl>
          </a:graphicData>
        </a:graphic>
      </p:graphicFrame>
      <p:sp>
        <p:nvSpPr>
          <p:cNvPr id="3" name="Rectangle 2"/>
          <p:cNvSpPr/>
          <p:nvPr/>
        </p:nvSpPr>
        <p:spPr>
          <a:xfrm>
            <a:off x="3116614" y="286904"/>
            <a:ext cx="3287954" cy="954107"/>
          </a:xfrm>
          <a:prstGeom prst="rect">
            <a:avLst/>
          </a:prstGeom>
        </p:spPr>
        <p:txBody>
          <a:bodyPr wrap="square">
            <a:spAutoFit/>
          </a:bodyPr>
          <a:lstStyle/>
          <a:p>
            <a:pPr algn="ctr"/>
            <a:r>
              <a:rPr lang="en-US" sz="2800" b="1">
                <a:solidFill>
                  <a:srgbClr val="002060"/>
                </a:solidFill>
              </a:rPr>
              <a:t>Graduate Program Requirements</a:t>
            </a:r>
          </a:p>
        </p:txBody>
      </p:sp>
    </p:spTree>
    <p:extLst>
      <p:ext uri="{BB962C8B-B14F-4D97-AF65-F5344CB8AC3E}">
        <p14:creationId xmlns:p14="http://schemas.microsoft.com/office/powerpoint/2010/main" val="340550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107FDC-7D59-4078-9F93-F68ABC3A95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B0FCBC-FF1A-4EA4-91A7-05EA310ADD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4204446"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240B2AD-39F5-4BE1-A6A0-C0B711FBA7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TWU_logo_Tagline_PMS288_3125.jpg"/>
          <p:cNvPicPr>
            <a:picLocks noChangeAspect="1"/>
          </p:cNvPicPr>
          <p:nvPr/>
        </p:nvPicPr>
        <p:blipFill>
          <a:blip r:embed="rId2"/>
          <a:stretch>
            <a:fillRect/>
          </a:stretch>
        </p:blipFill>
        <p:spPr>
          <a:xfrm>
            <a:off x="5132772" y="3929166"/>
            <a:ext cx="2918548" cy="16300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446" y="-8134"/>
            <a:ext cx="4938475" cy="3271343"/>
          </a:xfrm>
          <a:prstGeom prst="rect">
            <a:avLst/>
          </a:prstGeom>
        </p:spPr>
      </p:pic>
      <p:grpSp>
        <p:nvGrpSpPr>
          <p:cNvPr id="16" name="Group 15">
            <a:extLst>
              <a:ext uri="{FF2B5EF4-FFF2-40B4-BE49-F238E27FC236}">
                <a16:creationId xmlns:a16="http://schemas.microsoft.com/office/drawing/2014/main" id="{23A8116B-0399-4C01-A174-440E5045277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10145" y="1455275"/>
            <a:ext cx="338328" cy="182880"/>
            <a:chOff x="4089400" y="933450"/>
            <a:chExt cx="338328" cy="341938"/>
          </a:xfrm>
        </p:grpSpPr>
        <p:cxnSp>
          <p:nvCxnSpPr>
            <p:cNvPr id="17" name="Straight Connector 16">
              <a:extLst>
                <a:ext uri="{FF2B5EF4-FFF2-40B4-BE49-F238E27FC236}">
                  <a16:creationId xmlns:a16="http://schemas.microsoft.com/office/drawing/2014/main" id="{C4023577-5356-4EA5-8D57-C0D29A9FEBF6}"/>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6CAC3D-2F6F-4AEE-8AF3-3D06A9F5D5CC}"/>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88565" y="1179232"/>
            <a:ext cx="4004052" cy="5464413"/>
          </a:xfrm>
          <a:prstGeom prst="rect">
            <a:avLst/>
          </a:prstGeom>
        </p:spPr>
        <p:txBody>
          <a:bodyPr vert="horz" lIns="91440" tIns="45720" rIns="91440" bIns="45720" rtlCol="0" anchor="t">
            <a:normAutofit lnSpcReduction="10000"/>
          </a:bodyPr>
          <a:lstStyle/>
          <a:p>
            <a:pPr defTabSz="914400">
              <a:lnSpc>
                <a:spcPct val="90000"/>
              </a:lnSpc>
              <a:spcAft>
                <a:spcPts val="600"/>
              </a:spcAft>
            </a:pPr>
            <a:r>
              <a:rPr lang="en-US" sz="1600">
                <a:solidFill>
                  <a:schemeClr val="tx2"/>
                </a:solidFill>
              </a:rPr>
              <a:t>1. Signed and completed TWU Application Form </a:t>
            </a:r>
            <a:endParaRPr lang="en-US" sz="1600">
              <a:solidFill>
                <a:schemeClr val="tx2"/>
              </a:solidFill>
              <a:cs typeface="Calibri"/>
            </a:endParaRPr>
          </a:p>
          <a:p>
            <a:pPr defTabSz="914400">
              <a:lnSpc>
                <a:spcPct val="90000"/>
              </a:lnSpc>
              <a:spcAft>
                <a:spcPts val="600"/>
              </a:spcAft>
            </a:pPr>
            <a:r>
              <a:rPr lang="en-US" sz="1600">
                <a:solidFill>
                  <a:schemeClr val="tx2"/>
                </a:solidFill>
              </a:rPr>
              <a:t>2. Application Fee of $150 CAD Dollars (Non-Refundable) </a:t>
            </a:r>
            <a:endParaRPr lang="en-US" sz="1600">
              <a:solidFill>
                <a:schemeClr val="tx2"/>
              </a:solidFill>
              <a:cs typeface="Calibri"/>
            </a:endParaRPr>
          </a:p>
          <a:p>
            <a:pPr defTabSz="914400">
              <a:lnSpc>
                <a:spcPct val="90000"/>
              </a:lnSpc>
              <a:spcAft>
                <a:spcPts val="600"/>
              </a:spcAft>
            </a:pPr>
            <a:r>
              <a:rPr lang="en-US" sz="1600">
                <a:solidFill>
                  <a:schemeClr val="tx2"/>
                </a:solidFill>
              </a:rPr>
              <a:t>3. Signed Refund Policy </a:t>
            </a:r>
            <a:endParaRPr lang="en-US" sz="1600">
              <a:solidFill>
                <a:schemeClr val="tx2"/>
              </a:solidFill>
              <a:cs typeface="Calibri"/>
            </a:endParaRPr>
          </a:p>
          <a:p>
            <a:pPr defTabSz="914400">
              <a:lnSpc>
                <a:spcPct val="90000"/>
              </a:lnSpc>
              <a:spcAft>
                <a:spcPts val="600"/>
              </a:spcAft>
            </a:pPr>
            <a:r>
              <a:rPr lang="en-US" sz="1600">
                <a:solidFill>
                  <a:schemeClr val="tx2"/>
                </a:solidFill>
              </a:rPr>
              <a:t>4. Copies of </a:t>
            </a:r>
            <a:r>
              <a:rPr lang="en-US" sz="1600" b="1">
                <a:solidFill>
                  <a:schemeClr val="tx2"/>
                </a:solidFill>
              </a:rPr>
              <a:t>All </a:t>
            </a:r>
            <a:r>
              <a:rPr lang="en-US" sz="1600">
                <a:solidFill>
                  <a:schemeClr val="tx2"/>
                </a:solidFill>
              </a:rPr>
              <a:t>post-secondary transcripts </a:t>
            </a:r>
            <a:endParaRPr lang="en-US" sz="1600">
              <a:solidFill>
                <a:schemeClr val="tx2"/>
              </a:solidFill>
              <a:cs typeface="Calibri"/>
            </a:endParaRPr>
          </a:p>
          <a:p>
            <a:pPr defTabSz="914400">
              <a:lnSpc>
                <a:spcPct val="90000"/>
              </a:lnSpc>
              <a:spcAft>
                <a:spcPts val="600"/>
              </a:spcAft>
            </a:pPr>
            <a:r>
              <a:rPr lang="en-US" sz="1600">
                <a:solidFill>
                  <a:schemeClr val="tx2"/>
                </a:solidFill>
              </a:rPr>
              <a:t>5. Copy of post-secondary degree </a:t>
            </a:r>
            <a:endParaRPr lang="en-US" sz="1600">
              <a:solidFill>
                <a:schemeClr val="tx2"/>
              </a:solidFill>
              <a:cs typeface="Calibri"/>
            </a:endParaRPr>
          </a:p>
          <a:p>
            <a:pPr defTabSz="914400">
              <a:lnSpc>
                <a:spcPct val="90000"/>
              </a:lnSpc>
              <a:spcAft>
                <a:spcPts val="600"/>
              </a:spcAft>
            </a:pPr>
            <a:r>
              <a:rPr lang="en-US" sz="1600">
                <a:solidFill>
                  <a:schemeClr val="tx2"/>
                </a:solidFill>
              </a:rPr>
              <a:t>6. School Enrollment Certificate (If you have not graduated from a post-secondary school) </a:t>
            </a:r>
            <a:endParaRPr lang="en-US" sz="1600">
              <a:solidFill>
                <a:schemeClr val="tx2"/>
              </a:solidFill>
              <a:cs typeface="Calibri"/>
            </a:endParaRPr>
          </a:p>
          <a:p>
            <a:pPr defTabSz="914400">
              <a:lnSpc>
                <a:spcPct val="90000"/>
              </a:lnSpc>
              <a:spcAft>
                <a:spcPts val="600"/>
              </a:spcAft>
            </a:pPr>
            <a:r>
              <a:rPr lang="en-US" sz="1600">
                <a:solidFill>
                  <a:schemeClr val="tx2"/>
                </a:solidFill>
              </a:rPr>
              <a:t>7. Personal Statement </a:t>
            </a:r>
            <a:endParaRPr lang="en-US" sz="1600">
              <a:solidFill>
                <a:schemeClr val="tx2"/>
              </a:solidFill>
              <a:cs typeface="Calibri"/>
            </a:endParaRPr>
          </a:p>
          <a:p>
            <a:pPr defTabSz="914400">
              <a:lnSpc>
                <a:spcPct val="90000"/>
              </a:lnSpc>
              <a:spcAft>
                <a:spcPts val="600"/>
              </a:spcAft>
            </a:pPr>
            <a:r>
              <a:rPr lang="en-US" sz="1600">
                <a:solidFill>
                  <a:schemeClr val="tx2"/>
                </a:solidFill>
              </a:rPr>
              <a:t>8. 2 Reference Letters (One Professional, One Academic/Two Academic) </a:t>
            </a:r>
            <a:endParaRPr lang="en-US" sz="1600">
              <a:solidFill>
                <a:schemeClr val="tx2"/>
              </a:solidFill>
              <a:cs typeface="Calibri"/>
            </a:endParaRPr>
          </a:p>
          <a:p>
            <a:pPr defTabSz="914400">
              <a:lnSpc>
                <a:spcPct val="90000"/>
              </a:lnSpc>
              <a:spcAft>
                <a:spcPts val="600"/>
              </a:spcAft>
            </a:pPr>
            <a:r>
              <a:rPr lang="en-US" sz="1600">
                <a:solidFill>
                  <a:schemeClr val="tx2"/>
                </a:solidFill>
              </a:rPr>
              <a:t>9. Resume </a:t>
            </a:r>
            <a:endParaRPr lang="en-US" sz="1600">
              <a:solidFill>
                <a:schemeClr val="tx2"/>
              </a:solidFill>
              <a:cs typeface="Calibri"/>
            </a:endParaRPr>
          </a:p>
          <a:p>
            <a:pPr defTabSz="914400">
              <a:lnSpc>
                <a:spcPct val="90000"/>
              </a:lnSpc>
              <a:spcAft>
                <a:spcPts val="600"/>
              </a:spcAft>
            </a:pPr>
            <a:r>
              <a:rPr lang="en-US" sz="1600">
                <a:solidFill>
                  <a:schemeClr val="tx2"/>
                </a:solidFill>
              </a:rPr>
              <a:t>10. FCSA Report (If post-secondary degrees and transcripts were earned outside of Canada or US) </a:t>
            </a:r>
            <a:endParaRPr lang="en-US" sz="1600">
              <a:solidFill>
                <a:schemeClr val="tx2"/>
              </a:solidFill>
              <a:cs typeface="Calibri"/>
            </a:endParaRPr>
          </a:p>
          <a:p>
            <a:pPr defTabSz="914400">
              <a:lnSpc>
                <a:spcPct val="90000"/>
              </a:lnSpc>
              <a:spcAft>
                <a:spcPts val="600"/>
              </a:spcAft>
            </a:pPr>
            <a:r>
              <a:rPr lang="en-US" sz="1600">
                <a:solidFill>
                  <a:schemeClr val="tx2"/>
                </a:solidFill>
              </a:rPr>
              <a:t>11. A copy of the student's passport (Info Page) </a:t>
            </a:r>
            <a:endParaRPr lang="en-US" sz="1600">
              <a:solidFill>
                <a:schemeClr val="tx2"/>
              </a:solidFill>
              <a:cs typeface="Calibri"/>
            </a:endParaRPr>
          </a:p>
          <a:p>
            <a:pPr defTabSz="914400">
              <a:lnSpc>
                <a:spcPct val="90000"/>
              </a:lnSpc>
              <a:spcAft>
                <a:spcPts val="600"/>
              </a:spcAft>
            </a:pPr>
            <a:r>
              <a:rPr lang="en-US" sz="1600">
                <a:solidFill>
                  <a:schemeClr val="tx2"/>
                </a:solidFill>
              </a:rPr>
              <a:t>12. A copy of a valid study permit (If Applica13. Proof of English Language Proficiency (IELTS, TOEFL OR CAEL report if applicable) </a:t>
            </a:r>
            <a:endParaRPr lang="en-US" sz="1600">
              <a:solidFill>
                <a:schemeClr val="tx2"/>
              </a:solidFill>
              <a:cs typeface="Calibri"/>
            </a:endParaRPr>
          </a:p>
        </p:txBody>
      </p:sp>
      <p:grpSp>
        <p:nvGrpSpPr>
          <p:cNvPr id="20" name="Group 19">
            <a:extLst>
              <a:ext uri="{FF2B5EF4-FFF2-40B4-BE49-F238E27FC236}">
                <a16:creationId xmlns:a16="http://schemas.microsoft.com/office/drawing/2014/main" id="{09ADD442-FEE7-4BDD-94A8-68DF0206291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19502" y="4580641"/>
            <a:ext cx="338328" cy="182880"/>
            <a:chOff x="4089400" y="933450"/>
            <a:chExt cx="338328" cy="341938"/>
          </a:xfrm>
        </p:grpSpPr>
        <p:cxnSp>
          <p:nvCxnSpPr>
            <p:cNvPr id="21" name="Straight Connector 20">
              <a:extLst>
                <a:ext uri="{FF2B5EF4-FFF2-40B4-BE49-F238E27FC236}">
                  <a16:creationId xmlns:a16="http://schemas.microsoft.com/office/drawing/2014/main" id="{23AF287B-68F4-4481-A008-7BCBD3CE5020}"/>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6D3CDF4-B844-463E-9E56-6714C1DA5FA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9178879A-517B-4DD1-882D-4F430139130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91277423-2F7B-42E6-81A8-B51CC09C67A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27" name="Straight Connector 26">
              <a:extLst>
                <a:ext uri="{FF2B5EF4-FFF2-40B4-BE49-F238E27FC236}">
                  <a16:creationId xmlns:a16="http://schemas.microsoft.com/office/drawing/2014/main" id="{978E666B-9B20-44D3-8427-2EC6DFD07ADF}"/>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7759434-B6B5-4E94-8CF6-11EBDE47C69F}"/>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D9F87E99-D3E9-4ACA-A76E-E6D7C0353D45}"/>
              </a:ext>
            </a:extLst>
          </p:cNvPr>
          <p:cNvSpPr txBox="1"/>
          <p:nvPr/>
        </p:nvSpPr>
        <p:spPr>
          <a:xfrm>
            <a:off x="706791" y="129970"/>
            <a:ext cx="3435071" cy="893813"/>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800" b="1">
                <a:solidFill>
                  <a:schemeClr val="tx2"/>
                </a:solidFill>
                <a:latin typeface="+mj-lt"/>
                <a:ea typeface="+mj-ea"/>
                <a:cs typeface="+mj-cs"/>
              </a:rPr>
              <a:t>MBA/MA Leadership Document Checklist</a:t>
            </a:r>
          </a:p>
        </p:txBody>
      </p:sp>
    </p:spTree>
    <p:extLst>
      <p:ext uri="{BB962C8B-B14F-4D97-AF65-F5344CB8AC3E}">
        <p14:creationId xmlns:p14="http://schemas.microsoft.com/office/powerpoint/2010/main" val="70761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U_logo_Tagline_PMS288_3125.jpg"/>
          <p:cNvPicPr>
            <a:picLocks noChangeAspect="1"/>
          </p:cNvPicPr>
          <p:nvPr/>
        </p:nvPicPr>
        <p:blipFill>
          <a:blip r:embed="rId2"/>
          <a:stretch>
            <a:fillRect/>
          </a:stretch>
        </p:blipFill>
        <p:spPr>
          <a:xfrm>
            <a:off x="609600" y="5621828"/>
            <a:ext cx="1447800" cy="806404"/>
          </a:xfrm>
          <a:prstGeom prst="rect">
            <a:avLst/>
          </a:prstGeom>
        </p:spPr>
      </p:pic>
      <p:pic>
        <p:nvPicPr>
          <p:cNvPr id="2" name="Picture 2" descr="A group of people standing in a room&#10;&#10;Description generated with very high confidence">
            <a:extLst>
              <a:ext uri="{FF2B5EF4-FFF2-40B4-BE49-F238E27FC236}">
                <a16:creationId xmlns:a16="http://schemas.microsoft.com/office/drawing/2014/main" id="{DC41B2F4-62C4-4B6E-A70A-181C43A032F5}"/>
              </a:ext>
            </a:extLst>
          </p:cNvPr>
          <p:cNvPicPr>
            <a:picLocks noChangeAspect="1"/>
          </p:cNvPicPr>
          <p:nvPr/>
        </p:nvPicPr>
        <p:blipFill>
          <a:blip r:embed="rId3"/>
          <a:stretch>
            <a:fillRect/>
          </a:stretch>
        </p:blipFill>
        <p:spPr>
          <a:xfrm>
            <a:off x="4149307" y="-1436"/>
            <a:ext cx="5000443" cy="2935854"/>
          </a:xfrm>
          <a:prstGeom prst="rect">
            <a:avLst/>
          </a:prstGeom>
        </p:spPr>
      </p:pic>
      <p:sp>
        <p:nvSpPr>
          <p:cNvPr id="5" name="TextBox 4">
            <a:extLst>
              <a:ext uri="{FF2B5EF4-FFF2-40B4-BE49-F238E27FC236}">
                <a16:creationId xmlns:a16="http://schemas.microsoft.com/office/drawing/2014/main" id="{37181368-8C84-4F21-8E47-D9503482B647}"/>
              </a:ext>
            </a:extLst>
          </p:cNvPr>
          <p:cNvSpPr txBox="1"/>
          <p:nvPr/>
        </p:nvSpPr>
        <p:spPr>
          <a:xfrm>
            <a:off x="500671" y="1089787"/>
            <a:ext cx="340455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TWU’s BA in Leadership program will give you the tools you need to lead well in whatever setting you find yourself. This is a block transfer program.</a:t>
            </a:r>
            <a:endParaRPr lang="en-US">
              <a:cs typeface="Calibri"/>
            </a:endParaRPr>
          </a:p>
        </p:txBody>
      </p:sp>
      <p:sp>
        <p:nvSpPr>
          <p:cNvPr id="8" name="TextBox 7">
            <a:extLst>
              <a:ext uri="{FF2B5EF4-FFF2-40B4-BE49-F238E27FC236}">
                <a16:creationId xmlns:a16="http://schemas.microsoft.com/office/drawing/2014/main" id="{FF2AD700-675F-4C9A-8019-BB3E3D80C9DC}"/>
              </a:ext>
            </a:extLst>
          </p:cNvPr>
          <p:cNvSpPr txBox="1"/>
          <p:nvPr/>
        </p:nvSpPr>
        <p:spPr>
          <a:xfrm>
            <a:off x="507034" y="258315"/>
            <a:ext cx="3412703" cy="523220"/>
          </a:xfrm>
          <a:prstGeom prst="rect">
            <a:avLst/>
          </a:prstGeom>
          <a:noFill/>
        </p:spPr>
        <p:txBody>
          <a:bodyPr wrap="square" rtlCol="0" anchor="t">
            <a:spAutoFit/>
          </a:bodyPr>
          <a:lstStyle/>
          <a:p>
            <a:r>
              <a:rPr lang="en-US" sz="2800" b="1">
                <a:solidFill>
                  <a:schemeClr val="accent1">
                    <a:lumMod val="50000"/>
                  </a:schemeClr>
                </a:solidFill>
                <a:cs typeface="Calibri"/>
              </a:rPr>
              <a:t>BA in Leadership</a:t>
            </a:r>
            <a:endParaRPr lang="en-US" sz="2800" b="1">
              <a:solidFill>
                <a:schemeClr val="accent1">
                  <a:lumMod val="50000"/>
                </a:schemeClr>
              </a:solidFill>
            </a:endParaRPr>
          </a:p>
        </p:txBody>
      </p:sp>
      <p:graphicFrame>
        <p:nvGraphicFramePr>
          <p:cNvPr id="10" name="Table 9">
            <a:extLst>
              <a:ext uri="{FF2B5EF4-FFF2-40B4-BE49-F238E27FC236}">
                <a16:creationId xmlns:a16="http://schemas.microsoft.com/office/drawing/2014/main" id="{7C05212D-3274-4313-AF6B-6D30E8956326}"/>
              </a:ext>
            </a:extLst>
          </p:cNvPr>
          <p:cNvGraphicFramePr>
            <a:graphicFrameLocks noGrp="1"/>
          </p:cNvGraphicFramePr>
          <p:nvPr>
            <p:extLst>
              <p:ext uri="{D42A27DB-BD31-4B8C-83A1-F6EECF244321}">
                <p14:modId xmlns:p14="http://schemas.microsoft.com/office/powerpoint/2010/main" val="1693867627"/>
              </p:ext>
            </p:extLst>
          </p:nvPr>
        </p:nvGraphicFramePr>
        <p:xfrm>
          <a:off x="833886" y="3076754"/>
          <a:ext cx="7354594" cy="2103120"/>
        </p:xfrm>
        <a:graphic>
          <a:graphicData uri="http://schemas.openxmlformats.org/drawingml/2006/table">
            <a:tbl>
              <a:tblPr firstRow="1" bandRow="1">
                <a:tableStyleId>{5C22544A-7EE6-4342-B048-85BDC9FD1C3A}</a:tableStyleId>
              </a:tblPr>
              <a:tblGrid>
                <a:gridCol w="1310361">
                  <a:extLst>
                    <a:ext uri="{9D8B030D-6E8A-4147-A177-3AD203B41FA5}">
                      <a16:colId xmlns:a16="http://schemas.microsoft.com/office/drawing/2014/main" val="3265256337"/>
                    </a:ext>
                  </a:extLst>
                </a:gridCol>
                <a:gridCol w="1643529">
                  <a:extLst>
                    <a:ext uri="{9D8B030D-6E8A-4147-A177-3AD203B41FA5}">
                      <a16:colId xmlns:a16="http://schemas.microsoft.com/office/drawing/2014/main" val="978189748"/>
                    </a:ext>
                  </a:extLst>
                </a:gridCol>
                <a:gridCol w="1553882">
                  <a:extLst>
                    <a:ext uri="{9D8B030D-6E8A-4147-A177-3AD203B41FA5}">
                      <a16:colId xmlns:a16="http://schemas.microsoft.com/office/drawing/2014/main" val="244527781"/>
                    </a:ext>
                  </a:extLst>
                </a:gridCol>
                <a:gridCol w="1240117">
                  <a:extLst>
                    <a:ext uri="{9D8B030D-6E8A-4147-A177-3AD203B41FA5}">
                      <a16:colId xmlns:a16="http://schemas.microsoft.com/office/drawing/2014/main" val="523910561"/>
                    </a:ext>
                  </a:extLst>
                </a:gridCol>
                <a:gridCol w="1606705">
                  <a:extLst>
                    <a:ext uri="{9D8B030D-6E8A-4147-A177-3AD203B41FA5}">
                      <a16:colId xmlns:a16="http://schemas.microsoft.com/office/drawing/2014/main" val="1757443439"/>
                    </a:ext>
                  </a:extLst>
                </a:gridCol>
              </a:tblGrid>
              <a:tr h="827280">
                <a:tc>
                  <a:txBody>
                    <a:bodyPr/>
                    <a:lstStyle/>
                    <a:p>
                      <a:pPr algn="ctr"/>
                      <a:r>
                        <a:rPr lang="en-US"/>
                        <a:t>Program</a:t>
                      </a:r>
                    </a:p>
                  </a:txBody>
                  <a:tcPr/>
                </a:tc>
                <a:tc>
                  <a:txBody>
                    <a:bodyPr/>
                    <a:lstStyle/>
                    <a:p>
                      <a:pPr algn="ctr"/>
                      <a:r>
                        <a:rPr lang="en-US"/>
                        <a:t>Academic Admission requirement</a:t>
                      </a:r>
                    </a:p>
                  </a:txBody>
                  <a:tcPr/>
                </a:tc>
                <a:tc>
                  <a:txBody>
                    <a:bodyPr/>
                    <a:lstStyle/>
                    <a:p>
                      <a:pPr algn="ctr"/>
                      <a:r>
                        <a:rPr lang="en-US"/>
                        <a:t>Language Admission requirement</a:t>
                      </a:r>
                    </a:p>
                  </a:txBody>
                  <a:tcPr/>
                </a:tc>
                <a:tc>
                  <a:txBody>
                    <a:bodyPr/>
                    <a:lstStyle/>
                    <a:p>
                      <a:pPr algn="ctr"/>
                      <a:r>
                        <a:rPr lang="en-US"/>
                        <a:t>Tuition per Semester Hour</a:t>
                      </a:r>
                    </a:p>
                  </a:txBody>
                  <a:tcPr/>
                </a:tc>
                <a:tc>
                  <a:txBody>
                    <a:bodyPr/>
                    <a:lstStyle/>
                    <a:p>
                      <a:pPr algn="ctr"/>
                      <a:r>
                        <a:rPr lang="en-US"/>
                        <a:t>Program Tuition </a:t>
                      </a:r>
                    </a:p>
                  </a:txBody>
                  <a:tcPr/>
                </a:tc>
                <a:extLst>
                  <a:ext uri="{0D108BD9-81ED-4DB2-BD59-A6C34878D82A}">
                    <a16:rowId xmlns:a16="http://schemas.microsoft.com/office/drawing/2014/main" val="1781096703"/>
                  </a:ext>
                </a:extLst>
              </a:tr>
              <a:tr h="1084959">
                <a:tc>
                  <a:txBody>
                    <a:bodyPr/>
                    <a:lstStyle/>
                    <a:p>
                      <a:r>
                        <a:rPr lang="en-US" b="1"/>
                        <a:t>BA in Leadership</a:t>
                      </a:r>
                    </a:p>
                  </a:txBody>
                  <a:tcPr/>
                </a:tc>
                <a:tc>
                  <a:txBody>
                    <a:bodyPr/>
                    <a:lstStyle/>
                    <a:p>
                      <a:r>
                        <a:rPr lang="en-US"/>
                        <a:t>GPA 2.0*</a:t>
                      </a:r>
                    </a:p>
                    <a:p>
                      <a:pPr lvl="0">
                        <a:buNone/>
                      </a:pPr>
                      <a:endParaRPr lang="en-US" sz="1800" b="0" i="0" u="none" strike="noStrike" noProof="0">
                        <a:latin typeface="Calibri"/>
                      </a:endParaRPr>
                    </a:p>
                  </a:txBody>
                  <a:tcPr/>
                </a:tc>
                <a:tc>
                  <a:txBody>
                    <a:bodyPr/>
                    <a:lstStyle/>
                    <a:p>
                      <a:r>
                        <a:rPr lang="en-US"/>
                        <a:t>IELTS</a:t>
                      </a:r>
                      <a:r>
                        <a:rPr lang="en-US" baseline="0"/>
                        <a:t> 6.0 overall with 5.5 other bands</a:t>
                      </a:r>
                      <a:endParaRPr lang="en-US"/>
                    </a:p>
                  </a:txBody>
                  <a:tcPr/>
                </a:tc>
                <a:tc>
                  <a:txBody>
                    <a:bodyPr/>
                    <a:lstStyle/>
                    <a:p>
                      <a:r>
                        <a:rPr lang="en-US"/>
                        <a:t>$777/</a:t>
                      </a:r>
                      <a:r>
                        <a:rPr lang="en-US" err="1"/>
                        <a:t>s.h.</a:t>
                      </a:r>
                    </a:p>
                  </a:txBody>
                  <a:tcPr/>
                </a:tc>
                <a:tc>
                  <a:txBody>
                    <a:bodyPr/>
                    <a:lstStyle/>
                    <a:p>
                      <a:pPr lvl="0">
                        <a:buNone/>
                      </a:pPr>
                      <a:r>
                        <a:rPr lang="en-US" sz="1800" b="0" i="0" u="none" strike="noStrike" noProof="0">
                          <a:latin typeface="Calibri"/>
                        </a:rPr>
                        <a:t>$48,951CAD</a:t>
                      </a:r>
                    </a:p>
                    <a:p>
                      <a:pPr lvl="0">
                        <a:buNone/>
                      </a:pPr>
                      <a:r>
                        <a:rPr lang="en-US" sz="1800" b="0" i="0" u="none" strike="noStrike" noProof="0">
                          <a:latin typeface="Calibri"/>
                        </a:rPr>
                        <a:t>(63 Credits)</a:t>
                      </a:r>
                    </a:p>
                  </a:txBody>
                  <a:tcPr/>
                </a:tc>
                <a:extLst>
                  <a:ext uri="{0D108BD9-81ED-4DB2-BD59-A6C34878D82A}">
                    <a16:rowId xmlns:a16="http://schemas.microsoft.com/office/drawing/2014/main" val="585640161"/>
                  </a:ext>
                </a:extLst>
              </a:tr>
            </a:tbl>
          </a:graphicData>
        </a:graphic>
      </p:graphicFrame>
      <p:sp>
        <p:nvSpPr>
          <p:cNvPr id="9" name="TextBox 8">
            <a:extLst>
              <a:ext uri="{FF2B5EF4-FFF2-40B4-BE49-F238E27FC236}">
                <a16:creationId xmlns:a16="http://schemas.microsoft.com/office/drawing/2014/main" id="{2D6B1FEE-5499-462B-A112-2288F46853C4}"/>
              </a:ext>
            </a:extLst>
          </p:cNvPr>
          <p:cNvSpPr txBox="1"/>
          <p:nvPr/>
        </p:nvSpPr>
        <p:spPr>
          <a:xfrm>
            <a:off x="2567260" y="5244127"/>
            <a:ext cx="596033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cs typeface="Calibri"/>
            </a:endParaRPr>
          </a:p>
          <a:p>
            <a:pPr marL="285750" indent="-285750">
              <a:buFont typeface="Wingdings"/>
              <a:buChar char="v"/>
            </a:pPr>
            <a:r>
              <a:rPr lang="en-US" sz="1600" b="1">
                <a:cs typeface="Calibri"/>
              </a:rPr>
              <a:t>Students can transfer up to 60 Credits</a:t>
            </a:r>
            <a:endParaRPr lang="en-US">
              <a:cs typeface="Calibri"/>
            </a:endParaRPr>
          </a:p>
          <a:p>
            <a:pPr marL="285750" indent="-285750">
              <a:buFont typeface="Wingdings"/>
              <a:buChar char="v"/>
            </a:pPr>
            <a:r>
              <a:rPr lang="en-US" sz="1600" b="1">
                <a:ea typeface="+mn-lt"/>
                <a:cs typeface="+mn-lt"/>
              </a:rPr>
              <a:t>Completion of a Bachelor’s degree, or three-year diploma, post-secondary courses in process (at least 2 years study with 45 credits)</a:t>
            </a:r>
            <a:endParaRPr lang="en-US" sz="1600">
              <a:ea typeface="+mn-lt"/>
              <a:cs typeface="+mn-lt"/>
            </a:endParaRPr>
          </a:p>
        </p:txBody>
      </p:sp>
    </p:spTree>
    <p:extLst>
      <p:ext uri="{BB962C8B-B14F-4D97-AF65-F5344CB8AC3E}">
        <p14:creationId xmlns:p14="http://schemas.microsoft.com/office/powerpoint/2010/main" val="1610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4993743-B10A-433C-9996-3035D2C3A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BB3B8946-A0AA-42D4-8A24-639DC6EA17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AB1038E6-06EF-4DCB-B52E-D3825C50F7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5C7EF35C-8B7D-4026-8F09-8B2B225057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5F24A71D-C0A9-49AC-B2D1-5A9EA2BD38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511403"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280C55-570C-4284-9850-B2BA33DB67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5274821"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723570" y="804328"/>
            <a:ext cx="4568484" cy="120582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500" b="1">
                <a:solidFill>
                  <a:srgbClr val="FEFFFF"/>
                </a:solidFill>
                <a:latin typeface="+mj-lt"/>
                <a:ea typeface="+mj-ea"/>
                <a:cs typeface="+mj-cs"/>
              </a:rPr>
              <a:t>Table of Contents</a:t>
            </a:r>
          </a:p>
        </p:txBody>
      </p:sp>
      <p:sp>
        <p:nvSpPr>
          <p:cNvPr id="3" name="TextBox 2">
            <a:extLst>
              <a:ext uri="{FF2B5EF4-FFF2-40B4-BE49-F238E27FC236}">
                <a16:creationId xmlns:a16="http://schemas.microsoft.com/office/drawing/2014/main" id="{E1CF7FDF-F366-440F-9AD1-3B494ED5D601}"/>
              </a:ext>
            </a:extLst>
          </p:cNvPr>
          <p:cNvSpPr txBox="1"/>
          <p:nvPr/>
        </p:nvSpPr>
        <p:spPr>
          <a:xfrm>
            <a:off x="961641" y="2494450"/>
            <a:ext cx="4330413" cy="356315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defTabSz="914400">
              <a:lnSpc>
                <a:spcPct val="90000"/>
              </a:lnSpc>
              <a:spcAft>
                <a:spcPts val="600"/>
              </a:spcAft>
              <a:buFont typeface="Arial" panose="020B0604020202020204" pitchFamily="34" charset="0"/>
              <a:buChar char="•"/>
            </a:pPr>
            <a:r>
              <a:rPr lang="en-US" sz="2400" dirty="0"/>
              <a:t>Welcome to TWU</a:t>
            </a:r>
            <a:endParaRPr lang="en-US" sz="2400" dirty="0">
              <a:cs typeface="Calibri"/>
            </a:endParaRPr>
          </a:p>
          <a:p>
            <a:pPr marL="285750" indent="-228600" defTabSz="914400">
              <a:lnSpc>
                <a:spcPct val="90000"/>
              </a:lnSpc>
              <a:spcAft>
                <a:spcPts val="600"/>
              </a:spcAft>
              <a:buFont typeface="Arial" panose="020B0604020202020204" pitchFamily="34" charset="0"/>
              <a:buChar char="•"/>
            </a:pPr>
            <a:r>
              <a:rPr lang="en-US" sz="2400" dirty="0"/>
              <a:t>Campus Locations</a:t>
            </a:r>
            <a:endParaRPr lang="en-US" sz="2400" dirty="0">
              <a:cs typeface="Calibri"/>
            </a:endParaRPr>
          </a:p>
          <a:p>
            <a:pPr marL="285750" indent="-228600" defTabSz="914400">
              <a:lnSpc>
                <a:spcPct val="90000"/>
              </a:lnSpc>
              <a:spcAft>
                <a:spcPts val="600"/>
              </a:spcAft>
              <a:buFont typeface="Arial" panose="020B0604020202020204" pitchFamily="34" charset="0"/>
              <a:buChar char="•"/>
            </a:pPr>
            <a:r>
              <a:rPr lang="en-US" sz="2400" dirty="0"/>
              <a:t>Programs</a:t>
            </a:r>
            <a:endParaRPr lang="en-US" sz="2400" dirty="0">
              <a:cs typeface="Calibri"/>
            </a:endParaRPr>
          </a:p>
          <a:p>
            <a:pPr marL="285750" indent="-228600" defTabSz="914400">
              <a:lnSpc>
                <a:spcPct val="90000"/>
              </a:lnSpc>
              <a:spcAft>
                <a:spcPts val="600"/>
              </a:spcAft>
              <a:buFont typeface="Arial" panose="020B0604020202020204" pitchFamily="34" charset="0"/>
              <a:buChar char="•"/>
            </a:pPr>
            <a:r>
              <a:rPr lang="en-US" sz="2400" dirty="0"/>
              <a:t>Student Life</a:t>
            </a:r>
            <a:endParaRPr lang="en-US" sz="2400" dirty="0">
              <a:cs typeface="Calibri"/>
            </a:endParaRPr>
          </a:p>
          <a:p>
            <a:pPr marL="285750" indent="-228600" defTabSz="914400">
              <a:lnSpc>
                <a:spcPct val="90000"/>
              </a:lnSpc>
              <a:spcAft>
                <a:spcPts val="600"/>
              </a:spcAft>
              <a:buFont typeface="Arial" panose="020B0604020202020204" pitchFamily="34" charset="0"/>
              <a:buChar char="•"/>
            </a:pPr>
            <a:r>
              <a:rPr lang="en-US" sz="2400" dirty="0"/>
              <a:t>Application Process</a:t>
            </a:r>
            <a:endParaRPr lang="en-US" sz="2400" dirty="0">
              <a:cs typeface="Calibri"/>
            </a:endParaRPr>
          </a:p>
          <a:p>
            <a:pPr marL="285750" indent="-228600" defTabSz="914400">
              <a:lnSpc>
                <a:spcPct val="90000"/>
              </a:lnSpc>
              <a:spcAft>
                <a:spcPts val="600"/>
              </a:spcAft>
              <a:buFont typeface="Arial" panose="020B0604020202020204" pitchFamily="34" charset="0"/>
              <a:buChar char="•"/>
            </a:pPr>
            <a:r>
              <a:rPr lang="en-US" sz="2400" dirty="0">
                <a:ea typeface="+mn-lt"/>
                <a:cs typeface="+mn-lt"/>
              </a:rPr>
              <a:t>Q&amp;A</a:t>
            </a:r>
            <a:endParaRPr lang="en-US" sz="2400" dirty="0">
              <a:cs typeface="Calibri"/>
            </a:endParaRPr>
          </a:p>
          <a:p>
            <a:pPr marL="57150" defTabSz="914400">
              <a:lnSpc>
                <a:spcPct val="90000"/>
              </a:lnSpc>
              <a:spcAft>
                <a:spcPts val="600"/>
              </a:spcAft>
            </a:pPr>
            <a:endParaRPr lang="en-US" sz="2400" dirty="0">
              <a:cs typeface="Calibri"/>
            </a:endParaRPr>
          </a:p>
          <a:p>
            <a:pPr marL="57150" defTabSz="914400">
              <a:lnSpc>
                <a:spcPct val="90000"/>
              </a:lnSpc>
              <a:spcAft>
                <a:spcPts val="600"/>
              </a:spcAft>
            </a:pPr>
            <a:endParaRPr lang="en-US" sz="2400" dirty="0">
              <a:cs typeface="Calibri"/>
            </a:endParaRPr>
          </a:p>
        </p:txBody>
      </p:sp>
      <p:pic>
        <p:nvPicPr>
          <p:cNvPr id="6" name="Picture 5" descr="TWU_logo_Tagline_PMS288_3125.jpg"/>
          <p:cNvPicPr>
            <a:picLocks noChangeAspect="1"/>
          </p:cNvPicPr>
          <p:nvPr/>
        </p:nvPicPr>
        <p:blipFill>
          <a:blip r:embed="rId2"/>
          <a:stretch>
            <a:fillRect/>
          </a:stretch>
        </p:blipFill>
        <p:spPr>
          <a:xfrm>
            <a:off x="7254981" y="5759545"/>
            <a:ext cx="1544272" cy="865999"/>
          </a:xfrm>
          <a:prstGeom prst="rect">
            <a:avLst/>
          </a:prstGeom>
        </p:spPr>
      </p:pic>
      <p:pic>
        <p:nvPicPr>
          <p:cNvPr id="2" name="Picture 3" descr="A sign in the middle of a park&#10;&#10;Description generated with very high confidence">
            <a:extLst>
              <a:ext uri="{FF2B5EF4-FFF2-40B4-BE49-F238E27FC236}">
                <a16:creationId xmlns:a16="http://schemas.microsoft.com/office/drawing/2014/main" id="{FE8318DA-E409-4F42-A5E0-82445996DDFB}"/>
              </a:ext>
            </a:extLst>
          </p:cNvPr>
          <p:cNvPicPr>
            <a:picLocks noChangeAspect="1"/>
          </p:cNvPicPr>
          <p:nvPr/>
        </p:nvPicPr>
        <p:blipFill>
          <a:blip r:embed="rId3"/>
          <a:stretch>
            <a:fillRect/>
          </a:stretch>
        </p:blipFill>
        <p:spPr>
          <a:xfrm>
            <a:off x="4264493" y="200765"/>
            <a:ext cx="4877532" cy="3239398"/>
          </a:xfrm>
          <a:prstGeom prst="rect">
            <a:avLst/>
          </a:prstGeom>
        </p:spPr>
      </p:pic>
    </p:spTree>
    <p:extLst>
      <p:ext uri="{BB962C8B-B14F-4D97-AF65-F5344CB8AC3E}">
        <p14:creationId xmlns:p14="http://schemas.microsoft.com/office/powerpoint/2010/main" val="316401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107FDC-7D59-4078-9F93-F68ABC3A95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B0FCBC-FF1A-4EA4-91A7-05EA310ADD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4204446"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5527597-2A6E-4CE5-A0AD-576C09435322}"/>
              </a:ext>
            </a:extLst>
          </p:cNvPr>
          <p:cNvSpPr txBox="1"/>
          <p:nvPr/>
        </p:nvSpPr>
        <p:spPr>
          <a:xfrm>
            <a:off x="821810" y="72461"/>
            <a:ext cx="3205035" cy="103758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800" b="1">
                <a:solidFill>
                  <a:schemeClr val="tx2"/>
                </a:solidFill>
                <a:latin typeface="+mj-lt"/>
                <a:ea typeface="+mj-ea"/>
                <a:cs typeface="+mj-cs"/>
              </a:rPr>
              <a:t>BA LEADERSHIP Document Checklist</a:t>
            </a:r>
          </a:p>
        </p:txBody>
      </p:sp>
      <p:cxnSp>
        <p:nvCxnSpPr>
          <p:cNvPr id="15" name="Straight Connector 14">
            <a:extLst>
              <a:ext uri="{FF2B5EF4-FFF2-40B4-BE49-F238E27FC236}">
                <a16:creationId xmlns:a16="http://schemas.microsoft.com/office/drawing/2014/main" id="{6240B2AD-39F5-4BE1-A6A0-C0B711FBA7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TWU_logo_Tagline_PMS288_3125.jpg"/>
          <p:cNvPicPr>
            <a:picLocks noChangeAspect="1"/>
          </p:cNvPicPr>
          <p:nvPr/>
        </p:nvPicPr>
        <p:blipFill>
          <a:blip r:embed="rId2"/>
          <a:stretch>
            <a:fillRect/>
          </a:stretch>
        </p:blipFill>
        <p:spPr>
          <a:xfrm>
            <a:off x="4643943" y="4144827"/>
            <a:ext cx="3263603" cy="1802529"/>
          </a:xfrm>
          <a:prstGeom prst="rect">
            <a:avLst/>
          </a:prstGeom>
        </p:spPr>
      </p:pic>
      <p:pic>
        <p:nvPicPr>
          <p:cNvPr id="6" name="Picture 6" descr="A group of people posing for the camera&#10;&#10;Description generated with very high confidence">
            <a:extLst>
              <a:ext uri="{FF2B5EF4-FFF2-40B4-BE49-F238E27FC236}">
                <a16:creationId xmlns:a16="http://schemas.microsoft.com/office/drawing/2014/main" id="{2E4A5DA1-FE28-4984-B5AD-6240CB9B4ED8}"/>
              </a:ext>
            </a:extLst>
          </p:cNvPr>
          <p:cNvPicPr>
            <a:picLocks noChangeAspect="1"/>
          </p:cNvPicPr>
          <p:nvPr/>
        </p:nvPicPr>
        <p:blipFill>
          <a:blip r:embed="rId3"/>
          <a:stretch>
            <a:fillRect/>
          </a:stretch>
        </p:blipFill>
        <p:spPr>
          <a:xfrm>
            <a:off x="4204446" y="6243"/>
            <a:ext cx="4938475" cy="3242588"/>
          </a:xfrm>
          <a:prstGeom prst="rect">
            <a:avLst/>
          </a:prstGeom>
        </p:spPr>
      </p:pic>
      <p:grpSp>
        <p:nvGrpSpPr>
          <p:cNvPr id="17" name="Group 16">
            <a:extLst>
              <a:ext uri="{FF2B5EF4-FFF2-40B4-BE49-F238E27FC236}">
                <a16:creationId xmlns:a16="http://schemas.microsoft.com/office/drawing/2014/main" id="{23A8116B-0399-4C01-A174-440E5045277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10145" y="1455275"/>
            <a:ext cx="338328" cy="182880"/>
            <a:chOff x="4089400" y="933450"/>
            <a:chExt cx="338328" cy="341938"/>
          </a:xfrm>
        </p:grpSpPr>
        <p:cxnSp>
          <p:nvCxnSpPr>
            <p:cNvPr id="18" name="Straight Connector 17">
              <a:extLst>
                <a:ext uri="{FF2B5EF4-FFF2-40B4-BE49-F238E27FC236}">
                  <a16:creationId xmlns:a16="http://schemas.microsoft.com/office/drawing/2014/main" id="{C4023577-5356-4EA5-8D57-C0D29A9FEBF6}"/>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6CAC3D-2F6F-4AEE-8AF3-3D06A9F5D5CC}"/>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B61B9A37-09D8-48FC-B577-2891A1A7A65C}"/>
              </a:ext>
            </a:extLst>
          </p:cNvPr>
          <p:cNvSpPr txBox="1"/>
          <p:nvPr/>
        </p:nvSpPr>
        <p:spPr>
          <a:xfrm>
            <a:off x="-26454" y="1265495"/>
            <a:ext cx="4234090" cy="204260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4300" defTabSz="914400">
              <a:lnSpc>
                <a:spcPct val="90000"/>
              </a:lnSpc>
              <a:spcAft>
                <a:spcPts val="600"/>
              </a:spcAft>
            </a:pPr>
            <a:r>
              <a:rPr lang="en-US" sz="1600">
                <a:solidFill>
                  <a:schemeClr val="tx2"/>
                </a:solidFill>
                <a:cs typeface="Calibri"/>
              </a:rPr>
              <a:t>1.Completed and Signed BA Leadership Application Form</a:t>
            </a:r>
            <a:endParaRPr lang="en-US">
              <a:solidFill>
                <a:schemeClr val="tx2"/>
              </a:solidFill>
              <a:cs typeface="Calibri"/>
            </a:endParaRPr>
          </a:p>
          <a:p>
            <a:pPr marL="114300" defTabSz="914400">
              <a:lnSpc>
                <a:spcPct val="90000"/>
              </a:lnSpc>
              <a:spcAft>
                <a:spcPts val="600"/>
              </a:spcAft>
            </a:pPr>
            <a:r>
              <a:rPr lang="en-US" sz="1600">
                <a:solidFill>
                  <a:schemeClr val="tx2"/>
                </a:solidFill>
                <a:cs typeface="Calibri"/>
              </a:rPr>
              <a:t>2. Application fee of $150 CAD (non-refundable)</a:t>
            </a:r>
            <a:endParaRPr lang="en-US">
              <a:solidFill>
                <a:schemeClr val="tx2"/>
              </a:solidFill>
              <a:cs typeface="Calibri"/>
            </a:endParaRPr>
          </a:p>
          <a:p>
            <a:pPr marL="114300" defTabSz="914400">
              <a:lnSpc>
                <a:spcPct val="90000"/>
              </a:lnSpc>
              <a:spcAft>
                <a:spcPts val="600"/>
              </a:spcAft>
            </a:pPr>
            <a:r>
              <a:rPr lang="en-US" sz="1600">
                <a:solidFill>
                  <a:schemeClr val="tx2"/>
                </a:solidFill>
                <a:cs typeface="Calibri"/>
              </a:rPr>
              <a:t>3. Completed and Signed FCSA Application Form (evaluation fee of $215 USD)</a:t>
            </a:r>
          </a:p>
          <a:p>
            <a:pPr marL="114300" defTabSz="914400">
              <a:lnSpc>
                <a:spcPct val="90000"/>
              </a:lnSpc>
              <a:spcAft>
                <a:spcPts val="600"/>
              </a:spcAft>
            </a:pPr>
            <a:r>
              <a:rPr lang="en-US" sz="1600">
                <a:solidFill>
                  <a:schemeClr val="tx2"/>
                </a:solidFill>
                <a:cs typeface="Calibri"/>
              </a:rPr>
              <a:t>4. Signed Refund Policy</a:t>
            </a:r>
          </a:p>
          <a:p>
            <a:pPr marL="114300" defTabSz="914400">
              <a:lnSpc>
                <a:spcPct val="90000"/>
              </a:lnSpc>
              <a:spcAft>
                <a:spcPts val="600"/>
              </a:spcAft>
            </a:pPr>
            <a:r>
              <a:rPr lang="en-US" sz="1600">
                <a:solidFill>
                  <a:schemeClr val="tx2"/>
                </a:solidFill>
                <a:cs typeface="Calibri"/>
              </a:rPr>
              <a:t>5. All official post-secondary transcripts (original and notarized versions)</a:t>
            </a:r>
          </a:p>
          <a:p>
            <a:pPr marL="114300" defTabSz="914400">
              <a:lnSpc>
                <a:spcPct val="90000"/>
              </a:lnSpc>
              <a:spcAft>
                <a:spcPts val="600"/>
              </a:spcAft>
            </a:pPr>
            <a:r>
              <a:rPr lang="en-US" sz="1600">
                <a:solidFill>
                  <a:schemeClr val="tx2"/>
                </a:solidFill>
                <a:cs typeface="Calibri"/>
              </a:rPr>
              <a:t>6. Copies of all post-secondary diplomas or degrees (original and notarized versions)</a:t>
            </a:r>
            <a:r>
              <a:rPr lang="en-US" sz="1600"/>
              <a:t/>
            </a:r>
            <a:br>
              <a:rPr lang="en-US" sz="1600"/>
            </a:br>
            <a:r>
              <a:rPr lang="en-US" sz="1600">
                <a:solidFill>
                  <a:schemeClr val="tx2"/>
                </a:solidFill>
                <a:cs typeface="Calibri"/>
              </a:rPr>
              <a:t>or School Enrollment Certificate (original and notarized version) if you have not</a:t>
            </a:r>
            <a:r>
              <a:rPr lang="en-US" sz="1600"/>
              <a:t/>
            </a:r>
            <a:br>
              <a:rPr lang="en-US" sz="1600"/>
            </a:br>
            <a:r>
              <a:rPr lang="en-US" sz="1600">
                <a:solidFill>
                  <a:schemeClr val="tx2"/>
                </a:solidFill>
                <a:cs typeface="Calibri"/>
              </a:rPr>
              <a:t>graduated from a post-secondary school</a:t>
            </a:r>
          </a:p>
          <a:p>
            <a:pPr marL="114300" defTabSz="914400">
              <a:lnSpc>
                <a:spcPct val="90000"/>
              </a:lnSpc>
              <a:spcAft>
                <a:spcPts val="600"/>
              </a:spcAft>
            </a:pPr>
            <a:r>
              <a:rPr lang="en-US" sz="1600">
                <a:solidFill>
                  <a:schemeClr val="tx2"/>
                </a:solidFill>
                <a:cs typeface="Calibri"/>
              </a:rPr>
              <a:t>7. Official Proof of English Language Proficiency</a:t>
            </a:r>
            <a:r>
              <a:rPr lang="en-US" sz="1600"/>
              <a:t/>
            </a:r>
            <a:br>
              <a:rPr lang="en-US" sz="1600"/>
            </a:br>
            <a:r>
              <a:rPr lang="en-US" sz="1600">
                <a:solidFill>
                  <a:schemeClr val="tx2"/>
                </a:solidFill>
                <a:cs typeface="Calibri"/>
              </a:rPr>
              <a:t>Completed and Signed ESL Application Form (conditional admission)</a:t>
            </a:r>
          </a:p>
          <a:p>
            <a:pPr marL="114300" defTabSz="914400">
              <a:lnSpc>
                <a:spcPct val="90000"/>
              </a:lnSpc>
              <a:spcAft>
                <a:spcPts val="600"/>
              </a:spcAft>
            </a:pPr>
            <a:r>
              <a:rPr lang="en-US" sz="1600">
                <a:solidFill>
                  <a:schemeClr val="tx2"/>
                </a:solidFill>
                <a:cs typeface="Calibri"/>
              </a:rPr>
              <a:t>8. A copy of the student’s passport</a:t>
            </a:r>
          </a:p>
          <a:p>
            <a:pPr marL="114300" defTabSz="914400">
              <a:lnSpc>
                <a:spcPct val="90000"/>
              </a:lnSpc>
              <a:spcAft>
                <a:spcPts val="600"/>
              </a:spcAft>
            </a:pPr>
            <a:r>
              <a:rPr lang="en-US" sz="1600">
                <a:solidFill>
                  <a:schemeClr val="tx2"/>
                </a:solidFill>
                <a:cs typeface="Calibri"/>
              </a:rPr>
              <a:t>9. A copy of a valid Study Permit (if applicable)</a:t>
            </a:r>
          </a:p>
        </p:txBody>
      </p:sp>
      <p:grpSp>
        <p:nvGrpSpPr>
          <p:cNvPr id="21" name="Group 20">
            <a:extLst>
              <a:ext uri="{FF2B5EF4-FFF2-40B4-BE49-F238E27FC236}">
                <a16:creationId xmlns:a16="http://schemas.microsoft.com/office/drawing/2014/main" id="{09ADD442-FEE7-4BDD-94A8-68DF0206291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19502" y="4580641"/>
            <a:ext cx="338328" cy="182880"/>
            <a:chOff x="4089400" y="933450"/>
            <a:chExt cx="338328" cy="341938"/>
          </a:xfrm>
        </p:grpSpPr>
        <p:cxnSp>
          <p:nvCxnSpPr>
            <p:cNvPr id="22" name="Straight Connector 21">
              <a:extLst>
                <a:ext uri="{FF2B5EF4-FFF2-40B4-BE49-F238E27FC236}">
                  <a16:creationId xmlns:a16="http://schemas.microsoft.com/office/drawing/2014/main" id="{23AF287B-68F4-4481-A008-7BCBD3CE5020}"/>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D3CDF4-B844-463E-9E56-6714C1DA5FA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9178879A-517B-4DD1-882D-4F430139130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1277423-2F7B-42E6-81A8-B51CC09C67A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28" name="Straight Connector 27">
              <a:extLst>
                <a:ext uri="{FF2B5EF4-FFF2-40B4-BE49-F238E27FC236}">
                  <a16:creationId xmlns:a16="http://schemas.microsoft.com/office/drawing/2014/main" id="{978E666B-9B20-44D3-8427-2EC6DFD07ADF}"/>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7759434-B6B5-4E94-8CF6-11EBDE47C69F}"/>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25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U_logo_Tagline_PMS288_3125.jpg"/>
          <p:cNvPicPr>
            <a:picLocks noChangeAspect="1"/>
          </p:cNvPicPr>
          <p:nvPr/>
        </p:nvPicPr>
        <p:blipFill>
          <a:blip r:embed="rId2"/>
          <a:stretch>
            <a:fillRect/>
          </a:stretch>
        </p:blipFill>
        <p:spPr>
          <a:xfrm>
            <a:off x="178279" y="6139412"/>
            <a:ext cx="1059612" cy="590744"/>
          </a:xfrm>
          <a:prstGeom prst="rect">
            <a:avLst/>
          </a:prstGeom>
        </p:spPr>
      </p:pic>
      <p:graphicFrame>
        <p:nvGraphicFramePr>
          <p:cNvPr id="3" name="Table 4">
            <a:extLst>
              <a:ext uri="{FF2B5EF4-FFF2-40B4-BE49-F238E27FC236}">
                <a16:creationId xmlns:a16="http://schemas.microsoft.com/office/drawing/2014/main" id="{F3055BEA-F3C2-4257-A2E8-8AA5CDD16E6A}"/>
              </a:ext>
            </a:extLst>
          </p:cNvPr>
          <p:cNvGraphicFramePr>
            <a:graphicFrameLocks noGrp="1"/>
          </p:cNvGraphicFramePr>
          <p:nvPr>
            <p:extLst>
              <p:ext uri="{D42A27DB-BD31-4B8C-83A1-F6EECF244321}">
                <p14:modId xmlns:p14="http://schemas.microsoft.com/office/powerpoint/2010/main" val="3482499500"/>
              </p:ext>
            </p:extLst>
          </p:nvPr>
        </p:nvGraphicFramePr>
        <p:xfrm>
          <a:off x="215659" y="560716"/>
          <a:ext cx="8766872" cy="5490581"/>
        </p:xfrm>
        <a:graphic>
          <a:graphicData uri="http://schemas.openxmlformats.org/drawingml/2006/table">
            <a:tbl>
              <a:tblPr firstRow="1" bandRow="1">
                <a:tableStyleId>{5C22544A-7EE6-4342-B048-85BDC9FD1C3A}</a:tableStyleId>
              </a:tblPr>
              <a:tblGrid>
                <a:gridCol w="1231301">
                  <a:extLst>
                    <a:ext uri="{9D8B030D-6E8A-4147-A177-3AD203B41FA5}">
                      <a16:colId xmlns:a16="http://schemas.microsoft.com/office/drawing/2014/main" val="1067904290"/>
                    </a:ext>
                  </a:extLst>
                </a:gridCol>
                <a:gridCol w="1255929">
                  <a:extLst>
                    <a:ext uri="{9D8B030D-6E8A-4147-A177-3AD203B41FA5}">
                      <a16:colId xmlns:a16="http://schemas.microsoft.com/office/drawing/2014/main" val="3435743040"/>
                    </a:ext>
                  </a:extLst>
                </a:gridCol>
                <a:gridCol w="1255929">
                  <a:extLst>
                    <a:ext uri="{9D8B030D-6E8A-4147-A177-3AD203B41FA5}">
                      <a16:colId xmlns:a16="http://schemas.microsoft.com/office/drawing/2014/main" val="3840489699"/>
                    </a:ext>
                  </a:extLst>
                </a:gridCol>
                <a:gridCol w="1314823">
                  <a:extLst>
                    <a:ext uri="{9D8B030D-6E8A-4147-A177-3AD203B41FA5}">
                      <a16:colId xmlns:a16="http://schemas.microsoft.com/office/drawing/2014/main" val="3728495244"/>
                    </a:ext>
                  </a:extLst>
                </a:gridCol>
                <a:gridCol w="1197034">
                  <a:extLst>
                    <a:ext uri="{9D8B030D-6E8A-4147-A177-3AD203B41FA5}">
                      <a16:colId xmlns:a16="http://schemas.microsoft.com/office/drawing/2014/main" val="916437226"/>
                    </a:ext>
                  </a:extLst>
                </a:gridCol>
                <a:gridCol w="1240117">
                  <a:extLst>
                    <a:ext uri="{9D8B030D-6E8A-4147-A177-3AD203B41FA5}">
                      <a16:colId xmlns:a16="http://schemas.microsoft.com/office/drawing/2014/main" val="1804799650"/>
                    </a:ext>
                  </a:extLst>
                </a:gridCol>
                <a:gridCol w="1271739">
                  <a:extLst>
                    <a:ext uri="{9D8B030D-6E8A-4147-A177-3AD203B41FA5}">
                      <a16:colId xmlns:a16="http://schemas.microsoft.com/office/drawing/2014/main" val="3553319409"/>
                    </a:ext>
                  </a:extLst>
                </a:gridCol>
              </a:tblGrid>
              <a:tr h="552821">
                <a:tc>
                  <a:txBody>
                    <a:bodyPr/>
                    <a:lstStyle/>
                    <a:p>
                      <a:r>
                        <a:rPr lang="en-US"/>
                        <a:t>Program</a:t>
                      </a:r>
                    </a:p>
                  </a:txBody>
                  <a:tcPr/>
                </a:tc>
                <a:tc>
                  <a:txBody>
                    <a:bodyPr/>
                    <a:lstStyle/>
                    <a:p>
                      <a:r>
                        <a:rPr lang="en-US"/>
                        <a:t>Level</a:t>
                      </a:r>
                    </a:p>
                  </a:txBody>
                  <a:tcPr/>
                </a:tc>
                <a:tc>
                  <a:txBody>
                    <a:bodyPr/>
                    <a:lstStyle/>
                    <a:p>
                      <a:r>
                        <a:rPr lang="en-US"/>
                        <a:t>IELTS</a:t>
                      </a:r>
                    </a:p>
                  </a:txBody>
                  <a:tcPr/>
                </a:tc>
                <a:tc>
                  <a:txBody>
                    <a:bodyPr/>
                    <a:lstStyle/>
                    <a:p>
                      <a:r>
                        <a:rPr lang="en-US"/>
                        <a:t>TOEFL</a:t>
                      </a:r>
                    </a:p>
                  </a:txBody>
                  <a:tcPr/>
                </a:tc>
                <a:tc>
                  <a:txBody>
                    <a:bodyPr/>
                    <a:lstStyle/>
                    <a:p>
                      <a:r>
                        <a:rPr lang="en-US"/>
                        <a:t>CAEL</a:t>
                      </a:r>
                    </a:p>
                  </a:txBody>
                  <a:tcPr/>
                </a:tc>
                <a:tc>
                  <a:txBody>
                    <a:bodyPr/>
                    <a:lstStyle/>
                    <a:p>
                      <a:endParaRPr lang="en-US"/>
                    </a:p>
                  </a:txBody>
                  <a:tcPr/>
                </a:tc>
                <a:tc>
                  <a:txBody>
                    <a:bodyPr/>
                    <a:lstStyle/>
                    <a:p>
                      <a:r>
                        <a:rPr lang="en-US"/>
                        <a:t>Tuition</a:t>
                      </a:r>
                    </a:p>
                  </a:txBody>
                  <a:tcPr/>
                </a:tc>
                <a:extLst>
                  <a:ext uri="{0D108BD9-81ED-4DB2-BD59-A6C34878D82A}">
                    <a16:rowId xmlns:a16="http://schemas.microsoft.com/office/drawing/2014/main" val="1568732661"/>
                  </a:ext>
                </a:extLst>
              </a:tr>
              <a:tr h="553896">
                <a:tc rowSpan="4">
                  <a:txBody>
                    <a:bodyPr/>
                    <a:lstStyle/>
                    <a:p>
                      <a:pPr lvl="0">
                        <a:buNone/>
                      </a:pPr>
                      <a:r>
                        <a:rPr lang="en-US" b="1"/>
                        <a:t>AES</a:t>
                      </a:r>
                    </a:p>
                    <a:p>
                      <a:pPr lvl="0">
                        <a:buNone/>
                      </a:pPr>
                      <a:r>
                        <a:rPr lang="en-US" sz="1700"/>
                        <a:t>Language Program for Academic Studies</a:t>
                      </a:r>
                    </a:p>
                  </a:txBody>
                  <a:tcPr anchor="ctr"/>
                </a:tc>
                <a:tc>
                  <a:txBody>
                    <a:bodyPr/>
                    <a:lstStyle/>
                    <a:p>
                      <a:pPr lvl="0">
                        <a:buNone/>
                      </a:pPr>
                      <a:r>
                        <a:rPr lang="en-US"/>
                        <a:t>AES Level 1</a:t>
                      </a:r>
                    </a:p>
                  </a:txBody>
                  <a:tcPr anchor="ctr"/>
                </a:tc>
                <a:tc>
                  <a:txBody>
                    <a:bodyPr/>
                    <a:lstStyle/>
                    <a:p>
                      <a:pPr lvl="0" algn="ctr">
                        <a:buNone/>
                      </a:pPr>
                      <a:r>
                        <a:rPr lang="en-US"/>
                        <a:t>&lt;=4.0</a:t>
                      </a:r>
                    </a:p>
                  </a:txBody>
                  <a:tcPr anchor="ctr"/>
                </a:tc>
                <a:tc>
                  <a:txBody>
                    <a:bodyPr/>
                    <a:lstStyle/>
                    <a:p>
                      <a:pPr lvl="0" algn="ctr">
                        <a:buNone/>
                      </a:pPr>
                      <a:r>
                        <a:rPr lang="en-US"/>
                        <a:t>&lt;=34</a:t>
                      </a:r>
                    </a:p>
                  </a:txBody>
                  <a:tcPr anchor="ctr"/>
                </a:tc>
                <a:tc>
                  <a:txBody>
                    <a:bodyPr/>
                    <a:lstStyle/>
                    <a:p>
                      <a:pPr lvl="0" algn="ctr">
                        <a:buNone/>
                      </a:pPr>
                      <a:r>
                        <a:rPr lang="en-US"/>
                        <a:t>0-29</a:t>
                      </a:r>
                    </a:p>
                  </a:txBody>
                  <a:tcPr anchor="ctr"/>
                </a:tc>
                <a:tc>
                  <a:txBody>
                    <a:bodyPr/>
                    <a:lstStyle/>
                    <a:p>
                      <a:pPr lvl="0" algn="ctr">
                        <a:buNone/>
                      </a:pPr>
                      <a:r>
                        <a:rPr lang="en-US"/>
                        <a:t>Language Course</a:t>
                      </a:r>
                    </a:p>
                  </a:txBody>
                  <a:tcPr anchor="ctr"/>
                </a:tc>
                <a:tc>
                  <a:txBody>
                    <a:bodyPr/>
                    <a:lstStyle/>
                    <a:p>
                      <a:pPr lvl="0">
                        <a:buNone/>
                      </a:pPr>
                      <a:r>
                        <a:rPr lang="en-US"/>
                        <a:t>$6,960CAD</a:t>
                      </a:r>
                    </a:p>
                  </a:txBody>
                  <a:tcPr anchor="ctr"/>
                </a:tc>
                <a:extLst>
                  <a:ext uri="{0D108BD9-81ED-4DB2-BD59-A6C34878D82A}">
                    <a16:rowId xmlns:a16="http://schemas.microsoft.com/office/drawing/2014/main" val="4132948287"/>
                  </a:ext>
                </a:extLst>
              </a:tr>
              <a:tr h="552823">
                <a:tc vMerge="1">
                  <a:txBody>
                    <a:bodyPr/>
                    <a:lstStyle/>
                    <a:p>
                      <a:endParaRPr lang="en-US"/>
                    </a:p>
                  </a:txBody>
                  <a:tcPr/>
                </a:tc>
                <a:tc>
                  <a:txBody>
                    <a:bodyPr/>
                    <a:lstStyle/>
                    <a:p>
                      <a:pPr lvl="0">
                        <a:buNone/>
                      </a:pPr>
                      <a:r>
                        <a:rPr lang="en-US"/>
                        <a:t>AES Level 2</a:t>
                      </a:r>
                    </a:p>
                  </a:txBody>
                  <a:tcPr anchor="ctr"/>
                </a:tc>
                <a:tc>
                  <a:txBody>
                    <a:bodyPr/>
                    <a:lstStyle/>
                    <a:p>
                      <a:pPr lvl="0" algn="ctr">
                        <a:buNone/>
                      </a:pPr>
                      <a:r>
                        <a:rPr lang="en-US"/>
                        <a:t>4.5</a:t>
                      </a:r>
                    </a:p>
                    <a:p>
                      <a:pPr lvl="0" algn="ctr">
                        <a:buNone/>
                      </a:pPr>
                      <a:r>
                        <a:rPr lang="en-US"/>
                        <a:t>W: &gt;= 4.0</a:t>
                      </a:r>
                    </a:p>
                  </a:txBody>
                  <a:tcPr anchor="ctr"/>
                </a:tc>
                <a:tc>
                  <a:txBody>
                    <a:bodyPr/>
                    <a:lstStyle/>
                    <a:p>
                      <a:pPr lvl="0" algn="ctr">
                        <a:buNone/>
                      </a:pPr>
                      <a:r>
                        <a:rPr lang="en-US"/>
                        <a:t>35-45</a:t>
                      </a:r>
                    </a:p>
                    <a:p>
                      <a:pPr lvl="0" algn="ctr">
                        <a:buNone/>
                      </a:pPr>
                      <a:r>
                        <a:rPr lang="en-US"/>
                        <a:t>W: &gt;= 6</a:t>
                      </a:r>
                    </a:p>
                  </a:txBody>
                  <a:tcPr anchor="ctr"/>
                </a:tc>
                <a:tc>
                  <a:txBody>
                    <a:bodyPr/>
                    <a:lstStyle/>
                    <a:p>
                      <a:pPr lvl="0" algn="ctr">
                        <a:buNone/>
                      </a:pPr>
                      <a:r>
                        <a:rPr lang="en-US"/>
                        <a:t>30-39</a:t>
                      </a:r>
                    </a:p>
                    <a:p>
                      <a:pPr lvl="0" algn="ctr">
                        <a:buNone/>
                      </a:pPr>
                      <a:r>
                        <a:rPr lang="en-US"/>
                        <a:t>W: &gt;= 15</a:t>
                      </a:r>
                    </a:p>
                  </a:txBody>
                  <a:tcPr anchor="ctr"/>
                </a:tc>
                <a:tc>
                  <a:txBody>
                    <a:bodyPr/>
                    <a:lstStyle/>
                    <a:p>
                      <a:pPr lvl="0" algn="ctr">
                        <a:buNone/>
                      </a:pPr>
                      <a:r>
                        <a:rPr lang="en-US" sz="1800" b="0" i="0" u="none" strike="noStrike" noProof="0">
                          <a:latin typeface="Calibri"/>
                        </a:rPr>
                        <a:t>Language Course</a:t>
                      </a:r>
                      <a:endParaRPr lang="en-US"/>
                    </a:p>
                  </a:txBody>
                  <a:tcPr anchor="ctr"/>
                </a:tc>
                <a:tc>
                  <a:txBody>
                    <a:bodyPr/>
                    <a:lstStyle/>
                    <a:p>
                      <a:pPr lvl="0">
                        <a:buNone/>
                      </a:pPr>
                      <a:r>
                        <a:rPr lang="en-US" sz="1800" b="0" i="0" u="none" strike="noStrike" noProof="0">
                          <a:latin typeface="Calibri"/>
                        </a:rPr>
                        <a:t>$6,960CAD</a:t>
                      </a:r>
                      <a:endParaRPr lang="en-US"/>
                    </a:p>
                  </a:txBody>
                  <a:tcPr anchor="ctr"/>
                </a:tc>
                <a:extLst>
                  <a:ext uri="{0D108BD9-81ED-4DB2-BD59-A6C34878D82A}">
                    <a16:rowId xmlns:a16="http://schemas.microsoft.com/office/drawing/2014/main" val="1140236127"/>
                  </a:ext>
                </a:extLst>
              </a:tr>
              <a:tr h="508000">
                <a:tc vMerge="1">
                  <a:txBody>
                    <a:bodyPr/>
                    <a:lstStyle/>
                    <a:p>
                      <a:endParaRPr lang="en-US"/>
                    </a:p>
                  </a:txBody>
                  <a:tcPr/>
                </a:tc>
                <a:tc>
                  <a:txBody>
                    <a:bodyPr/>
                    <a:lstStyle/>
                    <a:p>
                      <a:pPr lvl="0">
                        <a:buNone/>
                      </a:pPr>
                      <a:r>
                        <a:rPr lang="en-US"/>
                        <a:t>AES Level 3</a:t>
                      </a:r>
                    </a:p>
                  </a:txBody>
                  <a:tcPr anchor="ctr"/>
                </a:tc>
                <a:tc>
                  <a:txBody>
                    <a:bodyPr/>
                    <a:lstStyle/>
                    <a:p>
                      <a:pPr lvl="0" algn="ctr">
                        <a:buNone/>
                      </a:pPr>
                      <a:r>
                        <a:rPr lang="en-US"/>
                        <a:t>5.0</a:t>
                      </a:r>
                    </a:p>
                    <a:p>
                      <a:pPr lvl="0" algn="ctr">
                        <a:buNone/>
                      </a:pPr>
                      <a:r>
                        <a:rPr lang="en-US"/>
                        <a:t>W: &gt;= 4.5</a:t>
                      </a:r>
                    </a:p>
                  </a:txBody>
                  <a:tcPr anchor="ctr"/>
                </a:tc>
                <a:tc>
                  <a:txBody>
                    <a:bodyPr/>
                    <a:lstStyle/>
                    <a:p>
                      <a:pPr lvl="0" algn="ctr">
                        <a:buNone/>
                      </a:pPr>
                      <a:r>
                        <a:rPr lang="en-US"/>
                        <a:t>46-59</a:t>
                      </a:r>
                    </a:p>
                    <a:p>
                      <a:pPr lvl="0" algn="ctr">
                        <a:buNone/>
                      </a:pPr>
                      <a:r>
                        <a:rPr lang="en-US"/>
                        <a:t>W: &gt;= 12</a:t>
                      </a:r>
                    </a:p>
                  </a:txBody>
                  <a:tcPr anchor="ctr"/>
                </a:tc>
                <a:tc>
                  <a:txBody>
                    <a:bodyPr/>
                    <a:lstStyle/>
                    <a:p>
                      <a:pPr lvl="0" algn="ctr">
                        <a:buNone/>
                      </a:pPr>
                      <a:r>
                        <a:rPr lang="en-US"/>
                        <a:t>40-49</a:t>
                      </a:r>
                    </a:p>
                    <a:p>
                      <a:pPr lvl="0" algn="ctr">
                        <a:buNone/>
                      </a:pPr>
                      <a:r>
                        <a:rPr lang="en-US"/>
                        <a:t>W: &gt;= 30</a:t>
                      </a:r>
                    </a:p>
                  </a:txBody>
                  <a:tcPr anchor="ctr"/>
                </a:tc>
                <a:tc>
                  <a:txBody>
                    <a:bodyPr/>
                    <a:lstStyle/>
                    <a:p>
                      <a:pPr lvl="0" algn="ctr">
                        <a:buNone/>
                      </a:pPr>
                      <a:r>
                        <a:rPr lang="en-US" sz="1800" b="0" i="0" u="none" strike="noStrike" noProof="0">
                          <a:latin typeface="Calibri"/>
                        </a:rPr>
                        <a:t>Language Course</a:t>
                      </a:r>
                      <a:endParaRPr lang="en-US"/>
                    </a:p>
                  </a:txBody>
                  <a:tcPr anchor="ctr"/>
                </a:tc>
                <a:tc>
                  <a:txBody>
                    <a:bodyPr/>
                    <a:lstStyle/>
                    <a:p>
                      <a:pPr lvl="0">
                        <a:buNone/>
                      </a:pPr>
                      <a:r>
                        <a:rPr lang="en-US" sz="1800" b="0" i="0" u="none" strike="noStrike" noProof="0">
                          <a:latin typeface="Calibri"/>
                        </a:rPr>
                        <a:t>$6,960CAD</a:t>
                      </a:r>
                      <a:endParaRPr lang="en-US"/>
                    </a:p>
                  </a:txBody>
                  <a:tcPr anchor="ctr"/>
                </a:tc>
                <a:extLst>
                  <a:ext uri="{0D108BD9-81ED-4DB2-BD59-A6C34878D82A}">
                    <a16:rowId xmlns:a16="http://schemas.microsoft.com/office/drawing/2014/main" val="1787100996"/>
                  </a:ext>
                </a:extLst>
              </a:tr>
              <a:tr h="553896">
                <a:tc vMerge="1">
                  <a:txBody>
                    <a:bodyPr/>
                    <a:lstStyle/>
                    <a:p>
                      <a:endParaRPr lang="en-US"/>
                    </a:p>
                  </a:txBody>
                  <a:tcPr/>
                </a:tc>
                <a:tc>
                  <a:txBody>
                    <a:bodyPr/>
                    <a:lstStyle/>
                    <a:p>
                      <a:pPr lvl="0">
                        <a:buNone/>
                      </a:pPr>
                      <a:r>
                        <a:rPr lang="en-US"/>
                        <a:t>AES Level 4</a:t>
                      </a:r>
                    </a:p>
                  </a:txBody>
                  <a:tcPr anchor="ctr"/>
                </a:tc>
                <a:tc>
                  <a:txBody>
                    <a:bodyPr/>
                    <a:lstStyle/>
                    <a:p>
                      <a:pPr lvl="0" algn="ctr">
                        <a:buNone/>
                      </a:pPr>
                      <a:r>
                        <a:rPr lang="en-US"/>
                        <a:t>5.5</a:t>
                      </a:r>
                    </a:p>
                    <a:p>
                      <a:pPr lvl="0" algn="ctr">
                        <a:buNone/>
                      </a:pPr>
                      <a:r>
                        <a:rPr lang="en-US"/>
                        <a:t>W: &gt;= 5.0</a:t>
                      </a:r>
                    </a:p>
                  </a:txBody>
                  <a:tcPr anchor="ctr"/>
                </a:tc>
                <a:tc>
                  <a:txBody>
                    <a:bodyPr/>
                    <a:lstStyle/>
                    <a:p>
                      <a:pPr lvl="0" algn="ctr">
                        <a:buNone/>
                      </a:pPr>
                      <a:r>
                        <a:rPr lang="en-US"/>
                        <a:t>60-77</a:t>
                      </a:r>
                    </a:p>
                    <a:p>
                      <a:pPr lvl="0" algn="ctr">
                        <a:buNone/>
                      </a:pPr>
                      <a:r>
                        <a:rPr lang="en-US"/>
                        <a:t>W: &gt;= 14</a:t>
                      </a:r>
                    </a:p>
                  </a:txBody>
                  <a:tcPr anchor="ctr"/>
                </a:tc>
                <a:tc>
                  <a:txBody>
                    <a:bodyPr/>
                    <a:lstStyle/>
                    <a:p>
                      <a:pPr lvl="0" algn="ctr">
                        <a:buNone/>
                      </a:pPr>
                      <a:r>
                        <a:rPr lang="en-US"/>
                        <a:t>50-59</a:t>
                      </a:r>
                    </a:p>
                    <a:p>
                      <a:pPr lvl="0" algn="ctr">
                        <a:buNone/>
                      </a:pPr>
                      <a:r>
                        <a:rPr lang="en-US"/>
                        <a:t>W: &gt;= 40</a:t>
                      </a:r>
                    </a:p>
                  </a:txBody>
                  <a:tcPr anchor="ctr"/>
                </a:tc>
                <a:tc>
                  <a:txBody>
                    <a:bodyPr/>
                    <a:lstStyle/>
                    <a:p>
                      <a:pPr lvl="0" algn="ctr">
                        <a:buNone/>
                      </a:pPr>
                      <a:r>
                        <a:rPr lang="en-US" sz="1800" b="0" i="0" u="none" strike="noStrike" noProof="0">
                          <a:latin typeface="Calibri"/>
                        </a:rPr>
                        <a:t>Language Course</a:t>
                      </a:r>
                      <a:endParaRPr lang="en-US"/>
                    </a:p>
                  </a:txBody>
                  <a:tcPr anchor="ctr"/>
                </a:tc>
                <a:tc>
                  <a:txBody>
                    <a:bodyPr/>
                    <a:lstStyle/>
                    <a:p>
                      <a:pPr lvl="0">
                        <a:buNone/>
                      </a:pPr>
                      <a:r>
                        <a:rPr lang="en-US" sz="1800" b="0" i="0" u="none" strike="noStrike" noProof="0">
                          <a:latin typeface="Calibri"/>
                        </a:rPr>
                        <a:t>$6,960CAD</a:t>
                      </a:r>
                      <a:endParaRPr lang="en-US"/>
                    </a:p>
                  </a:txBody>
                  <a:tcPr anchor="ctr"/>
                </a:tc>
                <a:extLst>
                  <a:ext uri="{0D108BD9-81ED-4DB2-BD59-A6C34878D82A}">
                    <a16:rowId xmlns:a16="http://schemas.microsoft.com/office/drawing/2014/main" val="3809532391"/>
                  </a:ext>
                </a:extLst>
              </a:tr>
              <a:tr h="791882">
                <a:tc rowSpan="2">
                  <a:txBody>
                    <a:bodyPr/>
                    <a:lstStyle/>
                    <a:p>
                      <a:pPr lvl="0">
                        <a:buNone/>
                      </a:pPr>
                      <a:r>
                        <a:rPr lang="en-US" b="1"/>
                        <a:t>PGS</a:t>
                      </a:r>
                    </a:p>
                    <a:p>
                      <a:pPr lvl="0">
                        <a:buNone/>
                      </a:pPr>
                      <a:r>
                        <a:rPr lang="en-US" sz="1700" b="0"/>
                        <a:t>Language program for Graduate Students in TWU</a:t>
                      </a:r>
                    </a:p>
                  </a:txBody>
                  <a:tcPr anchor="ctr"/>
                </a:tc>
                <a:tc>
                  <a:txBody>
                    <a:bodyPr/>
                    <a:lstStyle/>
                    <a:p>
                      <a:pPr lvl="0">
                        <a:buNone/>
                      </a:pPr>
                      <a:r>
                        <a:rPr lang="en-US"/>
                        <a:t>PGS Level 1</a:t>
                      </a:r>
                    </a:p>
                  </a:txBody>
                  <a:tcPr anchor="ctr"/>
                </a:tc>
                <a:tc>
                  <a:txBody>
                    <a:bodyPr/>
                    <a:lstStyle/>
                    <a:p>
                      <a:pPr lvl="0" algn="ctr">
                        <a:buNone/>
                      </a:pPr>
                      <a:r>
                        <a:rPr lang="en-US"/>
                        <a:t>6.0</a:t>
                      </a:r>
                    </a:p>
                    <a:p>
                      <a:pPr lvl="0" algn="ctr">
                        <a:buNone/>
                      </a:pPr>
                      <a:r>
                        <a:rPr lang="en-US"/>
                        <a:t>W: &gt;= 5.5</a:t>
                      </a:r>
                    </a:p>
                  </a:txBody>
                  <a:tcPr anchor="ctr"/>
                </a:tc>
                <a:tc>
                  <a:txBody>
                    <a:bodyPr/>
                    <a:lstStyle/>
                    <a:p>
                      <a:pPr lvl="0" algn="ctr">
                        <a:buNone/>
                      </a:pPr>
                      <a:r>
                        <a:rPr lang="en-US"/>
                        <a:t>78-87</a:t>
                      </a:r>
                    </a:p>
                    <a:p>
                      <a:pPr lvl="0" algn="ctr">
                        <a:buNone/>
                      </a:pPr>
                      <a:r>
                        <a:rPr lang="en-US"/>
                        <a:t>W: &gt;= 18</a:t>
                      </a:r>
                    </a:p>
                  </a:txBody>
                  <a:tcPr anchor="ctr"/>
                </a:tc>
                <a:tc>
                  <a:txBody>
                    <a:bodyPr/>
                    <a:lstStyle/>
                    <a:p>
                      <a:pPr lvl="0" algn="ctr">
                        <a:buNone/>
                      </a:pPr>
                      <a:r>
                        <a:rPr lang="en-US"/>
                        <a:t>60-69</a:t>
                      </a:r>
                    </a:p>
                    <a:p>
                      <a:pPr lvl="0" algn="ctr">
                        <a:buNone/>
                      </a:pPr>
                      <a:r>
                        <a:rPr lang="en-US"/>
                        <a:t>W: &gt;= 50</a:t>
                      </a:r>
                    </a:p>
                  </a:txBody>
                  <a:tcPr anchor="ctr"/>
                </a:tc>
                <a:tc>
                  <a:txBody>
                    <a:bodyPr/>
                    <a:lstStyle/>
                    <a:p>
                      <a:pPr lvl="0" algn="ctr">
                        <a:buNone/>
                      </a:pPr>
                      <a:r>
                        <a:rPr lang="en-US"/>
                        <a:t>Language Course+ University courses</a:t>
                      </a:r>
                    </a:p>
                  </a:txBody>
                  <a:tcPr anchor="ctr"/>
                </a:tc>
                <a:tc>
                  <a:txBody>
                    <a:bodyPr/>
                    <a:lstStyle/>
                    <a:p>
                      <a:pPr lvl="0">
                        <a:buNone/>
                      </a:pPr>
                      <a:r>
                        <a:rPr lang="en-US"/>
                        <a:t>$7,932CAD</a:t>
                      </a:r>
                    </a:p>
                  </a:txBody>
                  <a:tcPr anchor="ctr"/>
                </a:tc>
                <a:extLst>
                  <a:ext uri="{0D108BD9-81ED-4DB2-BD59-A6C34878D82A}">
                    <a16:rowId xmlns:a16="http://schemas.microsoft.com/office/drawing/2014/main" val="3886054764"/>
                  </a:ext>
                </a:extLst>
              </a:tr>
              <a:tr h="866588">
                <a:tc vMerge="1">
                  <a:txBody>
                    <a:bodyPr/>
                    <a:lstStyle/>
                    <a:p>
                      <a:endParaRPr lang="en-US"/>
                    </a:p>
                  </a:txBody>
                  <a:tcPr/>
                </a:tc>
                <a:tc>
                  <a:txBody>
                    <a:bodyPr/>
                    <a:lstStyle/>
                    <a:p>
                      <a:pPr lvl="0">
                        <a:buNone/>
                      </a:pPr>
                      <a:r>
                        <a:rPr lang="en-US"/>
                        <a:t>PGS Level 2</a:t>
                      </a:r>
                    </a:p>
                  </a:txBody>
                  <a:tcPr anchor="ctr"/>
                </a:tc>
                <a:tc>
                  <a:txBody>
                    <a:bodyPr/>
                    <a:lstStyle/>
                    <a:p>
                      <a:pPr lvl="0" algn="ctr">
                        <a:buNone/>
                      </a:pPr>
                      <a:r>
                        <a:rPr lang="en-US"/>
                        <a:t>6.5</a:t>
                      </a:r>
                    </a:p>
                    <a:p>
                      <a:pPr lvl="0" algn="ctr">
                        <a:buNone/>
                      </a:pPr>
                      <a:r>
                        <a:rPr lang="en-US"/>
                        <a:t>W: &gt;= 6.0</a:t>
                      </a:r>
                    </a:p>
                  </a:txBody>
                  <a:tcPr anchor="ctr"/>
                </a:tc>
                <a:tc>
                  <a:txBody>
                    <a:bodyPr/>
                    <a:lstStyle/>
                    <a:p>
                      <a:pPr lvl="0" algn="ctr">
                        <a:buNone/>
                      </a:pPr>
                      <a:r>
                        <a:rPr lang="en-US"/>
                        <a:t>88-99</a:t>
                      </a:r>
                    </a:p>
                    <a:p>
                      <a:pPr lvl="0" algn="ctr">
                        <a:buNone/>
                      </a:pPr>
                      <a:r>
                        <a:rPr lang="en-US"/>
                        <a:t>W: &gt;= 21</a:t>
                      </a:r>
                    </a:p>
                  </a:txBody>
                  <a:tcPr anchor="ctr"/>
                </a:tc>
                <a:tc>
                  <a:txBody>
                    <a:bodyPr/>
                    <a:lstStyle/>
                    <a:p>
                      <a:pPr lvl="0" algn="ctr">
                        <a:buNone/>
                      </a:pPr>
                      <a:r>
                        <a:rPr lang="en-US"/>
                        <a:t>70-79</a:t>
                      </a:r>
                    </a:p>
                    <a:p>
                      <a:pPr lvl="0" algn="ctr">
                        <a:buNone/>
                      </a:pPr>
                      <a:r>
                        <a:rPr lang="en-US"/>
                        <a:t>W: &gt;= 60</a:t>
                      </a:r>
                    </a:p>
                  </a:txBody>
                  <a:tcPr anchor="ctr"/>
                </a:tc>
                <a:tc>
                  <a:txBody>
                    <a:bodyPr/>
                    <a:lstStyle/>
                    <a:p>
                      <a:pPr lvl="0" algn="ctr">
                        <a:buNone/>
                      </a:pPr>
                      <a:r>
                        <a:rPr lang="en-US" sz="1800" b="0" i="0" u="none" strike="noStrike" noProof="0">
                          <a:latin typeface="Calibri"/>
                        </a:rPr>
                        <a:t>Language Course+ University courses</a:t>
                      </a:r>
                      <a:endParaRPr lang="en-US"/>
                    </a:p>
                  </a:txBody>
                  <a:tcPr anchor="ctr"/>
                </a:tc>
                <a:tc>
                  <a:txBody>
                    <a:bodyPr/>
                    <a:lstStyle/>
                    <a:p>
                      <a:pPr lvl="0">
                        <a:buNone/>
                      </a:pPr>
                      <a:r>
                        <a:rPr lang="en-US"/>
                        <a:t>$8,998CAD</a:t>
                      </a:r>
                    </a:p>
                  </a:txBody>
                  <a:tcPr anchor="ctr"/>
                </a:tc>
                <a:extLst>
                  <a:ext uri="{0D108BD9-81ED-4DB2-BD59-A6C34878D82A}">
                    <a16:rowId xmlns:a16="http://schemas.microsoft.com/office/drawing/2014/main" val="471812031"/>
                  </a:ext>
                </a:extLst>
              </a:tr>
            </a:tbl>
          </a:graphicData>
        </a:graphic>
      </p:graphicFrame>
      <p:sp>
        <p:nvSpPr>
          <p:cNvPr id="7" name="Rectangle 6">
            <a:extLst>
              <a:ext uri="{FF2B5EF4-FFF2-40B4-BE49-F238E27FC236}">
                <a16:creationId xmlns:a16="http://schemas.microsoft.com/office/drawing/2014/main" id="{2C560247-85F8-49B5-BD08-865E551F79CA}"/>
              </a:ext>
            </a:extLst>
          </p:cNvPr>
          <p:cNvSpPr/>
          <p:nvPr/>
        </p:nvSpPr>
        <p:spPr>
          <a:xfrm>
            <a:off x="2958462" y="85621"/>
            <a:ext cx="3762406" cy="523220"/>
          </a:xfrm>
          <a:prstGeom prst="rect">
            <a:avLst/>
          </a:prstGeom>
        </p:spPr>
        <p:txBody>
          <a:bodyPr wrap="square" anchor="t">
            <a:spAutoFit/>
          </a:bodyPr>
          <a:lstStyle/>
          <a:p>
            <a:pPr algn="ctr"/>
            <a:r>
              <a:rPr lang="en-US" sz="2800" b="1">
                <a:solidFill>
                  <a:srgbClr val="002060"/>
                </a:solidFill>
                <a:cs typeface="Calibri"/>
              </a:rPr>
              <a:t>Trinity Language Center</a:t>
            </a:r>
          </a:p>
        </p:txBody>
      </p:sp>
    </p:spTree>
    <p:extLst>
      <p:ext uri="{BB962C8B-B14F-4D97-AF65-F5344CB8AC3E}">
        <p14:creationId xmlns:p14="http://schemas.microsoft.com/office/powerpoint/2010/main" val="683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U_logo_Tagline_PMS288_3125.jpg"/>
          <p:cNvPicPr>
            <a:picLocks noChangeAspect="1"/>
          </p:cNvPicPr>
          <p:nvPr/>
        </p:nvPicPr>
        <p:blipFill>
          <a:blip r:embed="rId2"/>
          <a:stretch>
            <a:fillRect/>
          </a:stretch>
        </p:blipFill>
        <p:spPr>
          <a:xfrm>
            <a:off x="609600" y="5621828"/>
            <a:ext cx="1447800" cy="806404"/>
          </a:xfrm>
          <a:prstGeom prst="rect">
            <a:avLst/>
          </a:prstGeom>
        </p:spPr>
      </p:pic>
      <p:sp>
        <p:nvSpPr>
          <p:cNvPr id="2" name="TextBox 1"/>
          <p:cNvSpPr txBox="1"/>
          <p:nvPr/>
        </p:nvSpPr>
        <p:spPr>
          <a:xfrm>
            <a:off x="6266103" y="2460"/>
            <a:ext cx="2705731" cy="523220"/>
          </a:xfrm>
          <a:prstGeom prst="rect">
            <a:avLst/>
          </a:prstGeom>
          <a:noFill/>
        </p:spPr>
        <p:txBody>
          <a:bodyPr wrap="square" rtlCol="0" anchor="t">
            <a:spAutoFit/>
          </a:bodyPr>
          <a:lstStyle/>
          <a:p>
            <a:r>
              <a:rPr lang="en-US" sz="2800" b="1">
                <a:solidFill>
                  <a:schemeClr val="accent1">
                    <a:lumMod val="50000"/>
                  </a:schemeClr>
                </a:solidFill>
              </a:rPr>
              <a:t>STUDENT LIFE</a:t>
            </a:r>
          </a:p>
        </p:txBody>
      </p:sp>
      <p:sp>
        <p:nvSpPr>
          <p:cNvPr id="5" name="Rectangle 4"/>
          <p:cNvSpPr/>
          <p:nvPr/>
        </p:nvSpPr>
        <p:spPr>
          <a:xfrm>
            <a:off x="109720" y="3805894"/>
            <a:ext cx="4456982" cy="1754326"/>
          </a:xfrm>
          <a:prstGeom prst="rect">
            <a:avLst/>
          </a:prstGeom>
        </p:spPr>
        <p:txBody>
          <a:bodyPr wrap="square" anchor="t">
            <a:spAutoFit/>
          </a:bodyPr>
          <a:lstStyle/>
          <a:p>
            <a:r>
              <a:rPr lang="en-US" b="1">
                <a:solidFill>
                  <a:schemeClr val="tx2">
                    <a:lumMod val="50000"/>
                  </a:schemeClr>
                </a:solidFill>
              </a:rPr>
              <a:t>BRIDGE </a:t>
            </a:r>
          </a:p>
          <a:p>
            <a:r>
              <a:rPr lang="en-US"/>
              <a:t>Make friends with local North American students and international students through fun activities, amazing discussion and group hangouts. This is your opportunity to build cross-cultural friendships! </a:t>
            </a:r>
            <a:endParaRPr lang="en-US">
              <a:cs typeface="Calibri"/>
            </a:endParaRPr>
          </a:p>
        </p:txBody>
      </p:sp>
      <p:sp>
        <p:nvSpPr>
          <p:cNvPr id="6" name="Rectangle 5"/>
          <p:cNvSpPr/>
          <p:nvPr/>
        </p:nvSpPr>
        <p:spPr>
          <a:xfrm>
            <a:off x="113322" y="2884234"/>
            <a:ext cx="6527320" cy="923330"/>
          </a:xfrm>
          <a:prstGeom prst="rect">
            <a:avLst/>
          </a:prstGeom>
        </p:spPr>
        <p:txBody>
          <a:bodyPr wrap="square" anchor="t">
            <a:spAutoFit/>
          </a:bodyPr>
          <a:lstStyle/>
          <a:p>
            <a:r>
              <a:rPr lang="en-US" b="1">
                <a:solidFill>
                  <a:schemeClr val="tx2">
                    <a:lumMod val="50000"/>
                  </a:schemeClr>
                </a:solidFill>
              </a:rPr>
              <a:t>COMMUNITY DINNERS </a:t>
            </a:r>
          </a:p>
          <a:p>
            <a:r>
              <a:rPr lang="en-US"/>
              <a:t>Are you "culturally hungry"? Learn how to cook a delicious meal from a different culture and learn more about their culture. </a:t>
            </a:r>
            <a:endParaRPr lang="en-US">
              <a:cs typeface="Calibri"/>
            </a:endParaRPr>
          </a:p>
        </p:txBody>
      </p:sp>
      <p:pic>
        <p:nvPicPr>
          <p:cNvPr id="13" name="Picture 13" descr="A group of people posing for a photo&#10;&#10;Description generated with very high confidence">
            <a:extLst>
              <a:ext uri="{FF2B5EF4-FFF2-40B4-BE49-F238E27FC236}">
                <a16:creationId xmlns:a16="http://schemas.microsoft.com/office/drawing/2014/main" id="{9DA5E366-1CD9-410F-B094-EE7589C88BED}"/>
              </a:ext>
            </a:extLst>
          </p:cNvPr>
          <p:cNvPicPr>
            <a:picLocks noChangeAspect="1"/>
          </p:cNvPicPr>
          <p:nvPr/>
        </p:nvPicPr>
        <p:blipFill>
          <a:blip r:embed="rId3"/>
          <a:stretch>
            <a:fillRect/>
          </a:stretch>
        </p:blipFill>
        <p:spPr>
          <a:xfrm>
            <a:off x="4393722" y="3692591"/>
            <a:ext cx="4756030" cy="3167800"/>
          </a:xfrm>
          <a:prstGeom prst="rect">
            <a:avLst/>
          </a:prstGeom>
        </p:spPr>
      </p:pic>
      <p:sp>
        <p:nvSpPr>
          <p:cNvPr id="7" name="TextBox 6">
            <a:extLst>
              <a:ext uri="{FF2B5EF4-FFF2-40B4-BE49-F238E27FC236}">
                <a16:creationId xmlns:a16="http://schemas.microsoft.com/office/drawing/2014/main" id="{24B5412F-DDE1-43D3-89B2-17137BA91D98}"/>
              </a:ext>
            </a:extLst>
          </p:cNvPr>
          <p:cNvSpPr txBox="1"/>
          <p:nvPr/>
        </p:nvSpPr>
        <p:spPr>
          <a:xfrm>
            <a:off x="6320287" y="698740"/>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a:cs typeface="Calibri"/>
              </a:rPr>
              <a:t>Community Life</a:t>
            </a:r>
          </a:p>
          <a:p>
            <a:pPr marL="285750" indent="-285750">
              <a:buFont typeface="Wingdings"/>
              <a:buChar char="v"/>
            </a:pPr>
            <a:r>
              <a:rPr lang="en-US">
                <a:cs typeface="Calibri"/>
              </a:rPr>
              <a:t>Student Leadership</a:t>
            </a:r>
          </a:p>
          <a:p>
            <a:pPr marL="285750" indent="-285750">
              <a:buFont typeface="Wingdings"/>
              <a:buChar char="v"/>
            </a:pPr>
            <a:r>
              <a:rPr lang="en-US">
                <a:cs typeface="Calibri"/>
              </a:rPr>
              <a:t>Student Ministries</a:t>
            </a:r>
          </a:p>
          <a:p>
            <a:pPr marL="285750" indent="-285750">
              <a:buFont typeface="Wingdings"/>
              <a:buChar char="v"/>
            </a:pPr>
            <a:r>
              <a:rPr lang="en-US">
                <a:cs typeface="Calibri"/>
              </a:rPr>
              <a:t>Learning Commons</a:t>
            </a:r>
          </a:p>
          <a:p>
            <a:pPr marL="285750" indent="-285750">
              <a:buFont typeface="Wingdings"/>
              <a:buChar char="v"/>
            </a:pPr>
            <a:r>
              <a:rPr lang="en-US">
                <a:cs typeface="Calibri"/>
              </a:rPr>
              <a:t>Wellness Centre</a:t>
            </a:r>
          </a:p>
          <a:p>
            <a:pPr marL="285750" indent="-285750">
              <a:buFont typeface="Wingdings"/>
              <a:buChar char="v"/>
            </a:pPr>
            <a:r>
              <a:rPr lang="en-US">
                <a:cs typeface="Calibri"/>
              </a:rPr>
              <a:t>Gym</a:t>
            </a:r>
          </a:p>
          <a:p>
            <a:pPr marL="285750" indent="-285750">
              <a:buFont typeface="Wingdings"/>
              <a:buChar char="v"/>
            </a:pPr>
            <a:r>
              <a:rPr lang="en-US">
                <a:cs typeface="Calibri"/>
              </a:rPr>
              <a:t>Library</a:t>
            </a:r>
          </a:p>
        </p:txBody>
      </p:sp>
      <p:sp>
        <p:nvSpPr>
          <p:cNvPr id="10" name="TextBox 9">
            <a:extLst>
              <a:ext uri="{FF2B5EF4-FFF2-40B4-BE49-F238E27FC236}">
                <a16:creationId xmlns:a16="http://schemas.microsoft.com/office/drawing/2014/main" id="{921EEF76-DEE0-4480-ADD2-B86EFEB83889}"/>
              </a:ext>
            </a:extLst>
          </p:cNvPr>
          <p:cNvSpPr txBox="1"/>
          <p:nvPr/>
        </p:nvSpPr>
        <p:spPr>
          <a:xfrm>
            <a:off x="109268" y="1963945"/>
            <a:ext cx="616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F243E"/>
                </a:solidFill>
                <a:cs typeface="Calibri"/>
              </a:rPr>
              <a:t>GLOBAL ENGAGEMENT OFFICE</a:t>
            </a:r>
          </a:p>
          <a:p>
            <a:r>
              <a:rPr lang="en-US">
                <a:ea typeface="+mn-lt"/>
                <a:cs typeface="+mn-lt"/>
              </a:rPr>
              <a:t>The Global Engagement Office is dedicated to making disciples through its on and off campus programming.</a:t>
            </a:r>
            <a:endParaRPr lang="en-US"/>
          </a:p>
        </p:txBody>
      </p:sp>
      <p:pic>
        <p:nvPicPr>
          <p:cNvPr id="15" name="Picture 15" descr="A group of people standing in front of a crowd&#10;&#10;Description generated with very high confidence">
            <a:extLst>
              <a:ext uri="{FF2B5EF4-FFF2-40B4-BE49-F238E27FC236}">
                <a16:creationId xmlns:a16="http://schemas.microsoft.com/office/drawing/2014/main" id="{08B47A9A-85E3-4781-9D14-14C04542B188}"/>
              </a:ext>
            </a:extLst>
          </p:cNvPr>
          <p:cNvPicPr>
            <a:picLocks noChangeAspect="1"/>
          </p:cNvPicPr>
          <p:nvPr/>
        </p:nvPicPr>
        <p:blipFill rotWithShape="1">
          <a:blip r:embed="rId4"/>
          <a:srcRect t="29787" r="5086" b="15745"/>
          <a:stretch/>
        </p:blipFill>
        <p:spPr>
          <a:xfrm>
            <a:off x="-5750" y="5464"/>
            <a:ext cx="6155069" cy="1942826"/>
          </a:xfrm>
          <a:prstGeom prst="rect">
            <a:avLst/>
          </a:prstGeom>
        </p:spPr>
      </p:pic>
    </p:spTree>
    <p:extLst>
      <p:ext uri="{BB962C8B-B14F-4D97-AF65-F5344CB8AC3E}">
        <p14:creationId xmlns:p14="http://schemas.microsoft.com/office/powerpoint/2010/main" val="122957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U_logo_Tagline_PMS288_3125.jpg"/>
          <p:cNvPicPr>
            <a:picLocks noChangeAspect="1"/>
          </p:cNvPicPr>
          <p:nvPr/>
        </p:nvPicPr>
        <p:blipFill>
          <a:blip r:embed="rId2"/>
          <a:stretch>
            <a:fillRect/>
          </a:stretch>
        </p:blipFill>
        <p:spPr>
          <a:xfrm>
            <a:off x="609600" y="5621828"/>
            <a:ext cx="1447800" cy="806404"/>
          </a:xfrm>
          <a:prstGeom prst="rect">
            <a:avLst/>
          </a:prstGeom>
        </p:spPr>
      </p:pic>
      <p:sp>
        <p:nvSpPr>
          <p:cNvPr id="2" name="Rectangle 1"/>
          <p:cNvSpPr/>
          <p:nvPr/>
        </p:nvSpPr>
        <p:spPr>
          <a:xfrm>
            <a:off x="209357" y="3655766"/>
            <a:ext cx="4054415" cy="2031325"/>
          </a:xfrm>
          <a:prstGeom prst="rect">
            <a:avLst/>
          </a:prstGeom>
        </p:spPr>
        <p:txBody>
          <a:bodyPr wrap="square" anchor="t">
            <a:spAutoFit/>
          </a:bodyPr>
          <a:lstStyle/>
          <a:p>
            <a:r>
              <a:rPr lang="en-US" b="1">
                <a:solidFill>
                  <a:schemeClr val="accent1">
                    <a:lumMod val="50000"/>
                  </a:schemeClr>
                </a:solidFill>
              </a:rPr>
              <a:t>CULTURE CLUBS </a:t>
            </a:r>
          </a:p>
          <a:p>
            <a:r>
              <a:rPr lang="en-US"/>
              <a:t>Get involved with the various TWUSA culture clubs on campus. These clubs get together to hangout, run activities in the community and promote their culture. Clubs include Indian, Chinese, Afro-Caribbean, Korean and Latin. </a:t>
            </a:r>
            <a:endParaRPr lang="en-US">
              <a:cs typeface="Calibri"/>
            </a:endParaRPr>
          </a:p>
        </p:txBody>
      </p:sp>
      <p:sp>
        <p:nvSpPr>
          <p:cNvPr id="3" name="TextBox 2">
            <a:extLst>
              <a:ext uri="{FF2B5EF4-FFF2-40B4-BE49-F238E27FC236}">
                <a16:creationId xmlns:a16="http://schemas.microsoft.com/office/drawing/2014/main" id="{558DF393-DBF3-44AC-8674-D9CE73578FE0}"/>
              </a:ext>
            </a:extLst>
          </p:cNvPr>
          <p:cNvSpPr txBox="1"/>
          <p:nvPr/>
        </p:nvSpPr>
        <p:spPr>
          <a:xfrm>
            <a:off x="253041" y="1360099"/>
            <a:ext cx="385025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44061"/>
                </a:solidFill>
                <a:cs typeface="Calibri"/>
              </a:rPr>
              <a:t>INTERCULTURAL PROGRAMS</a:t>
            </a:r>
          </a:p>
          <a:p>
            <a:r>
              <a:rPr lang="en-US">
                <a:ea typeface="+mn-lt"/>
                <a:cs typeface="+mn-lt"/>
              </a:rPr>
              <a:t>The Intercultural Programs (ICP) team serves the international student population by providing them with an introduction and orientation to the TWU community, and by offering ongoing support as they transition to life and school in Canada.</a:t>
            </a:r>
            <a:endParaRPr lang="en-US"/>
          </a:p>
        </p:txBody>
      </p:sp>
      <p:pic>
        <p:nvPicPr>
          <p:cNvPr id="5" name="Picture 5" descr="A group of people standing in front of a cake&#10;&#10;Description generated with very high confidence">
            <a:extLst>
              <a:ext uri="{FF2B5EF4-FFF2-40B4-BE49-F238E27FC236}">
                <a16:creationId xmlns:a16="http://schemas.microsoft.com/office/drawing/2014/main" id="{18181ED0-6980-4517-BCC7-CB19361F8629}"/>
              </a:ext>
            </a:extLst>
          </p:cNvPr>
          <p:cNvPicPr>
            <a:picLocks noChangeAspect="1"/>
          </p:cNvPicPr>
          <p:nvPr/>
        </p:nvPicPr>
        <p:blipFill>
          <a:blip r:embed="rId3"/>
          <a:stretch>
            <a:fillRect/>
          </a:stretch>
        </p:blipFill>
        <p:spPr>
          <a:xfrm>
            <a:off x="4149308" y="-1437"/>
            <a:ext cx="5000444" cy="3367176"/>
          </a:xfrm>
          <a:prstGeom prst="rect">
            <a:avLst/>
          </a:prstGeom>
        </p:spPr>
      </p:pic>
      <p:pic>
        <p:nvPicPr>
          <p:cNvPr id="7" name="Picture 7" descr="A group of people standing in front of a window&#10;&#10;Description generated with very high confidence">
            <a:extLst>
              <a:ext uri="{FF2B5EF4-FFF2-40B4-BE49-F238E27FC236}">
                <a16:creationId xmlns:a16="http://schemas.microsoft.com/office/drawing/2014/main" id="{6240E84A-AC92-4869-B168-7F2A4C633496}"/>
              </a:ext>
            </a:extLst>
          </p:cNvPr>
          <p:cNvPicPr>
            <a:picLocks noChangeAspect="1"/>
          </p:cNvPicPr>
          <p:nvPr/>
        </p:nvPicPr>
        <p:blipFill>
          <a:blip r:embed="rId4"/>
          <a:stretch>
            <a:fillRect/>
          </a:stretch>
        </p:blipFill>
        <p:spPr>
          <a:xfrm>
            <a:off x="4149306" y="3492261"/>
            <a:ext cx="5000445" cy="3367176"/>
          </a:xfrm>
          <a:prstGeom prst="rect">
            <a:avLst/>
          </a:prstGeom>
        </p:spPr>
      </p:pic>
      <p:sp>
        <p:nvSpPr>
          <p:cNvPr id="11" name="Rectangle 10">
            <a:extLst>
              <a:ext uri="{FF2B5EF4-FFF2-40B4-BE49-F238E27FC236}">
                <a16:creationId xmlns:a16="http://schemas.microsoft.com/office/drawing/2014/main" id="{40C1A304-DF2E-4C2C-9DD1-A91664FC4ABA}"/>
              </a:ext>
            </a:extLst>
          </p:cNvPr>
          <p:cNvSpPr/>
          <p:nvPr/>
        </p:nvSpPr>
        <p:spPr>
          <a:xfrm>
            <a:off x="253619" y="279164"/>
            <a:ext cx="3378678" cy="923330"/>
          </a:xfrm>
          <a:prstGeom prst="rect">
            <a:avLst/>
          </a:prstGeom>
        </p:spPr>
        <p:txBody>
          <a:bodyPr wrap="square" anchor="t">
            <a:spAutoFit/>
          </a:bodyPr>
          <a:lstStyle/>
          <a:p>
            <a:r>
              <a:rPr lang="en-US" b="1">
                <a:solidFill>
                  <a:srgbClr val="244061"/>
                </a:solidFill>
                <a:ea typeface="+mn-lt"/>
                <a:cs typeface="+mn-lt"/>
              </a:rPr>
              <a:t>INTERNATIONAL</a:t>
            </a:r>
            <a:r>
              <a:rPr lang="en-US">
                <a:solidFill>
                  <a:srgbClr val="244061"/>
                </a:solidFill>
                <a:ea typeface="+mn-lt"/>
                <a:cs typeface="+mn-lt"/>
              </a:rPr>
              <a:t> </a:t>
            </a:r>
            <a:r>
              <a:rPr lang="en-US" b="1">
                <a:solidFill>
                  <a:srgbClr val="244061"/>
                </a:solidFill>
                <a:ea typeface="+mn-lt"/>
                <a:cs typeface="+mn-lt"/>
              </a:rPr>
              <a:t>STUDENTS</a:t>
            </a:r>
            <a:endParaRPr lang="en-US"/>
          </a:p>
          <a:p>
            <a:r>
              <a:rPr lang="en-US"/>
              <a:t>More than 60 countries are represented in the student body.</a:t>
            </a:r>
            <a:endParaRPr lang="en-US">
              <a:cs typeface="Calibri"/>
            </a:endParaRPr>
          </a:p>
        </p:txBody>
      </p:sp>
    </p:spTree>
    <p:extLst>
      <p:ext uri="{BB962C8B-B14F-4D97-AF65-F5344CB8AC3E}">
        <p14:creationId xmlns:p14="http://schemas.microsoft.com/office/powerpoint/2010/main" val="369428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U_logo_Tagline_PMS288_3125.jpg"/>
          <p:cNvPicPr>
            <a:picLocks noChangeAspect="1"/>
          </p:cNvPicPr>
          <p:nvPr/>
        </p:nvPicPr>
        <p:blipFill>
          <a:blip r:embed="rId2"/>
          <a:stretch>
            <a:fillRect/>
          </a:stretch>
        </p:blipFill>
        <p:spPr>
          <a:xfrm>
            <a:off x="609600" y="5621828"/>
            <a:ext cx="1447800" cy="806404"/>
          </a:xfrm>
          <a:prstGeom prst="rect">
            <a:avLst/>
          </a:prstGeom>
        </p:spPr>
      </p:pic>
      <p:sp>
        <p:nvSpPr>
          <p:cNvPr id="2" name="TextBox 1">
            <a:extLst>
              <a:ext uri="{FF2B5EF4-FFF2-40B4-BE49-F238E27FC236}">
                <a16:creationId xmlns:a16="http://schemas.microsoft.com/office/drawing/2014/main" id="{C9345ABD-6F2D-41E3-806B-B80C1EC18D27}"/>
              </a:ext>
            </a:extLst>
          </p:cNvPr>
          <p:cNvSpPr txBox="1"/>
          <p:nvPr/>
        </p:nvSpPr>
        <p:spPr>
          <a:xfrm>
            <a:off x="612476" y="238665"/>
            <a:ext cx="83647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244061"/>
                </a:solidFill>
                <a:cs typeface="Calibri"/>
              </a:rPr>
              <a:t>UNDERGRADUATE ON CAMPUS HOUSING: LANGLEY</a:t>
            </a:r>
          </a:p>
        </p:txBody>
      </p:sp>
      <p:graphicFrame>
        <p:nvGraphicFramePr>
          <p:cNvPr id="10" name="Table 11">
            <a:extLst>
              <a:ext uri="{FF2B5EF4-FFF2-40B4-BE49-F238E27FC236}">
                <a16:creationId xmlns:a16="http://schemas.microsoft.com/office/drawing/2014/main" id="{35051CD1-CB0B-4A2F-9EBC-9C3F42CAAE9D}"/>
              </a:ext>
            </a:extLst>
          </p:cNvPr>
          <p:cNvGraphicFramePr>
            <a:graphicFrameLocks noGrp="1"/>
          </p:cNvGraphicFramePr>
          <p:nvPr>
            <p:extLst>
              <p:ext uri="{D42A27DB-BD31-4B8C-83A1-F6EECF244321}">
                <p14:modId xmlns:p14="http://schemas.microsoft.com/office/powerpoint/2010/main" val="2937446419"/>
              </p:ext>
            </p:extLst>
          </p:nvPr>
        </p:nvGraphicFramePr>
        <p:xfrm>
          <a:off x="402565" y="819509"/>
          <a:ext cx="3909846" cy="4648266"/>
        </p:xfrm>
        <a:graphic>
          <a:graphicData uri="http://schemas.openxmlformats.org/drawingml/2006/table">
            <a:tbl>
              <a:tblPr firstRow="1" bandRow="1">
                <a:tableStyleId>{5C22544A-7EE6-4342-B048-85BDC9FD1C3A}</a:tableStyleId>
              </a:tblPr>
              <a:tblGrid>
                <a:gridCol w="1970688">
                  <a:extLst>
                    <a:ext uri="{9D8B030D-6E8A-4147-A177-3AD203B41FA5}">
                      <a16:colId xmlns:a16="http://schemas.microsoft.com/office/drawing/2014/main" val="750939419"/>
                    </a:ext>
                  </a:extLst>
                </a:gridCol>
                <a:gridCol w="1939158">
                  <a:extLst>
                    <a:ext uri="{9D8B030D-6E8A-4147-A177-3AD203B41FA5}">
                      <a16:colId xmlns:a16="http://schemas.microsoft.com/office/drawing/2014/main" val="3144704584"/>
                    </a:ext>
                  </a:extLst>
                </a:gridCol>
              </a:tblGrid>
              <a:tr h="646981">
                <a:tc>
                  <a:txBody>
                    <a:bodyPr/>
                    <a:lstStyle/>
                    <a:p>
                      <a:r>
                        <a:rPr lang="en-US"/>
                        <a:t>2020-2021 Academic Year</a:t>
                      </a:r>
                    </a:p>
                  </a:txBody>
                  <a:tcPr/>
                </a:tc>
                <a:tc>
                  <a:txBody>
                    <a:bodyPr/>
                    <a:lstStyle/>
                    <a:p>
                      <a:r>
                        <a:rPr lang="en-US"/>
                        <a:t>Dorm Room Rates</a:t>
                      </a:r>
                    </a:p>
                  </a:txBody>
                  <a:tcPr/>
                </a:tc>
                <a:extLst>
                  <a:ext uri="{0D108BD9-81ED-4DB2-BD59-A6C34878D82A}">
                    <a16:rowId xmlns:a16="http://schemas.microsoft.com/office/drawing/2014/main" val="789415365"/>
                  </a:ext>
                </a:extLst>
              </a:tr>
              <a:tr h="391615">
                <a:tc>
                  <a:txBody>
                    <a:bodyPr/>
                    <a:lstStyle/>
                    <a:p>
                      <a:pPr lvl="0">
                        <a:buNone/>
                      </a:pPr>
                      <a:r>
                        <a:rPr lang="en-US" sz="1800" b="1" i="0" u="none" strike="noStrike" noProof="0">
                          <a:latin typeface="Calibri"/>
                        </a:rPr>
                        <a:t>Premium:</a:t>
                      </a:r>
                      <a:endParaRPr lang="en-US" b="1"/>
                    </a:p>
                  </a:txBody>
                  <a:tcPr/>
                </a:tc>
                <a:tc>
                  <a:txBody>
                    <a:bodyPr/>
                    <a:lstStyle/>
                    <a:p>
                      <a:pPr lvl="0">
                        <a:buNone/>
                      </a:pPr>
                      <a:endParaRPr lang="en-US" sz="1800" b="0" i="0" u="none" strike="noStrike" noProof="0">
                        <a:latin typeface="Calibri"/>
                      </a:endParaRPr>
                    </a:p>
                  </a:txBody>
                  <a:tcPr/>
                </a:tc>
                <a:extLst>
                  <a:ext uri="{0D108BD9-81ED-4DB2-BD59-A6C34878D82A}">
                    <a16:rowId xmlns:a16="http://schemas.microsoft.com/office/drawing/2014/main" val="3448671867"/>
                  </a:ext>
                </a:extLst>
              </a:tr>
              <a:tr h="391615">
                <a:tc>
                  <a:txBody>
                    <a:bodyPr/>
                    <a:lstStyle/>
                    <a:p>
                      <a:pPr lvl="0">
                        <a:buNone/>
                      </a:pPr>
                      <a:r>
                        <a:rPr lang="en-US" sz="1800" b="0" i="0" u="none" strike="noStrike" noProof="0">
                          <a:latin typeface="Calibri"/>
                        </a:rPr>
                        <a:t>Douglas</a:t>
                      </a:r>
                      <a:endParaRPr lang="en-US" b="0"/>
                    </a:p>
                  </a:txBody>
                  <a:tcPr/>
                </a:tc>
                <a:tc>
                  <a:txBody>
                    <a:bodyPr/>
                    <a:lstStyle/>
                    <a:p>
                      <a:pPr lvl="0">
                        <a:buNone/>
                      </a:pPr>
                      <a:r>
                        <a:rPr lang="en-US" sz="1800" b="0" i="0" u="none" strike="noStrike" noProof="0">
                          <a:latin typeface="Calibri"/>
                        </a:rPr>
                        <a:t>$4,950</a:t>
                      </a:r>
                      <a:endParaRPr lang="en-US"/>
                    </a:p>
                  </a:txBody>
                  <a:tcPr/>
                </a:tc>
                <a:extLst>
                  <a:ext uri="{0D108BD9-81ED-4DB2-BD59-A6C34878D82A}">
                    <a16:rowId xmlns:a16="http://schemas.microsoft.com/office/drawing/2014/main" val="181564818"/>
                  </a:ext>
                </a:extLst>
              </a:tr>
              <a:tr h="391615">
                <a:tc>
                  <a:txBody>
                    <a:bodyPr/>
                    <a:lstStyle/>
                    <a:p>
                      <a:pPr lvl="0">
                        <a:buNone/>
                      </a:pPr>
                      <a:r>
                        <a:rPr lang="en-US" sz="1800" b="0" i="0" u="none" strike="noStrike" noProof="0">
                          <a:latin typeface="Calibri"/>
                        </a:rPr>
                        <a:t>Skidmore</a:t>
                      </a:r>
                      <a:endParaRPr lang="en-US" b="0"/>
                    </a:p>
                  </a:txBody>
                  <a:tcPr/>
                </a:tc>
                <a:tc>
                  <a:txBody>
                    <a:bodyPr/>
                    <a:lstStyle/>
                    <a:p>
                      <a:pPr lvl="0">
                        <a:buNone/>
                      </a:pPr>
                      <a:r>
                        <a:rPr lang="en-US" sz="1800" b="0" i="0" u="none" strike="noStrike" noProof="0">
                          <a:latin typeface="Calibri"/>
                        </a:rPr>
                        <a:t>$5,100</a:t>
                      </a:r>
                      <a:endParaRPr lang="en-US"/>
                    </a:p>
                  </a:txBody>
                  <a:tcPr/>
                </a:tc>
                <a:extLst>
                  <a:ext uri="{0D108BD9-81ED-4DB2-BD59-A6C34878D82A}">
                    <a16:rowId xmlns:a16="http://schemas.microsoft.com/office/drawing/2014/main" val="3299533426"/>
                  </a:ext>
                </a:extLst>
              </a:tr>
              <a:tr h="391615">
                <a:tc>
                  <a:txBody>
                    <a:bodyPr/>
                    <a:lstStyle/>
                    <a:p>
                      <a:pPr lvl="0">
                        <a:buNone/>
                      </a:pPr>
                      <a:r>
                        <a:rPr lang="en-US" sz="1800" b="0" i="0" u="none" strike="noStrike" noProof="0">
                          <a:latin typeface="Calibri"/>
                        </a:rPr>
                        <a:t>Robson (2 person)</a:t>
                      </a:r>
                      <a:endParaRPr lang="en-US" b="0"/>
                    </a:p>
                  </a:txBody>
                  <a:tcPr/>
                </a:tc>
                <a:tc>
                  <a:txBody>
                    <a:bodyPr/>
                    <a:lstStyle/>
                    <a:p>
                      <a:pPr lvl="0">
                        <a:buNone/>
                      </a:pPr>
                      <a:r>
                        <a:rPr lang="en-US" sz="1800" b="0" i="0" u="none" strike="noStrike" noProof="0">
                          <a:latin typeface="Calibri"/>
                        </a:rPr>
                        <a:t>$5,200</a:t>
                      </a:r>
                      <a:endParaRPr lang="en-US"/>
                    </a:p>
                  </a:txBody>
                  <a:tcPr/>
                </a:tc>
                <a:extLst>
                  <a:ext uri="{0D108BD9-81ED-4DB2-BD59-A6C34878D82A}">
                    <a16:rowId xmlns:a16="http://schemas.microsoft.com/office/drawing/2014/main" val="2546359713"/>
                  </a:ext>
                </a:extLst>
              </a:tr>
              <a:tr h="391615">
                <a:tc>
                  <a:txBody>
                    <a:bodyPr/>
                    <a:lstStyle/>
                    <a:p>
                      <a:pPr lvl="0">
                        <a:buNone/>
                      </a:pPr>
                      <a:r>
                        <a:rPr lang="en-US" sz="1800" b="1" i="0" u="none" strike="noStrike" noProof="0">
                          <a:latin typeface="Calibri"/>
                        </a:rPr>
                        <a:t>Standard:</a:t>
                      </a:r>
                      <a:endParaRPr lang="en-US" b="1"/>
                    </a:p>
                  </a:txBody>
                  <a:tcPr/>
                </a:tc>
                <a:tc>
                  <a:txBody>
                    <a:bodyPr/>
                    <a:lstStyle/>
                    <a:p>
                      <a:endParaRPr lang="en-US"/>
                    </a:p>
                  </a:txBody>
                  <a:tcPr/>
                </a:tc>
                <a:extLst>
                  <a:ext uri="{0D108BD9-81ED-4DB2-BD59-A6C34878D82A}">
                    <a16:rowId xmlns:a16="http://schemas.microsoft.com/office/drawing/2014/main" val="3778833295"/>
                  </a:ext>
                </a:extLst>
              </a:tr>
              <a:tr h="629990">
                <a:tc>
                  <a:txBody>
                    <a:bodyPr/>
                    <a:lstStyle/>
                    <a:p>
                      <a:pPr lvl="0">
                        <a:buNone/>
                      </a:pPr>
                      <a:r>
                        <a:rPr lang="en-US" sz="1800" b="1" i="0" u="none" strike="noStrike" noProof="0">
                          <a:latin typeface="Calibri"/>
                        </a:rPr>
                        <a:t>Robson (3 person) </a:t>
                      </a:r>
                      <a:endParaRPr lang="en-US"/>
                    </a:p>
                  </a:txBody>
                  <a:tcPr/>
                </a:tc>
                <a:tc>
                  <a:txBody>
                    <a:bodyPr/>
                    <a:lstStyle/>
                    <a:p>
                      <a:pPr lvl="0">
                        <a:buNone/>
                      </a:pPr>
                      <a:r>
                        <a:rPr lang="en-US" sz="1800" b="0" i="0" u="none" strike="noStrike" noProof="0">
                          <a:latin typeface="Calibri"/>
                        </a:rPr>
                        <a:t>$4,400</a:t>
                      </a:r>
                      <a:endParaRPr lang="en-US"/>
                    </a:p>
                  </a:txBody>
                  <a:tcPr/>
                </a:tc>
                <a:extLst>
                  <a:ext uri="{0D108BD9-81ED-4DB2-BD59-A6C34878D82A}">
                    <a16:rowId xmlns:a16="http://schemas.microsoft.com/office/drawing/2014/main" val="1870326315"/>
                  </a:ext>
                </a:extLst>
              </a:tr>
              <a:tr h="391615">
                <a:tc>
                  <a:txBody>
                    <a:bodyPr/>
                    <a:lstStyle/>
                    <a:p>
                      <a:pPr lvl="0">
                        <a:buNone/>
                      </a:pPr>
                      <a:r>
                        <a:rPr lang="en-US" sz="1800" b="1" i="0" u="none" strike="noStrike" noProof="0">
                          <a:latin typeface="Calibri"/>
                        </a:rPr>
                        <a:t>Fraser</a:t>
                      </a:r>
                      <a:endParaRPr lang="en-US"/>
                    </a:p>
                  </a:txBody>
                  <a:tcPr/>
                </a:tc>
                <a:tc>
                  <a:txBody>
                    <a:bodyPr/>
                    <a:lstStyle/>
                    <a:p>
                      <a:pPr lvl="0">
                        <a:buNone/>
                      </a:pPr>
                      <a:r>
                        <a:rPr lang="en-US" sz="1800" b="0" i="0" u="none" strike="noStrike" noProof="0">
                          <a:latin typeface="Calibri"/>
                        </a:rPr>
                        <a:t>$4,400</a:t>
                      </a:r>
                      <a:endParaRPr lang="en-US"/>
                    </a:p>
                  </a:txBody>
                  <a:tcPr/>
                </a:tc>
                <a:extLst>
                  <a:ext uri="{0D108BD9-81ED-4DB2-BD59-A6C34878D82A}">
                    <a16:rowId xmlns:a16="http://schemas.microsoft.com/office/drawing/2014/main" val="3370225145"/>
                  </a:ext>
                </a:extLst>
              </a:tr>
              <a:tr h="391615">
                <a:tc>
                  <a:txBody>
                    <a:bodyPr/>
                    <a:lstStyle/>
                    <a:p>
                      <a:pPr lvl="0">
                        <a:buNone/>
                      </a:pPr>
                      <a:r>
                        <a:rPr lang="en-US" sz="1800" b="1" i="0" u="none" strike="noStrike" noProof="0">
                          <a:latin typeface="Calibri"/>
                        </a:rPr>
                        <a:t>Economy</a:t>
                      </a:r>
                      <a:endParaRPr lang="en-US" b="1"/>
                    </a:p>
                  </a:txBody>
                  <a:tcPr/>
                </a:tc>
                <a:tc>
                  <a:txBody>
                    <a:bodyPr/>
                    <a:lstStyle/>
                    <a:p>
                      <a:pPr lvl="0">
                        <a:buNone/>
                      </a:pPr>
                      <a:r>
                        <a:rPr lang="en-US" sz="1800" b="0" i="0" u="none" strike="noStrike" noProof="0">
                          <a:latin typeface="Calibri"/>
                        </a:rPr>
                        <a:t>$3,900</a:t>
                      </a:r>
                      <a:endParaRPr lang="en-US"/>
                    </a:p>
                  </a:txBody>
                  <a:tcPr/>
                </a:tc>
                <a:extLst>
                  <a:ext uri="{0D108BD9-81ED-4DB2-BD59-A6C34878D82A}">
                    <a16:rowId xmlns:a16="http://schemas.microsoft.com/office/drawing/2014/main" val="2697644117"/>
                  </a:ext>
                </a:extLst>
              </a:tr>
              <a:tr h="629990">
                <a:tc>
                  <a:txBody>
                    <a:bodyPr/>
                    <a:lstStyle/>
                    <a:p>
                      <a:pPr lvl="0">
                        <a:buNone/>
                      </a:pPr>
                      <a:r>
                        <a:rPr lang="en-US" sz="1800" b="1" i="0" u="none" strike="noStrike" noProof="0">
                          <a:latin typeface="Calibri"/>
                        </a:rPr>
                        <a:t>Single</a:t>
                      </a:r>
                      <a:endParaRPr lang="en-US" b="1"/>
                    </a:p>
                  </a:txBody>
                  <a:tcPr/>
                </a:tc>
                <a:tc>
                  <a:txBody>
                    <a:bodyPr/>
                    <a:lstStyle/>
                    <a:p>
                      <a:pPr lvl="0">
                        <a:buNone/>
                      </a:pPr>
                      <a:r>
                        <a:rPr lang="en-US" sz="1800" b="0" i="0" u="none" strike="noStrike" noProof="0">
                          <a:latin typeface="Calibri"/>
                        </a:rPr>
                        <a:t>Additional $2,000</a:t>
                      </a:r>
                      <a:endParaRPr lang="en-US"/>
                    </a:p>
                  </a:txBody>
                  <a:tcPr/>
                </a:tc>
                <a:extLst>
                  <a:ext uri="{0D108BD9-81ED-4DB2-BD59-A6C34878D82A}">
                    <a16:rowId xmlns:a16="http://schemas.microsoft.com/office/drawing/2014/main" val="1999314548"/>
                  </a:ext>
                </a:extLst>
              </a:tr>
            </a:tbl>
          </a:graphicData>
        </a:graphic>
      </p:graphicFrame>
      <p:graphicFrame>
        <p:nvGraphicFramePr>
          <p:cNvPr id="13" name="Table 13">
            <a:extLst>
              <a:ext uri="{FF2B5EF4-FFF2-40B4-BE49-F238E27FC236}">
                <a16:creationId xmlns:a16="http://schemas.microsoft.com/office/drawing/2014/main" id="{6F01B339-0E7E-4CE8-90DF-E7C52B6F0B54}"/>
              </a:ext>
            </a:extLst>
          </p:cNvPr>
          <p:cNvGraphicFramePr>
            <a:graphicFrameLocks noGrp="1"/>
          </p:cNvGraphicFramePr>
          <p:nvPr>
            <p:extLst>
              <p:ext uri="{D42A27DB-BD31-4B8C-83A1-F6EECF244321}">
                <p14:modId xmlns:p14="http://schemas.microsoft.com/office/powerpoint/2010/main" val="1997305371"/>
              </p:ext>
            </p:extLst>
          </p:nvPr>
        </p:nvGraphicFramePr>
        <p:xfrm>
          <a:off x="4356340" y="823831"/>
          <a:ext cx="4488134" cy="5760720"/>
        </p:xfrm>
        <a:graphic>
          <a:graphicData uri="http://schemas.openxmlformats.org/drawingml/2006/table">
            <a:tbl>
              <a:tblPr firstRow="1" bandRow="1">
                <a:tableStyleId>{5C22544A-7EE6-4342-B048-85BDC9FD1C3A}</a:tableStyleId>
              </a:tblPr>
              <a:tblGrid>
                <a:gridCol w="2244067">
                  <a:extLst>
                    <a:ext uri="{9D8B030D-6E8A-4147-A177-3AD203B41FA5}">
                      <a16:colId xmlns:a16="http://schemas.microsoft.com/office/drawing/2014/main" val="1835100788"/>
                    </a:ext>
                  </a:extLst>
                </a:gridCol>
                <a:gridCol w="2244067">
                  <a:extLst>
                    <a:ext uri="{9D8B030D-6E8A-4147-A177-3AD203B41FA5}">
                      <a16:colId xmlns:a16="http://schemas.microsoft.com/office/drawing/2014/main" val="2623132667"/>
                    </a:ext>
                  </a:extLst>
                </a:gridCol>
              </a:tblGrid>
              <a:tr h="625394">
                <a:tc>
                  <a:txBody>
                    <a:bodyPr/>
                    <a:lstStyle/>
                    <a:p>
                      <a:r>
                        <a:rPr lang="en-US"/>
                        <a:t>2020-2021 Academic Year</a:t>
                      </a:r>
                    </a:p>
                  </a:txBody>
                  <a:tcPr/>
                </a:tc>
                <a:tc>
                  <a:txBody>
                    <a:bodyPr/>
                    <a:lstStyle/>
                    <a:p>
                      <a:r>
                        <a:rPr lang="en-US"/>
                        <a:t>Apartment Room Rates</a:t>
                      </a:r>
                    </a:p>
                  </a:txBody>
                  <a:tcPr/>
                </a:tc>
                <a:extLst>
                  <a:ext uri="{0D108BD9-81ED-4DB2-BD59-A6C34878D82A}">
                    <a16:rowId xmlns:a16="http://schemas.microsoft.com/office/drawing/2014/main" val="79400565"/>
                  </a:ext>
                </a:extLst>
              </a:tr>
              <a:tr h="359601">
                <a:tc>
                  <a:txBody>
                    <a:bodyPr/>
                    <a:lstStyle/>
                    <a:p>
                      <a:pPr lvl="0">
                        <a:buNone/>
                      </a:pPr>
                      <a:r>
                        <a:rPr lang="en-US" sz="1800" b="1" i="0" u="none" strike="noStrike" noProof="0">
                          <a:latin typeface="Calibri"/>
                        </a:rPr>
                        <a:t>McMillan:</a:t>
                      </a:r>
                      <a:endParaRPr lang="en-US" b="1"/>
                    </a:p>
                  </a:txBody>
                  <a:tcPr/>
                </a:tc>
                <a:tc>
                  <a:txBody>
                    <a:bodyPr/>
                    <a:lstStyle/>
                    <a:p>
                      <a:endParaRPr lang="en-US"/>
                    </a:p>
                  </a:txBody>
                  <a:tcPr/>
                </a:tc>
                <a:extLst>
                  <a:ext uri="{0D108BD9-81ED-4DB2-BD59-A6C34878D82A}">
                    <a16:rowId xmlns:a16="http://schemas.microsoft.com/office/drawing/2014/main" val="3511628698"/>
                  </a:ext>
                </a:extLst>
              </a:tr>
              <a:tr h="359601">
                <a:tc>
                  <a:txBody>
                    <a:bodyPr/>
                    <a:lstStyle/>
                    <a:p>
                      <a:pPr lvl="0">
                        <a:buNone/>
                      </a:pPr>
                      <a:r>
                        <a:rPr lang="en-US" sz="1800" b="0" i="0" u="none" strike="noStrike" noProof="0">
                          <a:latin typeface="Calibri"/>
                        </a:rPr>
                        <a:t>1 Bedroom (2 person)</a:t>
                      </a:r>
                      <a:endParaRPr lang="en-US" b="0"/>
                    </a:p>
                  </a:txBody>
                  <a:tcPr/>
                </a:tc>
                <a:tc>
                  <a:txBody>
                    <a:bodyPr/>
                    <a:lstStyle/>
                    <a:p>
                      <a:pPr lvl="0">
                        <a:buNone/>
                      </a:pPr>
                      <a:r>
                        <a:rPr lang="en-US" sz="1800" b="0" i="0" u="none" strike="noStrike" noProof="0">
                          <a:latin typeface="Calibri"/>
                        </a:rPr>
                        <a:t>$5,000</a:t>
                      </a:r>
                      <a:endParaRPr lang="en-US"/>
                    </a:p>
                  </a:txBody>
                  <a:tcPr/>
                </a:tc>
                <a:extLst>
                  <a:ext uri="{0D108BD9-81ED-4DB2-BD59-A6C34878D82A}">
                    <a16:rowId xmlns:a16="http://schemas.microsoft.com/office/drawing/2014/main" val="1587291844"/>
                  </a:ext>
                </a:extLst>
              </a:tr>
              <a:tr h="359601">
                <a:tc>
                  <a:txBody>
                    <a:bodyPr/>
                    <a:lstStyle/>
                    <a:p>
                      <a:pPr lvl="0">
                        <a:buNone/>
                      </a:pPr>
                      <a:r>
                        <a:rPr lang="en-US" sz="1800" b="0" i="0" u="none" strike="noStrike" noProof="0">
                          <a:latin typeface="Calibri"/>
                        </a:rPr>
                        <a:t>2 Bedroom (3 person)</a:t>
                      </a:r>
                      <a:endParaRPr lang="en-US" b="0"/>
                    </a:p>
                  </a:txBody>
                  <a:tcPr/>
                </a:tc>
                <a:tc>
                  <a:txBody>
                    <a:bodyPr/>
                    <a:lstStyle/>
                    <a:p>
                      <a:pPr lvl="0">
                        <a:buNone/>
                      </a:pPr>
                      <a:r>
                        <a:rPr lang="en-US" sz="1800" b="0" i="0" u="none" strike="noStrike" noProof="0">
                          <a:latin typeface="Calibri"/>
                        </a:rPr>
                        <a:t>$6,000</a:t>
                      </a:r>
                      <a:endParaRPr lang="en-US"/>
                    </a:p>
                  </a:txBody>
                  <a:tcPr/>
                </a:tc>
                <a:extLst>
                  <a:ext uri="{0D108BD9-81ED-4DB2-BD59-A6C34878D82A}">
                    <a16:rowId xmlns:a16="http://schemas.microsoft.com/office/drawing/2014/main" val="944070513"/>
                  </a:ext>
                </a:extLst>
              </a:tr>
              <a:tr h="359601">
                <a:tc>
                  <a:txBody>
                    <a:bodyPr/>
                    <a:lstStyle/>
                    <a:p>
                      <a:pPr lvl="0">
                        <a:buNone/>
                      </a:pPr>
                      <a:r>
                        <a:rPr lang="en-US" sz="1800" b="0" i="0" u="none" strike="noStrike" noProof="0">
                          <a:latin typeface="Calibri"/>
                        </a:rPr>
                        <a:t>2 Bedroom (4 person)</a:t>
                      </a:r>
                      <a:endParaRPr lang="en-US" b="0"/>
                    </a:p>
                  </a:txBody>
                  <a:tcPr/>
                </a:tc>
                <a:tc>
                  <a:txBody>
                    <a:bodyPr/>
                    <a:lstStyle/>
                    <a:p>
                      <a:pPr lvl="0">
                        <a:buNone/>
                      </a:pPr>
                      <a:r>
                        <a:rPr lang="en-US" sz="1800" b="0" i="0" u="none" strike="noStrike" noProof="0">
                          <a:latin typeface="Calibri"/>
                        </a:rPr>
                        <a:t>$4,500</a:t>
                      </a:r>
                      <a:endParaRPr lang="en-US"/>
                    </a:p>
                  </a:txBody>
                  <a:tcPr/>
                </a:tc>
                <a:extLst>
                  <a:ext uri="{0D108BD9-81ED-4DB2-BD59-A6C34878D82A}">
                    <a16:rowId xmlns:a16="http://schemas.microsoft.com/office/drawing/2014/main" val="2028692625"/>
                  </a:ext>
                </a:extLst>
              </a:tr>
              <a:tr h="359601">
                <a:tc>
                  <a:txBody>
                    <a:bodyPr/>
                    <a:lstStyle/>
                    <a:p>
                      <a:pPr lvl="0">
                        <a:buNone/>
                      </a:pPr>
                      <a:r>
                        <a:rPr lang="en-US" sz="1800" b="1" i="0" u="none" strike="noStrike" noProof="0">
                          <a:latin typeface="Calibri"/>
                        </a:rPr>
                        <a:t>Fraser:</a:t>
                      </a:r>
                      <a:endParaRPr lang="en-US" b="1"/>
                    </a:p>
                  </a:txBody>
                  <a:tcPr/>
                </a:tc>
                <a:tc>
                  <a:txBody>
                    <a:bodyPr/>
                    <a:lstStyle/>
                    <a:p>
                      <a:endParaRPr lang="en-US"/>
                    </a:p>
                  </a:txBody>
                  <a:tcPr/>
                </a:tc>
                <a:extLst>
                  <a:ext uri="{0D108BD9-81ED-4DB2-BD59-A6C34878D82A}">
                    <a16:rowId xmlns:a16="http://schemas.microsoft.com/office/drawing/2014/main" val="1941245224"/>
                  </a:ext>
                </a:extLst>
              </a:tr>
              <a:tr h="359601">
                <a:tc>
                  <a:txBody>
                    <a:bodyPr/>
                    <a:lstStyle/>
                    <a:p>
                      <a:pPr lvl="0">
                        <a:buNone/>
                      </a:pPr>
                      <a:r>
                        <a:rPr lang="en-US" sz="1800" b="0" i="0" u="none" strike="noStrike" noProof="0">
                          <a:latin typeface="Calibri"/>
                        </a:rPr>
                        <a:t>1 Bedroom (2 person)</a:t>
                      </a:r>
                      <a:endParaRPr lang="en-US" b="0"/>
                    </a:p>
                  </a:txBody>
                  <a:tcPr/>
                </a:tc>
                <a:tc>
                  <a:txBody>
                    <a:bodyPr/>
                    <a:lstStyle/>
                    <a:p>
                      <a:pPr lvl="0">
                        <a:buNone/>
                      </a:pPr>
                      <a:r>
                        <a:rPr lang="en-US" sz="1800" b="0" i="0" u="none" strike="noStrike" noProof="0">
                          <a:latin typeface="Calibri"/>
                        </a:rPr>
                        <a:t>$5,100</a:t>
                      </a:r>
                      <a:endParaRPr lang="en-US"/>
                    </a:p>
                  </a:txBody>
                  <a:tcPr/>
                </a:tc>
                <a:extLst>
                  <a:ext uri="{0D108BD9-81ED-4DB2-BD59-A6C34878D82A}">
                    <a16:rowId xmlns:a16="http://schemas.microsoft.com/office/drawing/2014/main" val="1153114205"/>
                  </a:ext>
                </a:extLst>
              </a:tr>
              <a:tr h="359601">
                <a:tc>
                  <a:txBody>
                    <a:bodyPr/>
                    <a:lstStyle/>
                    <a:p>
                      <a:pPr lvl="0">
                        <a:buNone/>
                      </a:pPr>
                      <a:r>
                        <a:rPr lang="en-US" sz="1800" b="0" i="0" u="none" strike="noStrike" noProof="0">
                          <a:latin typeface="Calibri"/>
                        </a:rPr>
                        <a:t>2 Bedroom (3 person)</a:t>
                      </a:r>
                      <a:endParaRPr lang="en-US" b="0"/>
                    </a:p>
                  </a:txBody>
                  <a:tcPr/>
                </a:tc>
                <a:tc>
                  <a:txBody>
                    <a:bodyPr/>
                    <a:lstStyle/>
                    <a:p>
                      <a:pPr lvl="0">
                        <a:buNone/>
                      </a:pPr>
                      <a:r>
                        <a:rPr lang="en-US" sz="1800" b="0" i="0" u="none" strike="noStrike" noProof="0">
                          <a:latin typeface="Calibri"/>
                        </a:rPr>
                        <a:t>$6,100</a:t>
                      </a:r>
                      <a:endParaRPr lang="en-US"/>
                    </a:p>
                  </a:txBody>
                  <a:tcPr/>
                </a:tc>
                <a:extLst>
                  <a:ext uri="{0D108BD9-81ED-4DB2-BD59-A6C34878D82A}">
                    <a16:rowId xmlns:a16="http://schemas.microsoft.com/office/drawing/2014/main" val="3235090078"/>
                  </a:ext>
                </a:extLst>
              </a:tr>
              <a:tr h="359601">
                <a:tc>
                  <a:txBody>
                    <a:bodyPr/>
                    <a:lstStyle/>
                    <a:p>
                      <a:pPr lvl="0">
                        <a:buNone/>
                      </a:pPr>
                      <a:r>
                        <a:rPr lang="en-US" sz="1800" b="0" i="0" u="none" strike="noStrike" noProof="0"/>
                        <a:t>2 Bedroom (4 person)</a:t>
                      </a:r>
                      <a:endParaRPr lang="en-US" b="0"/>
                    </a:p>
                  </a:txBody>
                  <a:tcPr/>
                </a:tc>
                <a:tc>
                  <a:txBody>
                    <a:bodyPr/>
                    <a:lstStyle/>
                    <a:p>
                      <a:pPr lvl="0">
                        <a:buNone/>
                      </a:pPr>
                      <a:r>
                        <a:rPr lang="en-US" sz="1800" b="0" i="0" u="none" strike="noStrike" noProof="0">
                          <a:latin typeface="Calibri"/>
                        </a:rPr>
                        <a:t>$4,600</a:t>
                      </a:r>
                      <a:endParaRPr lang="en-US"/>
                    </a:p>
                  </a:txBody>
                  <a:tcPr/>
                </a:tc>
                <a:extLst>
                  <a:ext uri="{0D108BD9-81ED-4DB2-BD59-A6C34878D82A}">
                    <a16:rowId xmlns:a16="http://schemas.microsoft.com/office/drawing/2014/main" val="1803124987"/>
                  </a:ext>
                </a:extLst>
              </a:tr>
              <a:tr h="359601">
                <a:tc>
                  <a:txBody>
                    <a:bodyPr/>
                    <a:lstStyle/>
                    <a:p>
                      <a:pPr lvl="0">
                        <a:buNone/>
                      </a:pPr>
                      <a:r>
                        <a:rPr lang="en-US" sz="1800" b="1" i="0" u="none" strike="noStrike" noProof="0"/>
                        <a:t>Jacobson:</a:t>
                      </a:r>
                      <a:endParaRPr lang="en-US" b="1"/>
                    </a:p>
                  </a:txBody>
                  <a:tcPr/>
                </a:tc>
                <a:tc>
                  <a:txBody>
                    <a:bodyPr/>
                    <a:lstStyle/>
                    <a:p>
                      <a:pPr lvl="0">
                        <a:buNone/>
                      </a:pPr>
                      <a:endParaRPr lang="en-US"/>
                    </a:p>
                  </a:txBody>
                  <a:tcPr/>
                </a:tc>
                <a:extLst>
                  <a:ext uri="{0D108BD9-81ED-4DB2-BD59-A6C34878D82A}">
                    <a16:rowId xmlns:a16="http://schemas.microsoft.com/office/drawing/2014/main" val="3484490130"/>
                  </a:ext>
                </a:extLst>
              </a:tr>
              <a:tr h="359601">
                <a:tc>
                  <a:txBody>
                    <a:bodyPr/>
                    <a:lstStyle/>
                    <a:p>
                      <a:pPr lvl="0">
                        <a:buNone/>
                      </a:pPr>
                      <a:r>
                        <a:rPr lang="en-US" sz="1800" b="0" i="0" u="none" strike="noStrike" noProof="0"/>
                        <a:t>3 Bedroom (6 person)</a:t>
                      </a:r>
                      <a:endParaRPr lang="en-US"/>
                    </a:p>
                  </a:txBody>
                  <a:tcPr/>
                </a:tc>
                <a:tc>
                  <a:txBody>
                    <a:bodyPr/>
                    <a:lstStyle/>
                    <a:p>
                      <a:pPr lvl="0">
                        <a:buNone/>
                      </a:pPr>
                      <a:r>
                        <a:rPr lang="en-US" sz="1800" b="0" i="0" u="none" strike="noStrike" noProof="0">
                          <a:latin typeface="Calibri"/>
                        </a:rPr>
                        <a:t>$4,300</a:t>
                      </a:r>
                      <a:endParaRPr lang="en-US"/>
                    </a:p>
                  </a:txBody>
                  <a:tcPr/>
                </a:tc>
                <a:extLst>
                  <a:ext uri="{0D108BD9-81ED-4DB2-BD59-A6C34878D82A}">
                    <a16:rowId xmlns:a16="http://schemas.microsoft.com/office/drawing/2014/main" val="193653687"/>
                  </a:ext>
                </a:extLst>
              </a:tr>
              <a:tr h="359601">
                <a:tc>
                  <a:txBody>
                    <a:bodyPr/>
                    <a:lstStyle/>
                    <a:p>
                      <a:pPr lvl="0">
                        <a:buNone/>
                      </a:pPr>
                      <a:r>
                        <a:rPr lang="en-US" sz="1800" b="0" i="0" u="none" strike="noStrike" noProof="0"/>
                        <a:t>3 Bedroom (5 person)</a:t>
                      </a:r>
                      <a:endParaRPr lang="en-US"/>
                    </a:p>
                  </a:txBody>
                  <a:tcPr/>
                </a:tc>
                <a:tc>
                  <a:txBody>
                    <a:bodyPr/>
                    <a:lstStyle/>
                    <a:p>
                      <a:pPr lvl="0">
                        <a:buNone/>
                      </a:pPr>
                      <a:r>
                        <a:rPr lang="en-US" sz="1800" b="0" i="0" u="none" strike="noStrike" noProof="0">
                          <a:latin typeface="Calibri"/>
                        </a:rPr>
                        <a:t>$4,700</a:t>
                      </a:r>
                      <a:endParaRPr lang="en-US"/>
                    </a:p>
                  </a:txBody>
                  <a:tcPr/>
                </a:tc>
                <a:extLst>
                  <a:ext uri="{0D108BD9-81ED-4DB2-BD59-A6C34878D82A}">
                    <a16:rowId xmlns:a16="http://schemas.microsoft.com/office/drawing/2014/main" val="3618900224"/>
                  </a:ext>
                </a:extLst>
              </a:tr>
              <a:tr h="359601">
                <a:tc>
                  <a:txBody>
                    <a:bodyPr/>
                    <a:lstStyle/>
                    <a:p>
                      <a:pPr lvl="0">
                        <a:buNone/>
                      </a:pPr>
                      <a:r>
                        <a:rPr lang="en-US" sz="1800" b="0" i="0" u="none" strike="noStrike" noProof="0"/>
                        <a:t>3 Bedroom (4 person)</a:t>
                      </a:r>
                      <a:endParaRPr lang="en-US"/>
                    </a:p>
                  </a:txBody>
                  <a:tcPr/>
                </a:tc>
                <a:tc>
                  <a:txBody>
                    <a:bodyPr/>
                    <a:lstStyle/>
                    <a:p>
                      <a:pPr lvl="0">
                        <a:buNone/>
                      </a:pPr>
                      <a:r>
                        <a:rPr lang="en-US" sz="1800" b="0" i="0" u="none" strike="noStrike" noProof="0">
                          <a:latin typeface="Calibri"/>
                        </a:rPr>
                        <a:t>$5,350</a:t>
                      </a:r>
                      <a:endParaRPr lang="en-US"/>
                    </a:p>
                  </a:txBody>
                  <a:tcPr/>
                </a:tc>
                <a:extLst>
                  <a:ext uri="{0D108BD9-81ED-4DB2-BD59-A6C34878D82A}">
                    <a16:rowId xmlns:a16="http://schemas.microsoft.com/office/drawing/2014/main" val="3510138827"/>
                  </a:ext>
                </a:extLst>
              </a:tr>
              <a:tr h="359601">
                <a:tc>
                  <a:txBody>
                    <a:bodyPr/>
                    <a:lstStyle/>
                    <a:p>
                      <a:pPr lvl="0">
                        <a:buNone/>
                      </a:pPr>
                      <a:r>
                        <a:rPr lang="en-US" sz="1800" b="0" i="0" u="none" strike="noStrike" noProof="0"/>
                        <a:t>2 Bedroom (4 person)</a:t>
                      </a:r>
                      <a:endParaRPr lang="en-US" b="0"/>
                    </a:p>
                  </a:txBody>
                  <a:tcPr/>
                </a:tc>
                <a:tc>
                  <a:txBody>
                    <a:bodyPr/>
                    <a:lstStyle/>
                    <a:p>
                      <a:pPr lvl="0">
                        <a:buNone/>
                      </a:pPr>
                      <a:r>
                        <a:rPr lang="en-US" sz="1800" b="0" i="0" u="none" strike="noStrike" noProof="0">
                          <a:latin typeface="Calibri"/>
                        </a:rPr>
                        <a:t>$4,300</a:t>
                      </a:r>
                      <a:endParaRPr lang="en-US"/>
                    </a:p>
                  </a:txBody>
                  <a:tcPr/>
                </a:tc>
                <a:extLst>
                  <a:ext uri="{0D108BD9-81ED-4DB2-BD59-A6C34878D82A}">
                    <a16:rowId xmlns:a16="http://schemas.microsoft.com/office/drawing/2014/main" val="4148362752"/>
                  </a:ext>
                </a:extLst>
              </a:tr>
              <a:tr h="359601">
                <a:tc>
                  <a:txBody>
                    <a:bodyPr/>
                    <a:lstStyle/>
                    <a:p>
                      <a:pPr lvl="0">
                        <a:buNone/>
                      </a:pPr>
                      <a:r>
                        <a:rPr lang="en-US" sz="1800" b="0" i="0" u="none" strike="noStrike" noProof="0"/>
                        <a:t>2 Bedroom (3 person)</a:t>
                      </a:r>
                      <a:endParaRPr lang="en-US"/>
                    </a:p>
                  </a:txBody>
                  <a:tcPr/>
                </a:tc>
                <a:tc>
                  <a:txBody>
                    <a:bodyPr/>
                    <a:lstStyle/>
                    <a:p>
                      <a:pPr lvl="0">
                        <a:buNone/>
                      </a:pPr>
                      <a:r>
                        <a:rPr lang="en-US" sz="1800" b="0" i="0" u="none" strike="noStrike" noProof="0">
                          <a:latin typeface="Calibri"/>
                        </a:rPr>
                        <a:t>$4,700</a:t>
                      </a:r>
                      <a:endParaRPr lang="en-US"/>
                    </a:p>
                  </a:txBody>
                  <a:tcPr/>
                </a:tc>
                <a:extLst>
                  <a:ext uri="{0D108BD9-81ED-4DB2-BD59-A6C34878D82A}">
                    <a16:rowId xmlns:a16="http://schemas.microsoft.com/office/drawing/2014/main" val="3029158093"/>
                  </a:ext>
                </a:extLst>
              </a:tr>
            </a:tbl>
          </a:graphicData>
        </a:graphic>
      </p:graphicFrame>
      <p:sp>
        <p:nvSpPr>
          <p:cNvPr id="3" name="TextBox 2">
            <a:extLst>
              <a:ext uri="{FF2B5EF4-FFF2-40B4-BE49-F238E27FC236}">
                <a16:creationId xmlns:a16="http://schemas.microsoft.com/office/drawing/2014/main" id="{AF513F25-03A3-43FF-B557-12D8B49BED7A}"/>
              </a:ext>
            </a:extLst>
          </p:cNvPr>
          <p:cNvSpPr txBox="1"/>
          <p:nvPr/>
        </p:nvSpPr>
        <p:spPr>
          <a:xfrm>
            <a:off x="2178090" y="6494512"/>
            <a:ext cx="51001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*Meal Plan per Semester: $1,862-$3,063 CAD</a:t>
            </a:r>
          </a:p>
        </p:txBody>
      </p:sp>
    </p:spTree>
    <p:extLst>
      <p:ext uri="{BB962C8B-B14F-4D97-AF65-F5344CB8AC3E}">
        <p14:creationId xmlns:p14="http://schemas.microsoft.com/office/powerpoint/2010/main" val="33098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U_logo_Tagline_PMS288_3125.jpg"/>
          <p:cNvPicPr>
            <a:picLocks noChangeAspect="1"/>
          </p:cNvPicPr>
          <p:nvPr/>
        </p:nvPicPr>
        <p:blipFill>
          <a:blip r:embed="rId2"/>
          <a:stretch>
            <a:fillRect/>
          </a:stretch>
        </p:blipFill>
        <p:spPr>
          <a:xfrm>
            <a:off x="609600" y="5621828"/>
            <a:ext cx="1447800" cy="80640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09"/>
            <a:ext cx="9144000" cy="696190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1" descr="A group of people walking down a street next to a tree&#10;&#10;Description generated with very high confidence">
            <a:extLst>
              <a:ext uri="{FF2B5EF4-FFF2-40B4-BE49-F238E27FC236}">
                <a16:creationId xmlns:a16="http://schemas.microsoft.com/office/drawing/2014/main" id="{5344DCB9-B5E8-4119-9505-22E3340554A0}"/>
              </a:ext>
            </a:extLst>
          </p:cNvPr>
          <p:cNvPicPr>
            <a:picLocks noChangeAspect="1"/>
          </p:cNvPicPr>
          <p:nvPr/>
        </p:nvPicPr>
        <p:blipFill rotWithShape="1">
          <a:blip r:embed="rId3">
            <a:alphaModFix amt="50000"/>
          </a:blip>
          <a:srcRect r="10999" b="-2"/>
          <a:stretch/>
        </p:blipFill>
        <p:spPr>
          <a:xfrm>
            <a:off x="20" y="1"/>
            <a:ext cx="9143980" cy="6857999"/>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772493" y="3559636"/>
            <a:ext cx="7605621" cy="4050706"/>
          </a:xfrm>
        </p:spPr>
        <p:txBody>
          <a:bodyPr vert="horz" lIns="91440" tIns="45720" rIns="91440" bIns="45720" rtlCol="0">
            <a:normAutofit/>
          </a:bodyPr>
          <a:lstStyle/>
          <a:p>
            <a:r>
              <a:rPr lang="en-US" sz="9600" b="1">
                <a:ln w="22225">
                  <a:solidFill>
                    <a:schemeClr val="tx1"/>
                  </a:solidFill>
                  <a:miter lim="800000"/>
                </a:ln>
                <a:solidFill>
                  <a:srgbClr val="FFFFFF"/>
                </a:solidFill>
                <a:latin typeface="Broadway"/>
                <a:ea typeface="STCaiyun"/>
              </a:rPr>
              <a:t>Q&amp;A</a:t>
            </a:r>
            <a:endParaRPr lang="en-US" sz="9600">
              <a:ln w="22225">
                <a:solidFill>
                  <a:prstClr val="white"/>
                </a:solidFill>
                <a:miter lim="800000"/>
              </a:ln>
              <a:solidFill>
                <a:srgbClr val="FFFFFF"/>
              </a:solidFill>
              <a:latin typeface="Broadway"/>
              <a:ea typeface="STCaiyun"/>
            </a:endParaRPr>
          </a:p>
        </p:txBody>
      </p:sp>
    </p:spTree>
    <p:extLst>
      <p:ext uri="{BB962C8B-B14F-4D97-AF65-F5344CB8AC3E}">
        <p14:creationId xmlns:p14="http://schemas.microsoft.com/office/powerpoint/2010/main" val="105289460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U_logo_Tagline_PMS288_3125.jpg"/>
          <p:cNvPicPr>
            <a:picLocks noChangeAspect="1"/>
          </p:cNvPicPr>
          <p:nvPr/>
        </p:nvPicPr>
        <p:blipFill>
          <a:blip r:embed="rId4"/>
          <a:stretch>
            <a:fillRect/>
          </a:stretch>
        </p:blipFill>
        <p:spPr>
          <a:xfrm>
            <a:off x="7496355" y="5808733"/>
            <a:ext cx="1447800" cy="806404"/>
          </a:xfrm>
          <a:prstGeom prst="rect">
            <a:avLst/>
          </a:prstGeom>
        </p:spPr>
      </p:pic>
      <p:pic>
        <p:nvPicPr>
          <p:cNvPr id="2" name="156762344962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14117" y="1096826"/>
            <a:ext cx="7869131" cy="4397206"/>
          </a:xfrm>
          <a:prstGeom prst="rect">
            <a:avLst/>
          </a:prstGeom>
        </p:spPr>
      </p:pic>
      <p:sp>
        <p:nvSpPr>
          <p:cNvPr id="10" name="TextBox 9"/>
          <p:cNvSpPr txBox="1"/>
          <p:nvPr/>
        </p:nvSpPr>
        <p:spPr>
          <a:xfrm>
            <a:off x="1888379" y="399162"/>
            <a:ext cx="5904656" cy="769441"/>
          </a:xfrm>
          <a:prstGeom prst="rect">
            <a:avLst/>
          </a:prstGeom>
          <a:noFill/>
        </p:spPr>
        <p:txBody>
          <a:bodyPr wrap="square" rtlCol="0">
            <a:spAutoFit/>
          </a:bodyPr>
          <a:lstStyle/>
          <a:p>
            <a:pPr algn="ctr"/>
            <a:r>
              <a:rPr lang="en-US" sz="4400" b="1">
                <a:solidFill>
                  <a:srgbClr val="002060"/>
                </a:solidFill>
                <a:latin typeface="Candara" panose="020E0502030303020204" pitchFamily="34" charset="0"/>
              </a:rPr>
              <a:t>Welcome to TWU</a:t>
            </a:r>
          </a:p>
        </p:txBody>
      </p:sp>
    </p:spTree>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U_logo_Tagline_PMS288_3125.jpg"/>
          <p:cNvPicPr>
            <a:picLocks noChangeAspect="1"/>
          </p:cNvPicPr>
          <p:nvPr/>
        </p:nvPicPr>
        <p:blipFill>
          <a:blip r:embed="rId2"/>
          <a:stretch>
            <a:fillRect/>
          </a:stretch>
        </p:blipFill>
        <p:spPr>
          <a:xfrm>
            <a:off x="7481977" y="5823111"/>
            <a:ext cx="1447800" cy="806404"/>
          </a:xfrm>
          <a:prstGeom prst="rect">
            <a:avLst/>
          </a:prstGeom>
        </p:spPr>
      </p:pic>
      <p:sp>
        <p:nvSpPr>
          <p:cNvPr id="5" name="TextBox 4"/>
          <p:cNvSpPr txBox="1"/>
          <p:nvPr/>
        </p:nvSpPr>
        <p:spPr>
          <a:xfrm>
            <a:off x="86544" y="3137023"/>
            <a:ext cx="2934494" cy="584775"/>
          </a:xfrm>
          <a:prstGeom prst="rect">
            <a:avLst/>
          </a:prstGeom>
          <a:noFill/>
        </p:spPr>
        <p:txBody>
          <a:bodyPr wrap="square" rtlCol="0" anchor="t">
            <a:spAutoFit/>
          </a:bodyPr>
          <a:lstStyle/>
          <a:p>
            <a:r>
              <a:rPr lang="en-US" sz="3200" b="1">
                <a:solidFill>
                  <a:srgbClr val="033163"/>
                </a:solidFill>
                <a:latin typeface="Gotham-Medium"/>
                <a:cs typeface="Gotham"/>
              </a:rPr>
              <a:t>Why Canada</a:t>
            </a:r>
          </a:p>
        </p:txBody>
      </p:sp>
      <p:pic>
        <p:nvPicPr>
          <p:cNvPr id="3" name="Picture 7" descr="A sunset over a body of water&#10;&#10;Description generated with high confidence">
            <a:extLst>
              <a:ext uri="{FF2B5EF4-FFF2-40B4-BE49-F238E27FC236}">
                <a16:creationId xmlns:a16="http://schemas.microsoft.com/office/drawing/2014/main" id="{30928B51-53CD-4F25-B1EC-CC4E72B10031}"/>
              </a:ext>
            </a:extLst>
          </p:cNvPr>
          <p:cNvPicPr>
            <a:picLocks noChangeAspect="1"/>
          </p:cNvPicPr>
          <p:nvPr/>
        </p:nvPicPr>
        <p:blipFill>
          <a:blip r:embed="rId3"/>
          <a:stretch>
            <a:fillRect/>
          </a:stretch>
        </p:blipFill>
        <p:spPr>
          <a:xfrm>
            <a:off x="-5750" y="-6425"/>
            <a:ext cx="9155501" cy="3103981"/>
          </a:xfrm>
          <a:prstGeom prst="rect">
            <a:avLst/>
          </a:prstGeom>
        </p:spPr>
      </p:pic>
      <p:sp>
        <p:nvSpPr>
          <p:cNvPr id="9" name="TextBox 8">
            <a:extLst>
              <a:ext uri="{FF2B5EF4-FFF2-40B4-BE49-F238E27FC236}">
                <a16:creationId xmlns:a16="http://schemas.microsoft.com/office/drawing/2014/main" id="{4E7E1099-50B9-4DB7-A462-A9B03F765231}"/>
              </a:ext>
            </a:extLst>
          </p:cNvPr>
          <p:cNvSpPr txBox="1"/>
          <p:nvPr/>
        </p:nvSpPr>
        <p:spPr>
          <a:xfrm>
            <a:off x="138023" y="3660475"/>
            <a:ext cx="85228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a:ea typeface="+mn-lt"/>
                <a:cs typeface="+mn-lt"/>
              </a:rPr>
              <a:t>Canada opens its arms for students around the world to study internationally.</a:t>
            </a:r>
          </a:p>
          <a:p>
            <a:pPr marL="285750" indent="-285750">
              <a:buFont typeface="Wingdings"/>
              <a:buChar char="v"/>
            </a:pPr>
            <a:endParaRPr lang="en-US">
              <a:ea typeface="+mn-lt"/>
              <a:cs typeface="+mn-lt"/>
            </a:endParaRPr>
          </a:p>
          <a:p>
            <a:pPr marL="285750" indent="-285750">
              <a:buFont typeface="Wingdings"/>
              <a:buChar char="v"/>
            </a:pPr>
            <a:endParaRPr lang="en-US">
              <a:cs typeface="Calibri"/>
            </a:endParaRPr>
          </a:p>
        </p:txBody>
      </p:sp>
      <p:sp>
        <p:nvSpPr>
          <p:cNvPr id="2" name="TextBox 1">
            <a:extLst>
              <a:ext uri="{FF2B5EF4-FFF2-40B4-BE49-F238E27FC236}">
                <a16:creationId xmlns:a16="http://schemas.microsoft.com/office/drawing/2014/main" id="{8FEBFB1A-90A7-45AB-9D9A-DF937BC89F57}"/>
              </a:ext>
            </a:extLst>
          </p:cNvPr>
          <p:cNvSpPr txBox="1"/>
          <p:nvPr/>
        </p:nvSpPr>
        <p:spPr>
          <a:xfrm>
            <a:off x="132272" y="4114800"/>
            <a:ext cx="85228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a:ea typeface="+mn-lt"/>
                <a:cs typeface="+mn-lt"/>
              </a:rPr>
              <a:t>High quality of life for those who choose to visit or make home within its borders. </a:t>
            </a:r>
            <a:endParaRPr lang="en-US"/>
          </a:p>
          <a:p>
            <a:pPr marL="285750" indent="-285750">
              <a:buFont typeface="Wingdings"/>
              <a:buChar char="v"/>
            </a:pPr>
            <a:endParaRPr lang="en-US">
              <a:ea typeface="+mn-lt"/>
              <a:cs typeface="+mn-lt"/>
            </a:endParaRPr>
          </a:p>
          <a:p>
            <a:pPr marL="285750" indent="-285750">
              <a:buFont typeface="Wingdings"/>
              <a:buChar char="v"/>
            </a:pPr>
            <a:endParaRPr lang="en-US">
              <a:cs typeface="Calibri"/>
            </a:endParaRPr>
          </a:p>
        </p:txBody>
      </p:sp>
      <p:sp>
        <p:nvSpPr>
          <p:cNvPr id="7" name="TextBox 6">
            <a:extLst>
              <a:ext uri="{FF2B5EF4-FFF2-40B4-BE49-F238E27FC236}">
                <a16:creationId xmlns:a16="http://schemas.microsoft.com/office/drawing/2014/main" id="{9561255E-D684-4739-A3FC-FDD49F84011F}"/>
              </a:ext>
            </a:extLst>
          </p:cNvPr>
          <p:cNvSpPr txBox="1"/>
          <p:nvPr/>
        </p:nvSpPr>
        <p:spPr>
          <a:xfrm>
            <a:off x="132272" y="4502988"/>
            <a:ext cx="85228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a:ea typeface="+mn-lt"/>
                <a:cs typeface="+mn-lt"/>
              </a:rPr>
              <a:t>It is particularly attractive to international students, offering access to a 3-year post-graduate work permit(PGWP) and Permanent Residence (PR).</a:t>
            </a:r>
            <a:endParaRPr lang="en-US"/>
          </a:p>
          <a:p>
            <a:pPr marL="285750" indent="-285750">
              <a:buFont typeface="Wingdings"/>
              <a:buChar char="v"/>
            </a:pPr>
            <a:endParaRPr lang="en-US">
              <a:ea typeface="+mn-lt"/>
              <a:cs typeface="+mn-lt"/>
            </a:endParaRPr>
          </a:p>
          <a:p>
            <a:pPr marL="285750" indent="-285750">
              <a:buFont typeface="Wingdings"/>
              <a:buChar char="v"/>
            </a:pPr>
            <a:endParaRPr lang="en-US">
              <a:cs typeface="Calibri"/>
            </a:endParaRPr>
          </a:p>
        </p:txBody>
      </p:sp>
      <p:sp>
        <p:nvSpPr>
          <p:cNvPr id="11" name="TextBox 10">
            <a:extLst>
              <a:ext uri="{FF2B5EF4-FFF2-40B4-BE49-F238E27FC236}">
                <a16:creationId xmlns:a16="http://schemas.microsoft.com/office/drawing/2014/main" id="{827DD850-413C-4717-B421-EA816C2BE2F1}"/>
              </a:ext>
            </a:extLst>
          </p:cNvPr>
          <p:cNvSpPr txBox="1"/>
          <p:nvPr/>
        </p:nvSpPr>
        <p:spPr>
          <a:xfrm>
            <a:off x="132272" y="5106837"/>
            <a:ext cx="85228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a:ea typeface="+mn-lt"/>
                <a:cs typeface="+mn-lt"/>
              </a:rPr>
              <a:t>Enjoy discovering Canada’s beauty, diversity and many opportunities during and after your studies.</a:t>
            </a:r>
            <a:endParaRPr lang="en-US"/>
          </a:p>
          <a:p>
            <a:pPr marL="285750" indent="-285750">
              <a:buFont typeface="Wingdings"/>
              <a:buChar char="v"/>
            </a:pPr>
            <a:endParaRPr lang="en-US">
              <a:cs typeface="Calibri"/>
            </a:endParaRPr>
          </a:p>
        </p:txBody>
      </p:sp>
    </p:spTree>
    <p:extLst>
      <p:ext uri="{BB962C8B-B14F-4D97-AF65-F5344CB8AC3E}">
        <p14:creationId xmlns:p14="http://schemas.microsoft.com/office/powerpoint/2010/main" val="251155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U_logo_Tagline_PMS288_3125.jpg"/>
          <p:cNvPicPr>
            <a:picLocks noChangeAspect="1"/>
          </p:cNvPicPr>
          <p:nvPr/>
        </p:nvPicPr>
        <p:blipFill>
          <a:blip r:embed="rId2"/>
          <a:stretch>
            <a:fillRect/>
          </a:stretch>
        </p:blipFill>
        <p:spPr>
          <a:xfrm>
            <a:off x="609600" y="5621828"/>
            <a:ext cx="1447800" cy="806404"/>
          </a:xfrm>
          <a:prstGeom prst="rect">
            <a:avLst/>
          </a:prstGeom>
        </p:spPr>
      </p:pic>
      <p:sp>
        <p:nvSpPr>
          <p:cNvPr id="5" name="TextBox 4"/>
          <p:cNvSpPr txBox="1"/>
          <p:nvPr/>
        </p:nvSpPr>
        <p:spPr>
          <a:xfrm>
            <a:off x="417223" y="347814"/>
            <a:ext cx="2402532" cy="584775"/>
          </a:xfrm>
          <a:prstGeom prst="rect">
            <a:avLst/>
          </a:prstGeom>
          <a:noFill/>
        </p:spPr>
        <p:txBody>
          <a:bodyPr wrap="square" rtlCol="0" anchor="t">
            <a:spAutoFit/>
          </a:bodyPr>
          <a:lstStyle/>
          <a:p>
            <a:r>
              <a:rPr lang="en-US" sz="3200" b="1">
                <a:solidFill>
                  <a:srgbClr val="033163"/>
                </a:solidFill>
                <a:latin typeface="Gotham-Medium"/>
                <a:cs typeface="Gotham"/>
              </a:rPr>
              <a:t>Why TWU</a:t>
            </a:r>
          </a:p>
        </p:txBody>
      </p:sp>
      <p:sp>
        <p:nvSpPr>
          <p:cNvPr id="6" name="TextBox 5"/>
          <p:cNvSpPr txBox="1"/>
          <p:nvPr/>
        </p:nvSpPr>
        <p:spPr>
          <a:xfrm>
            <a:off x="6220" y="1370077"/>
            <a:ext cx="4279118" cy="646331"/>
          </a:xfrm>
          <a:prstGeom prst="rect">
            <a:avLst/>
          </a:prstGeom>
          <a:noFill/>
        </p:spPr>
        <p:txBody>
          <a:bodyPr wrap="square" rtlCol="0" anchor="t">
            <a:spAutoFit/>
          </a:bodyPr>
          <a:lstStyle/>
          <a:p>
            <a:pPr marL="285750" indent="-285750">
              <a:buFont typeface="Wingdings"/>
              <a:buChar char="v"/>
            </a:pPr>
            <a:r>
              <a:rPr lang="en-US">
                <a:latin typeface="Calibri"/>
                <a:cs typeface="Calibri"/>
              </a:rPr>
              <a:t>Recognized for</a:t>
            </a:r>
            <a:r>
              <a:rPr lang="en-US" b="1">
                <a:latin typeface="Calibri"/>
                <a:cs typeface="Calibri"/>
              </a:rPr>
              <a:t> Academic Quality</a:t>
            </a:r>
          </a:p>
          <a:p>
            <a:pPr marL="285750" indent="-285750">
              <a:buFont typeface="Wingdings"/>
              <a:buChar char="v"/>
            </a:pPr>
            <a:endParaRPr lang="en-US" i="1">
              <a:cs typeface="Calibri"/>
            </a:endParaRPr>
          </a:p>
        </p:txBody>
      </p:sp>
      <p:pic>
        <p:nvPicPr>
          <p:cNvPr id="8" name="Picture 8" descr="A screenshot of a cell phone&#10;&#10;Description generated with very high confidence">
            <a:extLst>
              <a:ext uri="{FF2B5EF4-FFF2-40B4-BE49-F238E27FC236}">
                <a16:creationId xmlns:a16="http://schemas.microsoft.com/office/drawing/2014/main" id="{BF9C2804-407C-4CB9-BD8F-42F6BDD2BBF8}"/>
              </a:ext>
            </a:extLst>
          </p:cNvPr>
          <p:cNvPicPr>
            <a:picLocks noChangeAspect="1"/>
          </p:cNvPicPr>
          <p:nvPr/>
        </p:nvPicPr>
        <p:blipFill rotWithShape="1">
          <a:blip r:embed="rId3"/>
          <a:srcRect l="12838" t="9179" r="10811" b="8454"/>
          <a:stretch/>
        </p:blipFill>
        <p:spPr>
          <a:xfrm>
            <a:off x="4681089" y="5167"/>
            <a:ext cx="4469346" cy="6846957"/>
          </a:xfrm>
          <a:prstGeom prst="rect">
            <a:avLst/>
          </a:prstGeom>
        </p:spPr>
      </p:pic>
      <p:sp>
        <p:nvSpPr>
          <p:cNvPr id="2" name="TextBox 1">
            <a:extLst>
              <a:ext uri="{FF2B5EF4-FFF2-40B4-BE49-F238E27FC236}">
                <a16:creationId xmlns:a16="http://schemas.microsoft.com/office/drawing/2014/main" id="{C05DF003-B78D-4C9C-BE66-AF5A3EB4B92E}"/>
              </a:ext>
            </a:extLst>
          </p:cNvPr>
          <p:cNvSpPr txBox="1"/>
          <p:nvPr/>
        </p:nvSpPr>
        <p:spPr>
          <a:xfrm>
            <a:off x="-13908" y="1766892"/>
            <a:ext cx="4279118" cy="923330"/>
          </a:xfrm>
          <a:prstGeom prst="rect">
            <a:avLst/>
          </a:prstGeom>
          <a:noFill/>
        </p:spPr>
        <p:txBody>
          <a:bodyPr wrap="square" rtlCol="0" anchor="t">
            <a:spAutoFit/>
          </a:bodyPr>
          <a:lstStyle/>
          <a:p>
            <a:pPr marL="285750" indent="-285750">
              <a:buFont typeface="Wingdings"/>
              <a:buChar char="v"/>
            </a:pPr>
            <a:r>
              <a:rPr lang="en-US">
                <a:latin typeface="Calibri"/>
                <a:cs typeface="Calibri"/>
              </a:rPr>
              <a:t>Received </a:t>
            </a:r>
            <a:r>
              <a:rPr lang="en-US" b="1">
                <a:latin typeface="Calibri"/>
                <a:cs typeface="Calibri"/>
              </a:rPr>
              <a:t>seven consecutive A+</a:t>
            </a:r>
            <a:r>
              <a:rPr lang="en-US">
                <a:latin typeface="Calibri"/>
                <a:cs typeface="Calibri"/>
              </a:rPr>
              <a:t> </a:t>
            </a:r>
            <a:r>
              <a:rPr lang="en-US" b="1">
                <a:latin typeface="Calibri"/>
                <a:cs typeface="Calibri"/>
              </a:rPr>
              <a:t>rankings</a:t>
            </a:r>
            <a:r>
              <a:rPr lang="en-US">
                <a:latin typeface="Calibri"/>
                <a:cs typeface="Calibri"/>
              </a:rPr>
              <a:t> for </a:t>
            </a:r>
            <a:r>
              <a:rPr lang="en-US" i="1">
                <a:latin typeface="Calibri"/>
                <a:cs typeface="Calibri"/>
              </a:rPr>
              <a:t>Quality of Teaching and Learning</a:t>
            </a:r>
            <a:endParaRPr lang="en-US">
              <a:latin typeface="Calibri"/>
              <a:cs typeface="Calibri"/>
            </a:endParaRPr>
          </a:p>
          <a:p>
            <a:pPr marL="285750" indent="-285750">
              <a:buFont typeface="Wingdings"/>
              <a:buChar char="v"/>
            </a:pPr>
            <a:endParaRPr lang="en-US" b="1">
              <a:cs typeface="Calibri"/>
            </a:endParaRPr>
          </a:p>
        </p:txBody>
      </p:sp>
      <p:sp>
        <p:nvSpPr>
          <p:cNvPr id="3" name="TextBox 2">
            <a:extLst>
              <a:ext uri="{FF2B5EF4-FFF2-40B4-BE49-F238E27FC236}">
                <a16:creationId xmlns:a16="http://schemas.microsoft.com/office/drawing/2014/main" id="{8391FE3C-01DE-4DD9-9BDD-A6B35A3DBAD1}"/>
              </a:ext>
            </a:extLst>
          </p:cNvPr>
          <p:cNvSpPr txBox="1"/>
          <p:nvPr/>
        </p:nvSpPr>
        <p:spPr>
          <a:xfrm>
            <a:off x="469" y="2370741"/>
            <a:ext cx="4279118" cy="646331"/>
          </a:xfrm>
          <a:prstGeom prst="rect">
            <a:avLst/>
          </a:prstGeom>
          <a:noFill/>
        </p:spPr>
        <p:txBody>
          <a:bodyPr wrap="square" rtlCol="0" anchor="t">
            <a:spAutoFit/>
          </a:bodyPr>
          <a:lstStyle/>
          <a:p>
            <a:pPr marL="285750" indent="-285750">
              <a:buFont typeface="Wingdings"/>
              <a:buChar char="v"/>
            </a:pPr>
            <a:r>
              <a:rPr lang="en-US">
                <a:latin typeface="Calibri"/>
                <a:cs typeface="Calibri"/>
              </a:rPr>
              <a:t>Holds three </a:t>
            </a:r>
            <a:r>
              <a:rPr lang="en-US" b="1">
                <a:latin typeface="Calibri"/>
                <a:cs typeface="Calibri"/>
              </a:rPr>
              <a:t>Canada Research Chairs</a:t>
            </a:r>
            <a:endParaRPr lang="en-US"/>
          </a:p>
          <a:p>
            <a:pPr marL="285750" indent="-285750">
              <a:buFont typeface="Wingdings"/>
              <a:buChar char="v"/>
            </a:pPr>
            <a:endParaRPr lang="en-US">
              <a:cs typeface="Calibri"/>
            </a:endParaRPr>
          </a:p>
        </p:txBody>
      </p:sp>
      <p:sp>
        <p:nvSpPr>
          <p:cNvPr id="11" name="TextBox 10">
            <a:extLst>
              <a:ext uri="{FF2B5EF4-FFF2-40B4-BE49-F238E27FC236}">
                <a16:creationId xmlns:a16="http://schemas.microsoft.com/office/drawing/2014/main" id="{966A5431-4544-44F5-BAA1-CB9B66287B2E}"/>
              </a:ext>
            </a:extLst>
          </p:cNvPr>
          <p:cNvSpPr txBox="1"/>
          <p:nvPr/>
        </p:nvSpPr>
        <p:spPr>
          <a:xfrm>
            <a:off x="469" y="2758930"/>
            <a:ext cx="4279118" cy="923330"/>
          </a:xfrm>
          <a:prstGeom prst="rect">
            <a:avLst/>
          </a:prstGeom>
          <a:noFill/>
        </p:spPr>
        <p:txBody>
          <a:bodyPr wrap="square" rtlCol="0" anchor="t">
            <a:spAutoFit/>
          </a:bodyPr>
          <a:lstStyle/>
          <a:p>
            <a:pPr marL="285750" indent="-285750">
              <a:buFont typeface="Wingdings"/>
              <a:buChar char="v"/>
            </a:pPr>
            <a:r>
              <a:rPr lang="en-US">
                <a:latin typeface="Calibri"/>
                <a:cs typeface="Calibri"/>
              </a:rPr>
              <a:t>Wins </a:t>
            </a:r>
            <a:r>
              <a:rPr lang="en-US" b="1">
                <a:latin typeface="Calibri"/>
                <a:cs typeface="Calibri"/>
              </a:rPr>
              <a:t>national championships</a:t>
            </a:r>
            <a:r>
              <a:rPr lang="en-US">
                <a:latin typeface="Calibri"/>
                <a:cs typeface="Calibri"/>
              </a:rPr>
              <a:t> in U Sports.</a:t>
            </a:r>
          </a:p>
          <a:p>
            <a:pPr marL="285750" indent="-285750">
              <a:buFont typeface="Wingdings"/>
              <a:buChar char="v"/>
            </a:pPr>
            <a:endParaRPr lang="en-US">
              <a:cs typeface="Calibri"/>
            </a:endParaRPr>
          </a:p>
        </p:txBody>
      </p:sp>
      <p:sp>
        <p:nvSpPr>
          <p:cNvPr id="13" name="TextBox 12">
            <a:extLst>
              <a:ext uri="{FF2B5EF4-FFF2-40B4-BE49-F238E27FC236}">
                <a16:creationId xmlns:a16="http://schemas.microsoft.com/office/drawing/2014/main" id="{3B6A2274-8FC5-4114-B51A-A87598AA8E63}"/>
              </a:ext>
            </a:extLst>
          </p:cNvPr>
          <p:cNvSpPr txBox="1"/>
          <p:nvPr/>
        </p:nvSpPr>
        <p:spPr>
          <a:xfrm>
            <a:off x="469" y="3434666"/>
            <a:ext cx="4279118" cy="923330"/>
          </a:xfrm>
          <a:prstGeom prst="rect">
            <a:avLst/>
          </a:prstGeom>
          <a:noFill/>
        </p:spPr>
        <p:txBody>
          <a:bodyPr wrap="square" rtlCol="0" anchor="t">
            <a:spAutoFit/>
          </a:bodyPr>
          <a:lstStyle/>
          <a:p>
            <a:pPr marL="285750" indent="-285750">
              <a:buFont typeface="Wingdings"/>
              <a:buChar char="v"/>
            </a:pPr>
            <a:r>
              <a:rPr lang="en-US">
                <a:latin typeface="Calibri"/>
                <a:cs typeface="Calibri"/>
              </a:rPr>
              <a:t>Wide array of </a:t>
            </a:r>
            <a:r>
              <a:rPr lang="en-US" b="1">
                <a:latin typeface="Calibri"/>
                <a:cs typeface="Calibri"/>
              </a:rPr>
              <a:t>undergraduate, graduate</a:t>
            </a:r>
            <a:r>
              <a:rPr lang="en-US">
                <a:latin typeface="Calibri"/>
                <a:cs typeface="Calibri"/>
              </a:rPr>
              <a:t>, and adult degree-completion programs</a:t>
            </a:r>
          </a:p>
          <a:p>
            <a:pPr marL="285750" indent="-285750">
              <a:buFont typeface="Wingdings"/>
              <a:buChar char="v"/>
            </a:pPr>
            <a:endParaRPr lang="en-US">
              <a:cs typeface="Calibri"/>
            </a:endParaRPr>
          </a:p>
        </p:txBody>
      </p:sp>
      <p:sp>
        <p:nvSpPr>
          <p:cNvPr id="15" name="TextBox 14">
            <a:extLst>
              <a:ext uri="{FF2B5EF4-FFF2-40B4-BE49-F238E27FC236}">
                <a16:creationId xmlns:a16="http://schemas.microsoft.com/office/drawing/2014/main" id="{005B1771-73BE-4BEF-9FB8-E41B719637E5}"/>
              </a:ext>
            </a:extLst>
          </p:cNvPr>
          <p:cNvSpPr txBox="1"/>
          <p:nvPr/>
        </p:nvSpPr>
        <p:spPr>
          <a:xfrm>
            <a:off x="469" y="4096025"/>
            <a:ext cx="4279118" cy="646331"/>
          </a:xfrm>
          <a:prstGeom prst="rect">
            <a:avLst/>
          </a:prstGeom>
          <a:noFill/>
        </p:spPr>
        <p:txBody>
          <a:bodyPr wrap="square" rtlCol="0" anchor="t">
            <a:spAutoFit/>
          </a:bodyPr>
          <a:lstStyle/>
          <a:p>
            <a:pPr marL="285750" indent="-285750">
              <a:buFont typeface="Wingdings"/>
              <a:buChar char="v"/>
            </a:pPr>
            <a:r>
              <a:rPr lang="en-US" b="1">
                <a:latin typeface="Calibri"/>
                <a:cs typeface="Calibri"/>
              </a:rPr>
              <a:t>competence</a:t>
            </a:r>
            <a:r>
              <a:rPr lang="en-US">
                <a:latin typeface="Calibri"/>
                <a:cs typeface="Calibri"/>
              </a:rPr>
              <a:t> to make a positive impact in the lives of others.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strVal val="#ppt_w*0.70"/>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Effect transition="in" filter="fade">
                                      <p:cBhvr>
                                        <p:cTn id="4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U_logo_Tagline_PMS288_3125.jpg"/>
          <p:cNvPicPr>
            <a:picLocks noChangeAspect="1"/>
          </p:cNvPicPr>
          <p:nvPr/>
        </p:nvPicPr>
        <p:blipFill>
          <a:blip r:embed="rId2"/>
          <a:stretch>
            <a:fillRect/>
          </a:stretch>
        </p:blipFill>
        <p:spPr>
          <a:xfrm>
            <a:off x="7366958" y="5765602"/>
            <a:ext cx="1447800" cy="806404"/>
          </a:xfrm>
          <a:prstGeom prst="rect">
            <a:avLst/>
          </a:prstGeom>
        </p:spPr>
      </p:pic>
      <p:sp>
        <p:nvSpPr>
          <p:cNvPr id="10" name="TextBox 9"/>
          <p:cNvSpPr txBox="1"/>
          <p:nvPr/>
        </p:nvSpPr>
        <p:spPr>
          <a:xfrm>
            <a:off x="1888379" y="399162"/>
            <a:ext cx="5904656" cy="769441"/>
          </a:xfrm>
          <a:prstGeom prst="rect">
            <a:avLst/>
          </a:prstGeom>
          <a:noFill/>
        </p:spPr>
        <p:txBody>
          <a:bodyPr wrap="square" rtlCol="0" anchor="t">
            <a:spAutoFit/>
          </a:bodyPr>
          <a:lstStyle/>
          <a:p>
            <a:pPr algn="ctr"/>
            <a:endParaRPr lang="en-US" sz="4400" b="1">
              <a:solidFill>
                <a:srgbClr val="002060"/>
              </a:solidFill>
              <a:latin typeface="Candara" panose="020E0502030303020204" pitchFamily="34" charset="0"/>
            </a:endParaRPr>
          </a:p>
        </p:txBody>
      </p:sp>
      <p:sp>
        <p:nvSpPr>
          <p:cNvPr id="2" name="TextBox 1">
            <a:extLst>
              <a:ext uri="{FF2B5EF4-FFF2-40B4-BE49-F238E27FC236}">
                <a16:creationId xmlns:a16="http://schemas.microsoft.com/office/drawing/2014/main" id="{90E05376-A64C-4251-BAE8-29FE4A502AF2}"/>
              </a:ext>
            </a:extLst>
          </p:cNvPr>
          <p:cNvSpPr txBox="1"/>
          <p:nvPr/>
        </p:nvSpPr>
        <p:spPr>
          <a:xfrm>
            <a:off x="583722" y="1532628"/>
            <a:ext cx="77752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cap="all">
                <a:solidFill>
                  <a:srgbClr val="002060"/>
                </a:solidFill>
                <a:latin typeface="Century Gothic"/>
              </a:rPr>
              <a:t>If</a:t>
            </a:r>
            <a:r>
              <a:rPr lang="zh-CN" altLang="en-US" sz="2000" b="1" cap="all">
                <a:solidFill>
                  <a:srgbClr val="002060"/>
                </a:solidFill>
                <a:latin typeface="Century Gothic"/>
                <a:ea typeface="宋体"/>
              </a:rPr>
              <a:t> </a:t>
            </a:r>
            <a:r>
              <a:rPr lang="en-US" sz="2000" b="1" cap="all">
                <a:solidFill>
                  <a:srgbClr val="002060"/>
                </a:solidFill>
                <a:latin typeface="Century Gothic"/>
              </a:rPr>
              <a:t>you</a:t>
            </a:r>
            <a:r>
              <a:rPr lang="zh-CN" altLang="en-US" sz="2000" b="1" cap="all">
                <a:solidFill>
                  <a:srgbClr val="002060"/>
                </a:solidFill>
                <a:latin typeface="Century Gothic"/>
                <a:ea typeface="宋体"/>
              </a:rPr>
              <a:t> </a:t>
            </a:r>
            <a:r>
              <a:rPr lang="en-US" sz="2000" b="1" cap="all">
                <a:solidFill>
                  <a:srgbClr val="002060"/>
                </a:solidFill>
                <a:latin typeface="Century Gothic"/>
              </a:rPr>
              <a:t>could</a:t>
            </a:r>
            <a:r>
              <a:rPr lang="zh-CN" altLang="en-US" sz="2000" b="1" cap="all">
                <a:solidFill>
                  <a:srgbClr val="002060"/>
                </a:solidFill>
                <a:latin typeface="Century Gothic"/>
                <a:ea typeface="宋体"/>
              </a:rPr>
              <a:t> </a:t>
            </a:r>
            <a:r>
              <a:rPr lang="en-US" sz="2000" b="1" cap="all">
                <a:solidFill>
                  <a:srgbClr val="002060"/>
                </a:solidFill>
                <a:latin typeface="Century Gothic"/>
              </a:rPr>
              <a:t>start</a:t>
            </a:r>
            <a:r>
              <a:rPr lang="zh-CN" altLang="en-US" sz="2000" b="1" cap="all">
                <a:solidFill>
                  <a:srgbClr val="002060"/>
                </a:solidFill>
                <a:latin typeface="Century Gothic"/>
                <a:ea typeface="宋体"/>
              </a:rPr>
              <a:t> </a:t>
            </a:r>
            <a:r>
              <a:rPr lang="en-US" sz="2000" b="1" cap="all">
                <a:solidFill>
                  <a:srgbClr val="002060"/>
                </a:solidFill>
                <a:latin typeface="Century Gothic"/>
              </a:rPr>
              <a:t>over,</a:t>
            </a:r>
            <a:r>
              <a:rPr lang="zh-CN" altLang="en-US" sz="2000" b="1" cap="all">
                <a:solidFill>
                  <a:srgbClr val="002060"/>
                </a:solidFill>
                <a:latin typeface="Century Gothic"/>
                <a:ea typeface="宋体"/>
              </a:rPr>
              <a:t> </a:t>
            </a:r>
            <a:r>
              <a:rPr lang="en-US" sz="2000" b="1" cap="all">
                <a:solidFill>
                  <a:srgbClr val="002060"/>
                </a:solidFill>
                <a:latin typeface="Century Gothic"/>
              </a:rPr>
              <a:t>would</a:t>
            </a:r>
            <a:r>
              <a:rPr lang="zh-CN" altLang="en-US" sz="2000" b="1" cap="all">
                <a:solidFill>
                  <a:srgbClr val="002060"/>
                </a:solidFill>
                <a:latin typeface="Century Gothic"/>
                <a:ea typeface="宋体"/>
              </a:rPr>
              <a:t> </a:t>
            </a:r>
            <a:r>
              <a:rPr lang="en-US" sz="2000" b="1" cap="all">
                <a:solidFill>
                  <a:srgbClr val="002060"/>
                </a:solidFill>
                <a:latin typeface="Century Gothic"/>
              </a:rPr>
              <a:t>you</a:t>
            </a:r>
            <a:r>
              <a:rPr lang="zh-CN" altLang="en-US" sz="2000" b="1" cap="all">
                <a:solidFill>
                  <a:srgbClr val="002060"/>
                </a:solidFill>
                <a:latin typeface="Century Gothic"/>
                <a:ea typeface="宋体"/>
              </a:rPr>
              <a:t> </a:t>
            </a:r>
            <a:r>
              <a:rPr lang="en-US" sz="2000" b="1" cap="all">
                <a:solidFill>
                  <a:srgbClr val="002060"/>
                </a:solidFill>
                <a:latin typeface="Century Gothic"/>
              </a:rPr>
              <a:t>go</a:t>
            </a:r>
            <a:r>
              <a:rPr lang="zh-CN" altLang="en-US" sz="2000" b="1" cap="all">
                <a:solidFill>
                  <a:srgbClr val="002060"/>
                </a:solidFill>
                <a:latin typeface="Century Gothic"/>
                <a:ea typeface="宋体"/>
              </a:rPr>
              <a:t> </a:t>
            </a:r>
            <a:r>
              <a:rPr lang="en-US" sz="2000" b="1" cap="all">
                <a:solidFill>
                  <a:srgbClr val="002060"/>
                </a:solidFill>
                <a:latin typeface="Century Gothic"/>
              </a:rPr>
              <a:t>to</a:t>
            </a:r>
            <a:r>
              <a:rPr lang="zh-CN" altLang="en-US" sz="2000" b="1" cap="all">
                <a:solidFill>
                  <a:srgbClr val="002060"/>
                </a:solidFill>
                <a:latin typeface="Century Gothic"/>
                <a:ea typeface="宋体"/>
              </a:rPr>
              <a:t> </a:t>
            </a:r>
            <a:r>
              <a:rPr lang="en-US" sz="2000" b="1" cap="all">
                <a:solidFill>
                  <a:srgbClr val="002060"/>
                </a:solidFill>
                <a:latin typeface="Century Gothic"/>
              </a:rPr>
              <a:t>the</a:t>
            </a:r>
            <a:r>
              <a:rPr lang="zh-CN" altLang="en-US" sz="2000" b="1" cap="all">
                <a:solidFill>
                  <a:srgbClr val="002060"/>
                </a:solidFill>
                <a:latin typeface="Century Gothic"/>
                <a:ea typeface="宋体"/>
              </a:rPr>
              <a:t> </a:t>
            </a:r>
            <a:r>
              <a:rPr lang="en-US" sz="2000" b="1" cap="all">
                <a:solidFill>
                  <a:srgbClr val="002060"/>
                </a:solidFill>
                <a:latin typeface="Century Gothic"/>
              </a:rPr>
              <a:t>institution</a:t>
            </a:r>
            <a:r>
              <a:rPr lang="zh-CN" altLang="en-US" sz="2000" b="1" cap="all">
                <a:solidFill>
                  <a:srgbClr val="002060"/>
                </a:solidFill>
                <a:latin typeface="Century Gothic"/>
                <a:ea typeface="宋体"/>
              </a:rPr>
              <a:t> </a:t>
            </a:r>
            <a:r>
              <a:rPr lang="en-US" sz="2000" b="1" cap="all">
                <a:solidFill>
                  <a:srgbClr val="002060"/>
                </a:solidFill>
                <a:latin typeface="Century Gothic"/>
              </a:rPr>
              <a:t>you</a:t>
            </a:r>
            <a:r>
              <a:rPr lang="zh-CN" altLang="en-US" sz="2000" b="1" cap="all">
                <a:solidFill>
                  <a:srgbClr val="002060"/>
                </a:solidFill>
                <a:latin typeface="Century Gothic"/>
                <a:ea typeface="宋体"/>
              </a:rPr>
              <a:t> </a:t>
            </a:r>
            <a:r>
              <a:rPr lang="en-US" sz="2000" b="1" cap="all">
                <a:solidFill>
                  <a:srgbClr val="002060"/>
                </a:solidFill>
                <a:latin typeface="Century Gothic"/>
              </a:rPr>
              <a:t>are</a:t>
            </a:r>
            <a:r>
              <a:rPr lang="zh-CN" altLang="en-US" sz="2000" b="1" cap="all">
                <a:solidFill>
                  <a:srgbClr val="002060"/>
                </a:solidFill>
                <a:latin typeface="Century Gothic"/>
                <a:ea typeface="宋体"/>
              </a:rPr>
              <a:t> </a:t>
            </a:r>
            <a:r>
              <a:rPr lang="en-US" sz="2000" b="1" cap="all">
                <a:solidFill>
                  <a:srgbClr val="002060"/>
                </a:solidFill>
                <a:latin typeface="Century Gothic"/>
              </a:rPr>
              <a:t>now</a:t>
            </a:r>
            <a:r>
              <a:rPr lang="zh-CN" altLang="en-US" sz="2000" b="1" cap="all">
                <a:solidFill>
                  <a:srgbClr val="002060"/>
                </a:solidFill>
                <a:latin typeface="Century Gothic"/>
                <a:ea typeface="宋体"/>
              </a:rPr>
              <a:t> </a:t>
            </a:r>
            <a:r>
              <a:rPr lang="en-US" sz="2000" b="1" cap="all">
                <a:solidFill>
                  <a:srgbClr val="002060"/>
                </a:solidFill>
                <a:latin typeface="Century Gothic"/>
              </a:rPr>
              <a:t>attend</a:t>
            </a:r>
            <a:r>
              <a:rPr lang="en-US" altLang="zh-CN" sz="2000" b="1" cap="all">
                <a:solidFill>
                  <a:srgbClr val="002060"/>
                </a:solidFill>
                <a:latin typeface="Century Gothic"/>
                <a:ea typeface="宋体"/>
              </a:rPr>
              <a:t>ing?</a:t>
            </a:r>
            <a:endParaRPr lang="en-US" sz="2000">
              <a:solidFill>
                <a:srgbClr val="002060"/>
              </a:solidFill>
              <a:ea typeface="宋体"/>
              <a:cs typeface="Calibri"/>
            </a:endParaRPr>
          </a:p>
        </p:txBody>
      </p:sp>
      <p:grpSp>
        <p:nvGrpSpPr>
          <p:cNvPr id="3" name="Group 2">
            <a:extLst>
              <a:ext uri="{FF2B5EF4-FFF2-40B4-BE49-F238E27FC236}">
                <a16:creationId xmlns:a16="http://schemas.microsoft.com/office/drawing/2014/main" id="{9A7BF4B1-7749-4364-9F7C-3E044CE31910}"/>
              </a:ext>
            </a:extLst>
          </p:cNvPr>
          <p:cNvGrpSpPr/>
          <p:nvPr/>
        </p:nvGrpSpPr>
        <p:grpSpPr>
          <a:xfrm>
            <a:off x="368061" y="2437475"/>
            <a:ext cx="8422257" cy="3054168"/>
            <a:chOff x="368061" y="2437475"/>
            <a:chExt cx="8422257" cy="3054168"/>
          </a:xfrm>
        </p:grpSpPr>
        <p:pic>
          <p:nvPicPr>
            <p:cNvPr id="17" name="Picture 17" descr="A picture containing drawing&#10;&#10;Description generated with very high confidence">
              <a:extLst>
                <a:ext uri="{FF2B5EF4-FFF2-40B4-BE49-F238E27FC236}">
                  <a16:creationId xmlns:a16="http://schemas.microsoft.com/office/drawing/2014/main" id="{C0FF2F01-07C0-4EED-BBE1-794338EE424C}"/>
                </a:ext>
              </a:extLst>
            </p:cNvPr>
            <p:cNvPicPr>
              <a:picLocks noChangeAspect="1"/>
            </p:cNvPicPr>
            <p:nvPr/>
          </p:nvPicPr>
          <p:blipFill>
            <a:blip r:embed="rId3"/>
            <a:stretch>
              <a:fillRect/>
            </a:stretch>
          </p:blipFill>
          <p:spPr>
            <a:xfrm>
              <a:off x="368061" y="2437475"/>
              <a:ext cx="8422256" cy="832863"/>
            </a:xfrm>
            <a:prstGeom prst="rect">
              <a:avLst/>
            </a:prstGeom>
          </p:spPr>
        </p:pic>
        <p:pic>
          <p:nvPicPr>
            <p:cNvPr id="19" name="Picture 19">
              <a:extLst>
                <a:ext uri="{FF2B5EF4-FFF2-40B4-BE49-F238E27FC236}">
                  <a16:creationId xmlns:a16="http://schemas.microsoft.com/office/drawing/2014/main" id="{7A328476-B014-4C1F-B503-828AC08CEFAC}"/>
                </a:ext>
              </a:extLst>
            </p:cNvPr>
            <p:cNvPicPr>
              <a:picLocks noChangeAspect="1"/>
            </p:cNvPicPr>
            <p:nvPr/>
          </p:nvPicPr>
          <p:blipFill>
            <a:blip r:embed="rId4"/>
            <a:stretch>
              <a:fillRect/>
            </a:stretch>
          </p:blipFill>
          <p:spPr>
            <a:xfrm>
              <a:off x="368061" y="3206749"/>
              <a:ext cx="8422257" cy="617030"/>
            </a:xfrm>
            <a:prstGeom prst="rect">
              <a:avLst/>
            </a:prstGeom>
          </p:spPr>
        </p:pic>
        <p:pic>
          <p:nvPicPr>
            <p:cNvPr id="21" name="Picture 21">
              <a:extLst>
                <a:ext uri="{FF2B5EF4-FFF2-40B4-BE49-F238E27FC236}">
                  <a16:creationId xmlns:a16="http://schemas.microsoft.com/office/drawing/2014/main" id="{7B25E2B8-978C-4401-8C8F-44DA9B65A634}"/>
                </a:ext>
              </a:extLst>
            </p:cNvPr>
            <p:cNvPicPr>
              <a:picLocks noChangeAspect="1"/>
            </p:cNvPicPr>
            <p:nvPr/>
          </p:nvPicPr>
          <p:blipFill>
            <a:blip r:embed="rId5"/>
            <a:stretch>
              <a:fillRect/>
            </a:stretch>
          </p:blipFill>
          <p:spPr>
            <a:xfrm>
              <a:off x="368061" y="3753089"/>
              <a:ext cx="8422255" cy="530766"/>
            </a:xfrm>
            <a:prstGeom prst="rect">
              <a:avLst/>
            </a:prstGeom>
          </p:spPr>
        </p:pic>
        <p:pic>
          <p:nvPicPr>
            <p:cNvPr id="23" name="Picture 23">
              <a:extLst>
                <a:ext uri="{FF2B5EF4-FFF2-40B4-BE49-F238E27FC236}">
                  <a16:creationId xmlns:a16="http://schemas.microsoft.com/office/drawing/2014/main" id="{5E4F063E-61AC-4DE1-BBFA-0C1B7000ED77}"/>
                </a:ext>
              </a:extLst>
            </p:cNvPr>
            <p:cNvPicPr>
              <a:picLocks noChangeAspect="1"/>
            </p:cNvPicPr>
            <p:nvPr/>
          </p:nvPicPr>
          <p:blipFill>
            <a:blip r:embed="rId6"/>
            <a:stretch>
              <a:fillRect/>
            </a:stretch>
          </p:blipFill>
          <p:spPr>
            <a:xfrm>
              <a:off x="368061" y="4285052"/>
              <a:ext cx="8422256" cy="645784"/>
            </a:xfrm>
            <a:prstGeom prst="rect">
              <a:avLst/>
            </a:prstGeom>
          </p:spPr>
        </p:pic>
        <p:pic>
          <p:nvPicPr>
            <p:cNvPr id="25" name="Picture 25">
              <a:extLst>
                <a:ext uri="{FF2B5EF4-FFF2-40B4-BE49-F238E27FC236}">
                  <a16:creationId xmlns:a16="http://schemas.microsoft.com/office/drawing/2014/main" id="{1F77989A-A491-4421-A8DA-F19B0E25FCA2}"/>
                </a:ext>
              </a:extLst>
            </p:cNvPr>
            <p:cNvPicPr>
              <a:picLocks noChangeAspect="1"/>
            </p:cNvPicPr>
            <p:nvPr/>
          </p:nvPicPr>
          <p:blipFill>
            <a:blip r:embed="rId7"/>
            <a:stretch>
              <a:fillRect/>
            </a:stretch>
          </p:blipFill>
          <p:spPr>
            <a:xfrm>
              <a:off x="368062" y="4931943"/>
              <a:ext cx="8422254" cy="559700"/>
            </a:xfrm>
            <a:prstGeom prst="rect">
              <a:avLst/>
            </a:prstGeom>
          </p:spPr>
        </p:pic>
      </p:grpSp>
      <p:sp>
        <p:nvSpPr>
          <p:cNvPr id="27" name="Title 1">
            <a:extLst>
              <a:ext uri="{FF2B5EF4-FFF2-40B4-BE49-F238E27FC236}">
                <a16:creationId xmlns:a16="http://schemas.microsoft.com/office/drawing/2014/main" id="{891EF71C-0B54-4A53-B3AD-EDF4EE77AF1A}"/>
              </a:ext>
            </a:extLst>
          </p:cNvPr>
          <p:cNvSpPr>
            <a:spLocks noGrp="1"/>
          </p:cNvSpPr>
          <p:nvPr/>
        </p:nvSpPr>
        <p:spPr>
          <a:xfrm>
            <a:off x="530310" y="242127"/>
            <a:ext cx="11008304" cy="107026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solidFill>
                  <a:schemeClr val="accent1">
                    <a:lumMod val="75000"/>
                  </a:schemeClr>
                </a:solidFill>
              </a:rPr>
              <a:t>National Survey of Student Engagement:</a:t>
            </a:r>
            <a:endParaRPr lang="zh-CN" altLang="en-US" sz="1800" b="1">
              <a:solidFill>
                <a:schemeClr val="accent1">
                  <a:lumMod val="75000"/>
                </a:schemeClr>
              </a:solidFill>
              <a:effectLst>
                <a:glow rad="38100">
                  <a:prstClr val="white">
                    <a:lumMod val="65000"/>
                    <a:lumOff val="35000"/>
                    <a:alpha val="40000"/>
                  </a:prstClr>
                </a:glow>
                <a:outerShdw blurRad="28575" dist="38100" dir="14040000" algn="tl" rotWithShape="0">
                  <a:srgbClr val="000000">
                    <a:alpha val="25000"/>
                  </a:srgbClr>
                </a:outerShdw>
              </a:effectLst>
              <a:ea typeface="宋体"/>
              <a:cs typeface="Calibri"/>
            </a:endParaRPr>
          </a:p>
          <a:p>
            <a:r>
              <a:rPr lang="en-US" sz="1800">
                <a:solidFill>
                  <a:schemeClr val="accent1">
                    <a:lumMod val="75000"/>
                  </a:schemeClr>
                </a:solidFill>
              </a:rPr>
              <a:t>Assessing schools on student satisfaction, teaching practices and more</a:t>
            </a:r>
            <a:endParaRPr lang="zh-CN" altLang="en-US" sz="1800" b="1">
              <a:solidFill>
                <a:schemeClr val="accent1">
                  <a:lumMod val="75000"/>
                </a:schemeClr>
              </a:solidFill>
              <a:effectLst>
                <a:glow rad="38100">
                  <a:prstClr val="white">
                    <a:lumMod val="65000"/>
                    <a:lumOff val="35000"/>
                    <a:alpha val="40000"/>
                  </a:prstClr>
                </a:glow>
                <a:outerShdw blurRad="28575" dist="38100" dir="14040000" algn="tl" rotWithShape="0">
                  <a:srgbClr val="000000">
                    <a:alpha val="25000"/>
                  </a:srgbClr>
                </a:outerShdw>
              </a:effectLst>
              <a:ea typeface="宋体"/>
              <a:cs typeface="Calibri"/>
            </a:endParaRPr>
          </a:p>
        </p:txBody>
      </p:sp>
    </p:spTree>
    <p:extLst>
      <p:ext uri="{BB962C8B-B14F-4D97-AF65-F5344CB8AC3E}">
        <p14:creationId xmlns:p14="http://schemas.microsoft.com/office/powerpoint/2010/main" val="207439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U_logo_Tagline_PMS288_3125.jpg"/>
          <p:cNvPicPr>
            <a:picLocks noChangeAspect="1"/>
          </p:cNvPicPr>
          <p:nvPr/>
        </p:nvPicPr>
        <p:blipFill>
          <a:blip r:embed="rId2"/>
          <a:stretch>
            <a:fillRect/>
          </a:stretch>
        </p:blipFill>
        <p:spPr>
          <a:xfrm>
            <a:off x="7352581" y="5679337"/>
            <a:ext cx="1447800" cy="806404"/>
          </a:xfrm>
          <a:prstGeom prst="rect">
            <a:avLst/>
          </a:prstGeom>
        </p:spPr>
      </p:pic>
      <p:sp>
        <p:nvSpPr>
          <p:cNvPr id="2" name="Title 1">
            <a:extLst>
              <a:ext uri="{FF2B5EF4-FFF2-40B4-BE49-F238E27FC236}">
                <a16:creationId xmlns:a16="http://schemas.microsoft.com/office/drawing/2014/main" id="{76AF7523-2D66-41A6-AD1D-57CBCA3425F4}"/>
              </a:ext>
            </a:extLst>
          </p:cNvPr>
          <p:cNvSpPr>
            <a:spLocks noGrp="1"/>
          </p:cNvSpPr>
          <p:nvPr/>
        </p:nvSpPr>
        <p:spPr>
          <a:xfrm>
            <a:off x="170876" y="227750"/>
            <a:ext cx="11008304" cy="107026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solidFill>
                  <a:schemeClr val="accent1">
                    <a:lumMod val="75000"/>
                  </a:schemeClr>
                </a:solidFill>
              </a:rPr>
              <a:t>National Survey of Student Engagement:</a:t>
            </a:r>
            <a:endParaRPr lang="zh-CN" altLang="en-US" sz="1800" b="1">
              <a:solidFill>
                <a:schemeClr val="accent1">
                  <a:lumMod val="75000"/>
                </a:schemeClr>
              </a:solidFill>
              <a:effectLst>
                <a:glow rad="38100">
                  <a:prstClr val="white">
                    <a:lumMod val="65000"/>
                    <a:lumOff val="35000"/>
                    <a:alpha val="40000"/>
                  </a:prstClr>
                </a:glow>
                <a:outerShdw blurRad="28575" dist="38100" dir="14040000" algn="tl" rotWithShape="0">
                  <a:srgbClr val="000000">
                    <a:alpha val="25000"/>
                  </a:srgbClr>
                </a:outerShdw>
              </a:effectLst>
              <a:ea typeface="宋体"/>
              <a:cs typeface="Calibri"/>
            </a:endParaRPr>
          </a:p>
          <a:p>
            <a:r>
              <a:rPr lang="en-US" sz="1800">
                <a:solidFill>
                  <a:schemeClr val="accent1">
                    <a:lumMod val="75000"/>
                  </a:schemeClr>
                </a:solidFill>
              </a:rPr>
              <a:t>Assessing schools on student satisfaction, teaching practices and more</a:t>
            </a:r>
            <a:endParaRPr lang="zh-CN" altLang="en-US" sz="1800" b="1">
              <a:solidFill>
                <a:schemeClr val="accent1">
                  <a:lumMod val="75000"/>
                </a:schemeClr>
              </a:solidFill>
              <a:effectLst>
                <a:glow rad="38100">
                  <a:prstClr val="white">
                    <a:lumMod val="65000"/>
                    <a:lumOff val="35000"/>
                    <a:alpha val="40000"/>
                  </a:prstClr>
                </a:glow>
                <a:outerShdw blurRad="28575" dist="38100" dir="14040000" algn="tl" rotWithShape="0">
                  <a:srgbClr val="000000">
                    <a:alpha val="25000"/>
                  </a:srgbClr>
                </a:outerShdw>
              </a:effectLst>
              <a:ea typeface="宋体"/>
              <a:cs typeface="Calibri"/>
            </a:endParaRPr>
          </a:p>
        </p:txBody>
      </p:sp>
      <p:sp>
        <p:nvSpPr>
          <p:cNvPr id="4" name="TextBox 3">
            <a:extLst>
              <a:ext uri="{FF2B5EF4-FFF2-40B4-BE49-F238E27FC236}">
                <a16:creationId xmlns:a16="http://schemas.microsoft.com/office/drawing/2014/main" id="{A12999B2-4C7B-4D83-846C-9C30F61AE544}"/>
              </a:ext>
            </a:extLst>
          </p:cNvPr>
          <p:cNvSpPr txBox="1"/>
          <p:nvPr/>
        </p:nvSpPr>
        <p:spPr>
          <a:xfrm>
            <a:off x="253041" y="1173192"/>
            <a:ext cx="898297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cap="small">
                <a:solidFill>
                  <a:srgbClr val="002060"/>
                </a:solidFill>
                <a:latin typeface="Century Gothic"/>
              </a:rPr>
              <a:t>Supportive Environment</a:t>
            </a:r>
            <a:r>
              <a:rPr lang="en-US">
                <a:solidFill>
                  <a:srgbClr val="002060"/>
                </a:solidFill>
                <a:latin typeface="Century Gothic"/>
              </a:rPr>
              <a:t>​</a:t>
            </a:r>
            <a:br>
              <a:rPr lang="en-US">
                <a:solidFill>
                  <a:srgbClr val="002060"/>
                </a:solidFill>
                <a:latin typeface="Century Gothic"/>
              </a:rPr>
            </a:br>
            <a:r>
              <a:rPr lang="en-US" b="1" cap="small">
                <a:solidFill>
                  <a:srgbClr val="002060"/>
                </a:solidFill>
                <a:latin typeface="Century Gothic"/>
              </a:rPr>
              <a:t>This engagement indicator assesses how well universities provide support for academic and non-academic endeavours, ranging from tutoring services and writing centers to recreation, health care and counselling. Also measured are opportunities for students to be involved socially at campus events and activities and to interact with</a:t>
            </a:r>
            <a:r>
              <a:rPr lang="en-US" b="1" cap="small">
                <a:solidFill>
                  <a:srgbClr val="FFFFFF"/>
                </a:solidFill>
                <a:latin typeface="Century Gothic"/>
              </a:rPr>
              <a:t> students from different backgrounds.</a:t>
            </a:r>
            <a:endParaRPr lang="en-US"/>
          </a:p>
        </p:txBody>
      </p:sp>
      <p:grpSp>
        <p:nvGrpSpPr>
          <p:cNvPr id="3" name="Group 2">
            <a:extLst>
              <a:ext uri="{FF2B5EF4-FFF2-40B4-BE49-F238E27FC236}">
                <a16:creationId xmlns:a16="http://schemas.microsoft.com/office/drawing/2014/main" id="{5A03BCCF-646C-4CC0-9147-CCE04258AC35}"/>
              </a:ext>
            </a:extLst>
          </p:cNvPr>
          <p:cNvGrpSpPr/>
          <p:nvPr/>
        </p:nvGrpSpPr>
        <p:grpSpPr>
          <a:xfrm>
            <a:off x="253041" y="2995003"/>
            <a:ext cx="8709804" cy="2543916"/>
            <a:chOff x="253041" y="2995003"/>
            <a:chExt cx="8709804" cy="2543916"/>
          </a:xfrm>
        </p:grpSpPr>
        <p:pic>
          <p:nvPicPr>
            <p:cNvPr id="17" name="Picture 17" descr="A screenshot of a cell phone&#10;&#10;Description generated with high confidence">
              <a:extLst>
                <a:ext uri="{FF2B5EF4-FFF2-40B4-BE49-F238E27FC236}">
                  <a16:creationId xmlns:a16="http://schemas.microsoft.com/office/drawing/2014/main" id="{601C0096-8F60-4AFD-80A0-647CC66E3984}"/>
                </a:ext>
              </a:extLst>
            </p:cNvPr>
            <p:cNvPicPr>
              <a:picLocks noChangeAspect="1"/>
            </p:cNvPicPr>
            <p:nvPr/>
          </p:nvPicPr>
          <p:blipFill>
            <a:blip r:embed="rId3"/>
            <a:stretch>
              <a:fillRect/>
            </a:stretch>
          </p:blipFill>
          <p:spPr>
            <a:xfrm>
              <a:off x="253042" y="2995003"/>
              <a:ext cx="8709803" cy="1313692"/>
            </a:xfrm>
            <a:prstGeom prst="rect">
              <a:avLst/>
            </a:prstGeom>
          </p:spPr>
        </p:pic>
        <p:pic>
          <p:nvPicPr>
            <p:cNvPr id="19" name="Picture 19">
              <a:extLst>
                <a:ext uri="{FF2B5EF4-FFF2-40B4-BE49-F238E27FC236}">
                  <a16:creationId xmlns:a16="http://schemas.microsoft.com/office/drawing/2014/main" id="{187981EB-8EF0-4C12-A4EA-218A2D77F437}"/>
                </a:ext>
              </a:extLst>
            </p:cNvPr>
            <p:cNvPicPr>
              <a:picLocks noChangeAspect="1"/>
            </p:cNvPicPr>
            <p:nvPr/>
          </p:nvPicPr>
          <p:blipFill>
            <a:blip r:embed="rId4"/>
            <a:stretch>
              <a:fillRect/>
            </a:stretch>
          </p:blipFill>
          <p:spPr>
            <a:xfrm>
              <a:off x="253042" y="4232637"/>
              <a:ext cx="8709803" cy="477443"/>
            </a:xfrm>
            <a:prstGeom prst="rect">
              <a:avLst/>
            </a:prstGeom>
          </p:spPr>
        </p:pic>
        <p:pic>
          <p:nvPicPr>
            <p:cNvPr id="23" name="Picture 23">
              <a:extLst>
                <a:ext uri="{FF2B5EF4-FFF2-40B4-BE49-F238E27FC236}">
                  <a16:creationId xmlns:a16="http://schemas.microsoft.com/office/drawing/2014/main" id="{46BE1D44-0A41-4231-90F2-A2C23C937ABC}"/>
                </a:ext>
              </a:extLst>
            </p:cNvPr>
            <p:cNvPicPr>
              <a:picLocks noChangeAspect="1"/>
            </p:cNvPicPr>
            <p:nvPr/>
          </p:nvPicPr>
          <p:blipFill>
            <a:blip r:embed="rId5"/>
            <a:stretch>
              <a:fillRect/>
            </a:stretch>
          </p:blipFill>
          <p:spPr>
            <a:xfrm>
              <a:off x="253041" y="4716802"/>
              <a:ext cx="8652295" cy="486773"/>
            </a:xfrm>
            <a:prstGeom prst="rect">
              <a:avLst/>
            </a:prstGeom>
          </p:spPr>
        </p:pic>
        <p:pic>
          <p:nvPicPr>
            <p:cNvPr id="25" name="Picture 25">
              <a:extLst>
                <a:ext uri="{FF2B5EF4-FFF2-40B4-BE49-F238E27FC236}">
                  <a16:creationId xmlns:a16="http://schemas.microsoft.com/office/drawing/2014/main" id="{8C96A866-3913-4E72-A08D-D2E9B9D89387}"/>
                </a:ext>
              </a:extLst>
            </p:cNvPr>
            <p:cNvPicPr>
              <a:picLocks noChangeAspect="1"/>
            </p:cNvPicPr>
            <p:nvPr/>
          </p:nvPicPr>
          <p:blipFill>
            <a:blip r:embed="rId6"/>
            <a:stretch>
              <a:fillRect/>
            </a:stretch>
          </p:blipFill>
          <p:spPr>
            <a:xfrm>
              <a:off x="253043" y="5200966"/>
              <a:ext cx="8566028" cy="337953"/>
            </a:xfrm>
            <a:prstGeom prst="rect">
              <a:avLst/>
            </a:prstGeom>
          </p:spPr>
        </p:pic>
      </p:grpSp>
    </p:spTree>
    <p:extLst>
      <p:ext uri="{BB962C8B-B14F-4D97-AF65-F5344CB8AC3E}">
        <p14:creationId xmlns:p14="http://schemas.microsoft.com/office/powerpoint/2010/main" val="127246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24AAD-1B00-44D8-9299-0A678E385682}"/>
              </a:ext>
            </a:extLst>
          </p:cNvPr>
          <p:cNvSpPr>
            <a:spLocks noGrp="1"/>
          </p:cNvSpPr>
          <p:nvPr>
            <p:ph type="title"/>
          </p:nvPr>
        </p:nvSpPr>
        <p:spPr/>
        <p:txBody>
          <a:bodyPr/>
          <a:lstStyle/>
          <a:p>
            <a:endParaRPr lang="en-US"/>
          </a:p>
        </p:txBody>
      </p:sp>
      <p:pic>
        <p:nvPicPr>
          <p:cNvPr id="3" name="Picture 4">
            <a:hlinkClick r:id="" action="ppaction://media"/>
            <a:extLst>
              <a:ext uri="{FF2B5EF4-FFF2-40B4-BE49-F238E27FC236}">
                <a16:creationId xmlns:a16="http://schemas.microsoft.com/office/drawing/2014/main" id="{EA4B7E03-9873-448A-AA18-586F1370A7BF}"/>
              </a:ext>
            </a:extLst>
          </p:cNvPr>
          <p:cNvPicPr>
            <a:picLocks noRot="1" noChangeAspect="1"/>
          </p:cNvPicPr>
          <p:nvPr>
            <a:videoFile r:link="rId1"/>
          </p:nvPr>
        </p:nvPicPr>
        <p:blipFill>
          <a:blip r:embed="rId3"/>
          <a:stretch>
            <a:fillRect/>
          </a:stretch>
        </p:blipFill>
        <p:spPr>
          <a:xfrm>
            <a:off x="0" y="15276"/>
            <a:ext cx="9172754" cy="6856202"/>
          </a:xfrm>
          <a:prstGeom prst="rect">
            <a:avLst/>
          </a:prstGeom>
        </p:spPr>
      </p:pic>
    </p:spTree>
    <p:extLst>
      <p:ext uri="{BB962C8B-B14F-4D97-AF65-F5344CB8AC3E}">
        <p14:creationId xmlns:p14="http://schemas.microsoft.com/office/powerpoint/2010/main" val="110304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U_logo_Tagline_PMS288_3125.jpg"/>
          <p:cNvPicPr>
            <a:picLocks noChangeAspect="1"/>
          </p:cNvPicPr>
          <p:nvPr/>
        </p:nvPicPr>
        <p:blipFill>
          <a:blip r:embed="rId2"/>
          <a:stretch>
            <a:fillRect/>
          </a:stretch>
        </p:blipFill>
        <p:spPr>
          <a:xfrm>
            <a:off x="7309449" y="5636206"/>
            <a:ext cx="1447800" cy="806404"/>
          </a:xfrm>
          <a:prstGeom prst="rect">
            <a:avLst/>
          </a:prstGeom>
        </p:spPr>
      </p:pic>
      <p:sp>
        <p:nvSpPr>
          <p:cNvPr id="2" name="TextBox 1">
            <a:extLst>
              <a:ext uri="{FF2B5EF4-FFF2-40B4-BE49-F238E27FC236}">
                <a16:creationId xmlns:a16="http://schemas.microsoft.com/office/drawing/2014/main" id="{C84534AF-54A2-4284-B19A-F198233B330F}"/>
              </a:ext>
            </a:extLst>
          </p:cNvPr>
          <p:cNvSpPr txBox="1"/>
          <p:nvPr/>
        </p:nvSpPr>
        <p:spPr>
          <a:xfrm>
            <a:off x="5687683" y="281795"/>
            <a:ext cx="33901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7365D"/>
                </a:solidFill>
                <a:cs typeface="Calibri"/>
              </a:rPr>
              <a:t>LANGLEY CAMPUS (1962)</a:t>
            </a:r>
          </a:p>
        </p:txBody>
      </p:sp>
      <p:pic>
        <p:nvPicPr>
          <p:cNvPr id="9" name="Picture 9" descr="A view of a city&#10;&#10;Description generated with very high confidence">
            <a:extLst>
              <a:ext uri="{FF2B5EF4-FFF2-40B4-BE49-F238E27FC236}">
                <a16:creationId xmlns:a16="http://schemas.microsoft.com/office/drawing/2014/main" id="{0DA27E35-6DDC-4982-B7E9-063A69E17F50}"/>
              </a:ext>
            </a:extLst>
          </p:cNvPr>
          <p:cNvPicPr>
            <a:picLocks noChangeAspect="1"/>
          </p:cNvPicPr>
          <p:nvPr/>
        </p:nvPicPr>
        <p:blipFill rotWithShape="1">
          <a:blip r:embed="rId3"/>
          <a:srcRect t="8711" b="5575"/>
          <a:stretch/>
        </p:blipFill>
        <p:spPr>
          <a:xfrm>
            <a:off x="-506" y="-12"/>
            <a:ext cx="5518045" cy="3551237"/>
          </a:xfrm>
          <a:prstGeom prst="rect">
            <a:avLst/>
          </a:prstGeom>
        </p:spPr>
      </p:pic>
      <p:pic>
        <p:nvPicPr>
          <p:cNvPr id="5" name="Picture 7" descr="A tree in a park&#10;&#10;Description generated with very high confidence">
            <a:extLst>
              <a:ext uri="{FF2B5EF4-FFF2-40B4-BE49-F238E27FC236}">
                <a16:creationId xmlns:a16="http://schemas.microsoft.com/office/drawing/2014/main" id="{2FA9D5A7-C314-4D72-ACB5-E40BE0B27F1E}"/>
              </a:ext>
            </a:extLst>
          </p:cNvPr>
          <p:cNvPicPr>
            <a:picLocks noChangeAspect="1"/>
          </p:cNvPicPr>
          <p:nvPr/>
        </p:nvPicPr>
        <p:blipFill rotWithShape="1">
          <a:blip r:embed="rId4"/>
          <a:srcRect r="20825" b="905"/>
          <a:stretch/>
        </p:blipFill>
        <p:spPr>
          <a:xfrm>
            <a:off x="-968" y="3719254"/>
            <a:ext cx="5530069" cy="3143267"/>
          </a:xfrm>
          <a:prstGeom prst="rect">
            <a:avLst/>
          </a:prstGeom>
        </p:spPr>
      </p:pic>
      <p:grpSp>
        <p:nvGrpSpPr>
          <p:cNvPr id="4" name="Group 3">
            <a:extLst>
              <a:ext uri="{FF2B5EF4-FFF2-40B4-BE49-F238E27FC236}">
                <a16:creationId xmlns:a16="http://schemas.microsoft.com/office/drawing/2014/main" id="{29764835-066B-42D5-9A6F-CB9C060AFA52}"/>
              </a:ext>
            </a:extLst>
          </p:cNvPr>
          <p:cNvGrpSpPr/>
          <p:nvPr/>
        </p:nvGrpSpPr>
        <p:grpSpPr>
          <a:xfrm>
            <a:off x="5687683" y="1187570"/>
            <a:ext cx="3462068" cy="6084728"/>
            <a:chOff x="5687683" y="1187570"/>
            <a:chExt cx="3462068" cy="6084728"/>
          </a:xfrm>
        </p:grpSpPr>
        <p:sp>
          <p:nvSpPr>
            <p:cNvPr id="3" name="TextBox 2">
              <a:extLst>
                <a:ext uri="{FF2B5EF4-FFF2-40B4-BE49-F238E27FC236}">
                  <a16:creationId xmlns:a16="http://schemas.microsoft.com/office/drawing/2014/main" id="{C0969282-54DB-4C92-A31A-72536B5C5494}"/>
                </a:ext>
              </a:extLst>
            </p:cNvPr>
            <p:cNvSpPr txBox="1"/>
            <p:nvPr/>
          </p:nvSpPr>
          <p:spPr>
            <a:xfrm>
              <a:off x="5687683" y="1187570"/>
              <a:ext cx="34620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Our main campus spans 157 acres and is located only 45 minutes from downtown Vancouver.</a:t>
              </a:r>
              <a:endParaRPr lang="en-US"/>
            </a:p>
          </p:txBody>
        </p:sp>
        <p:sp>
          <p:nvSpPr>
            <p:cNvPr id="13" name="TextBox 12">
              <a:extLst>
                <a:ext uri="{FF2B5EF4-FFF2-40B4-BE49-F238E27FC236}">
                  <a16:creationId xmlns:a16="http://schemas.microsoft.com/office/drawing/2014/main" id="{A44169E3-5FB8-4A2C-AC1B-4E32AEA8E496}"/>
                </a:ext>
              </a:extLst>
            </p:cNvPr>
            <p:cNvSpPr txBox="1"/>
            <p:nvPr/>
          </p:nvSpPr>
          <p:spPr>
            <a:xfrm>
              <a:off x="5687683" y="2193985"/>
              <a:ext cx="293010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Facilities:</a:t>
              </a:r>
            </a:p>
            <a:p>
              <a:pPr marL="285750" indent="-285750">
                <a:buFont typeface="Wingdings"/>
                <a:buChar char="v"/>
              </a:pPr>
              <a:r>
                <a:rPr lang="en-US">
                  <a:cs typeface="Calibri"/>
                </a:rPr>
                <a:t>Gym</a:t>
              </a:r>
            </a:p>
            <a:p>
              <a:pPr marL="285750" indent="-285750">
                <a:buFont typeface="Wingdings"/>
                <a:buChar char="v"/>
              </a:pPr>
              <a:r>
                <a:rPr lang="en-US">
                  <a:cs typeface="Calibri"/>
                </a:rPr>
                <a:t>Library</a:t>
              </a:r>
            </a:p>
            <a:p>
              <a:pPr marL="285750" indent="-285750">
                <a:buFont typeface="Wingdings"/>
                <a:buChar char="v"/>
              </a:pPr>
              <a:r>
                <a:rPr lang="en-US">
                  <a:cs typeface="Calibri"/>
                </a:rPr>
                <a:t>Learning Commons</a:t>
              </a:r>
            </a:p>
            <a:p>
              <a:pPr marL="285750" indent="-285750">
                <a:buFont typeface="Wingdings"/>
                <a:buChar char="v"/>
              </a:pPr>
              <a:r>
                <a:rPr lang="en-US">
                  <a:cs typeface="Calibri"/>
                </a:rPr>
                <a:t>Science Labs</a:t>
              </a:r>
            </a:p>
            <a:p>
              <a:pPr marL="285750" indent="-285750">
                <a:buFont typeface="Wingdings"/>
                <a:buChar char="v"/>
              </a:pPr>
              <a:r>
                <a:rPr lang="en-US">
                  <a:cs typeface="Calibri"/>
                </a:rPr>
                <a:t>Music Rooms</a:t>
              </a:r>
            </a:p>
            <a:p>
              <a:pPr marL="285750" indent="-285750">
                <a:buFont typeface="Wingdings"/>
                <a:buChar char="v"/>
              </a:pPr>
              <a:r>
                <a:rPr lang="en-US">
                  <a:cs typeface="Calibri"/>
                </a:rPr>
                <a:t>Bookstore</a:t>
              </a:r>
            </a:p>
            <a:p>
              <a:pPr marL="285750" indent="-285750">
                <a:buFont typeface="Wingdings"/>
                <a:buChar char="v"/>
              </a:pPr>
              <a:r>
                <a:rPr lang="en-US">
                  <a:cs typeface="Calibri"/>
                </a:rPr>
                <a:t>Cafeteria</a:t>
              </a:r>
            </a:p>
            <a:p>
              <a:pPr marL="285750" indent="-285750">
                <a:buFont typeface="Wingdings"/>
                <a:buChar char="v"/>
              </a:pPr>
              <a:r>
                <a:rPr lang="en-US">
                  <a:cs typeface="Calibri"/>
                </a:rPr>
                <a:t>Commuter Collegiums</a:t>
              </a:r>
            </a:p>
            <a:p>
              <a:pPr marL="285750" indent="-285750">
                <a:buFont typeface="Wingdings"/>
                <a:buChar char="v"/>
              </a:pPr>
              <a:r>
                <a:rPr lang="en-US">
                  <a:cs typeface="Calibri"/>
                </a:rPr>
                <a:t>Undergraduate On Campus Housing</a:t>
              </a:r>
            </a:p>
            <a:p>
              <a:pPr marL="285750" indent="-285750">
                <a:buFont typeface="Wingdings"/>
                <a:buChar char="v"/>
              </a:pPr>
              <a:r>
                <a:rPr lang="en-US">
                  <a:cs typeface="Calibri"/>
                </a:rPr>
                <a:t>Back 40: walking trails</a:t>
              </a:r>
            </a:p>
            <a:p>
              <a:pPr marL="285750" indent="-285750">
                <a:buFont typeface="Wingdings"/>
                <a:buChar char="v"/>
              </a:pPr>
              <a:r>
                <a:rPr lang="en-US">
                  <a:cs typeface="Calibri"/>
                </a:rPr>
                <a:t>Sports Fields</a:t>
              </a:r>
            </a:p>
            <a:p>
              <a:pPr marL="285750" indent="-285750">
                <a:buFont typeface="Wingdings"/>
                <a:buChar char="v"/>
              </a:pPr>
              <a:r>
                <a:rPr lang="en-US">
                  <a:cs typeface="Calibri"/>
                </a:rPr>
                <a:t>Theatre</a:t>
              </a:r>
            </a:p>
            <a:p>
              <a:pPr marL="285750" indent="-285750">
                <a:buFont typeface="Wingdings"/>
                <a:buChar char="v"/>
              </a:pPr>
              <a:endParaRPr lang="en-US">
                <a:cs typeface="Calibri"/>
              </a:endParaRPr>
            </a:p>
            <a:p>
              <a:pPr marL="285750" indent="-285750">
                <a:buFont typeface="Wingdings"/>
                <a:buChar char="v"/>
              </a:pPr>
              <a:endParaRPr lang="en-US">
                <a:cs typeface="Calibri"/>
              </a:endParaRPr>
            </a:p>
            <a:p>
              <a:pPr marL="285750" indent="-285750">
                <a:buFont typeface="Wingdings"/>
                <a:buChar char="v"/>
              </a:pPr>
              <a:endParaRPr lang="en-US">
                <a:cs typeface="Calibri"/>
              </a:endParaRPr>
            </a:p>
            <a:p>
              <a:pPr marL="285750" indent="-285750">
                <a:buFont typeface="Wingdings"/>
                <a:buChar char="v"/>
              </a:pPr>
              <a:endParaRPr lang="en-US">
                <a:cs typeface="Calibri"/>
              </a:endParaRPr>
            </a:p>
          </p:txBody>
        </p:sp>
      </p:grpSp>
    </p:spTree>
    <p:extLst>
      <p:ext uri="{BB962C8B-B14F-4D97-AF65-F5344CB8AC3E}">
        <p14:creationId xmlns:p14="http://schemas.microsoft.com/office/powerpoint/2010/main" val="222829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3E14FA75038B43908844A5DBDCA70D" ma:contentTypeVersion="1" ma:contentTypeDescription="Create a new document." ma:contentTypeScope="" ma:versionID="d0752317cd9fddc21ea417dc6e4698a8">
  <xsd:schema xmlns:xsd="http://www.w3.org/2001/XMLSchema" xmlns:xs="http://www.w3.org/2001/XMLSchema" xmlns:p="http://schemas.microsoft.com/office/2006/metadata/properties" xmlns:ns2="a37a61a6-6b78-4a8c-bfaa-d14374a18917" targetNamespace="http://schemas.microsoft.com/office/2006/metadata/properties" ma:root="true" ma:fieldsID="45b4f511d46cab268d4dcf723bb4b9fd" ns2:_="">
    <xsd:import namespace="a37a61a6-6b78-4a8c-bfaa-d14374a1891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7a61a6-6b78-4a8c-bfaa-d14374a1891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a37a61a6-6b78-4a8c-bfaa-d14374a18917">JCWY3EXQ7TWV-133-317</_dlc_DocId>
    <_dlc_DocIdUrl xmlns="a37a61a6-6b78-4a8c-bfaa-d14374a18917">
      <Url>https://sharepoint.twu.ca/ucomm/_layouts/15/DocIdRedir.aspx?ID=JCWY3EXQ7TWV-133-317</Url>
      <Description>JCWY3EXQ7TWV-133-317</Description>
    </_dlc_DocIdUrl>
  </documentManagement>
</p:properties>
</file>

<file path=customXml/itemProps1.xml><?xml version="1.0" encoding="utf-8"?>
<ds:datastoreItem xmlns:ds="http://schemas.openxmlformats.org/officeDocument/2006/customXml" ds:itemID="{714D22D5-5E5A-44FC-9AC9-6A9D627A4677}">
  <ds:schemaRefs>
    <ds:schemaRef ds:uri="http://schemas.microsoft.com/sharepoint/events"/>
  </ds:schemaRefs>
</ds:datastoreItem>
</file>

<file path=customXml/itemProps2.xml><?xml version="1.0" encoding="utf-8"?>
<ds:datastoreItem xmlns:ds="http://schemas.openxmlformats.org/officeDocument/2006/customXml" ds:itemID="{3CFAE0A4-94F9-4E61-AC45-ACAD6A4E5D8E}">
  <ds:schemaRefs>
    <ds:schemaRef ds:uri="http://schemas.microsoft.com/sharepoint/v3/contenttype/forms"/>
  </ds:schemaRefs>
</ds:datastoreItem>
</file>

<file path=customXml/itemProps3.xml><?xml version="1.0" encoding="utf-8"?>
<ds:datastoreItem xmlns:ds="http://schemas.openxmlformats.org/officeDocument/2006/customXml" ds:itemID="{AD3BB12B-9056-4FC7-AB25-AE80E6CF12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7a61a6-6b78-4a8c-bfaa-d14374a189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548223-D821-4909-81BC-1CBCB9D8DEA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37a61a6-6b78-4a8c-bfaa-d14374a1891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TotalTime>
  <Words>2320</Words>
  <Application>Microsoft Office PowerPoint</Application>
  <PresentationFormat>On-screen Show (4:3)</PresentationFormat>
  <Paragraphs>427</Paragraphs>
  <Slides>26</Slides>
  <Notes>1</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宋体</vt:lpstr>
      <vt:lpstr>Arial</vt:lpstr>
      <vt:lpstr>Broadway</vt:lpstr>
      <vt:lpstr>Calibri</vt:lpstr>
      <vt:lpstr>Candara</vt:lpstr>
      <vt:lpstr>Century Gothic</vt:lpstr>
      <vt:lpstr>Gotham</vt:lpstr>
      <vt:lpstr>Gotham-Book</vt:lpstr>
      <vt:lpstr>Gotham-Medium</vt:lpstr>
      <vt:lpstr>STCaiyun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kazuko kusumoto</dc:creator>
  <cp:lastModifiedBy>Jemimah Fernando</cp:lastModifiedBy>
  <cp:revision>3</cp:revision>
  <dcterms:created xsi:type="dcterms:W3CDTF">2015-10-28T00:50:51Z</dcterms:created>
  <dcterms:modified xsi:type="dcterms:W3CDTF">2020-04-16T22:35:55Z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0x0101006C3E14FA75038B43908844A5DBDCA70D</vt:lpwstr>
  </property>
  <property fmtid="{D5CDD505-2E9C-101B-9397-08002B2CF9AE}" pid="3" name="NXPowerLiteLastOptimized">
    <vt:lpwstr>5427127</vt:lpwstr>
  </property>
  <property fmtid="{D5CDD505-2E9C-101B-9397-08002B2CF9AE}" pid="4" name="NXPowerLiteSettings">
    <vt:lpwstr>C7000400038000</vt:lpwstr>
  </property>
  <property fmtid="{D5CDD505-2E9C-101B-9397-08002B2CF9AE}" pid="5" name="NXPowerLiteVersion">
    <vt:lpwstr>S9.0.1</vt:lpwstr>
  </property>
  <property fmtid="{D5CDD505-2E9C-101B-9397-08002B2CF9AE}" pid="6" name="_dlc_DocIdItemGuid">
    <vt:lpwstr>4908e5b5-054e-495b-b3cf-0973625c3457</vt:lpwstr>
  </property>
</Properties>
</file>