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9" r:id="rId3"/>
    <p:sldId id="269" r:id="rId4"/>
    <p:sldId id="256" r:id="rId5"/>
    <p:sldId id="257" r:id="rId6"/>
    <p:sldId id="270" r:id="rId7"/>
    <p:sldId id="261" r:id="rId8"/>
    <p:sldId id="263" r:id="rId9"/>
    <p:sldId id="262" r:id="rId10"/>
    <p:sldId id="273" r:id="rId11"/>
    <p:sldId id="275" r:id="rId12"/>
    <p:sldId id="274" r:id="rId13"/>
    <p:sldId id="268" r:id="rId14"/>
    <p:sldId id="272" r:id="rId15"/>
    <p:sldId id="271" r:id="rId16"/>
    <p:sldId id="267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9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379" y="2121408"/>
            <a:ext cx="10058400" cy="40507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372FAC-7984-4ADA-A8D6-6D196530F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792" y="5737091"/>
            <a:ext cx="2407815" cy="977547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4/14/2020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22.jp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20.jpg"/><Relationship Id="rId5" Type="http://schemas.openxmlformats.org/officeDocument/2006/relationships/image" Target="../media/image17.png"/><Relationship Id="rId10" Type="http://schemas.openxmlformats.org/officeDocument/2006/relationships/image" Target="../media/image19.jpg"/><Relationship Id="rId4" Type="http://schemas.openxmlformats.org/officeDocument/2006/relationships/image" Target="../media/image11.pn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7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id="{A4EB05F9-8739-4283-87B5-77120785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233" y="505224"/>
            <a:ext cx="3935897" cy="3060160"/>
          </a:xfrm>
          <a:prstGeom prst="rect">
            <a:avLst/>
          </a:prstGeom>
        </p:spPr>
      </p:pic>
      <p:sp>
        <p:nvSpPr>
          <p:cNvPr id="83" name="Rectangle 7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Rectangle 7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062F2-1897-4594-B857-47F3877A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Top 4 Reasons</a:t>
            </a:r>
            <a:br>
              <a:rPr lang="en-US" dirty="0"/>
            </a:br>
            <a:r>
              <a:rPr lang="en-US" sz="3200" dirty="0"/>
              <a:t>to choose Canada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696F289-EDE5-4EF5-89C2-164C9C434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03" r="2" b="2"/>
          <a:stretch/>
        </p:blipFill>
        <p:spPr>
          <a:xfrm>
            <a:off x="984502" y="644896"/>
            <a:ext cx="4950632" cy="2780814"/>
          </a:xfrm>
          <a:prstGeom prst="rect">
            <a:avLst/>
          </a:prstGeom>
        </p:spPr>
      </p:pic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4FD673DD-A787-4164-8978-990F59E0E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High quality education </a:t>
            </a:r>
          </a:p>
          <a:p>
            <a:r>
              <a:rPr lang="en-US" sz="1800" dirty="0"/>
              <a:t>Security </a:t>
            </a:r>
          </a:p>
          <a:p>
            <a:r>
              <a:rPr lang="en-US" sz="1800" dirty="0"/>
              <a:t>Job opportunities </a:t>
            </a:r>
          </a:p>
          <a:p>
            <a:r>
              <a:rPr lang="en-US" sz="1800" dirty="0"/>
              <a:t>Quality of life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394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-280411"/>
            <a:ext cx="10058400" cy="1609344"/>
          </a:xfrm>
        </p:spPr>
        <p:txBody>
          <a:bodyPr/>
          <a:lstStyle/>
          <a:p>
            <a:r>
              <a:rPr lang="en-US" dirty="0"/>
              <a:t>PROGRAM – Computing support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7ACA3-87C3-4A73-9ECA-0C0A46F0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657" y="1106136"/>
            <a:ext cx="4754880" cy="640080"/>
          </a:xfrm>
        </p:spPr>
        <p:txBody>
          <a:bodyPr/>
          <a:lstStyle/>
          <a:p>
            <a:r>
              <a:rPr lang="en-CA" dirty="0"/>
              <a:t>Skills Acquired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FA860-76C5-44E1-8EE1-2CF2C576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1964" y="1328933"/>
            <a:ext cx="4754880" cy="329184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Develop skills needed to perform tasks needed on standalone and networked computers</a:t>
            </a:r>
          </a:p>
          <a:p>
            <a:r>
              <a:rPr lang="en-US" dirty="0"/>
              <a:t>Analyze the architecture and operations of a computer system</a:t>
            </a:r>
          </a:p>
          <a:p>
            <a:r>
              <a:rPr lang="en-US" dirty="0"/>
              <a:t>Install the physical and logical elements of a work </a:t>
            </a:r>
            <a:r>
              <a:rPr lang="en-US" dirty="0" err="1"/>
              <a:t>tation</a:t>
            </a:r>
            <a:r>
              <a:rPr lang="en-US" dirty="0"/>
              <a:t> and manage access to the resources of a network</a:t>
            </a:r>
          </a:p>
          <a:p>
            <a:r>
              <a:rPr lang="en-US" dirty="0"/>
              <a:t>Install the shareable resources of a network</a:t>
            </a:r>
          </a:p>
          <a:p>
            <a:r>
              <a:rPr lang="en-US" dirty="0"/>
              <a:t>Restore a computer workstation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878D59E-CD50-43BE-B045-C12840F2C788}"/>
              </a:ext>
            </a:extLst>
          </p:cNvPr>
          <p:cNvSpPr txBox="1">
            <a:spLocks/>
          </p:cNvSpPr>
          <p:nvPr/>
        </p:nvSpPr>
        <p:spPr>
          <a:xfrm>
            <a:off x="963168" y="862750"/>
            <a:ext cx="6635231" cy="292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** Offered only at Sherbrooke Campus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C960955-4D31-4C73-9A01-602ECDF13F67}"/>
              </a:ext>
            </a:extLst>
          </p:cNvPr>
          <p:cNvSpPr txBox="1">
            <a:spLocks/>
          </p:cNvSpPr>
          <p:nvPr/>
        </p:nvSpPr>
        <p:spPr>
          <a:xfrm>
            <a:off x="6430465" y="1004969"/>
            <a:ext cx="3249712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Positions Available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4A638B88-5496-4DF7-90B7-BB66F67F044A}"/>
              </a:ext>
            </a:extLst>
          </p:cNvPr>
          <p:cNvSpPr txBox="1">
            <a:spLocks/>
          </p:cNvSpPr>
          <p:nvPr/>
        </p:nvSpPr>
        <p:spPr>
          <a:xfrm>
            <a:off x="6284976" y="1671624"/>
            <a:ext cx="4943856" cy="2585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/>
              <a:t>Computer Network Technician</a:t>
            </a:r>
          </a:p>
          <a:p>
            <a:r>
              <a:rPr lang="en-SG" dirty="0"/>
              <a:t>Data </a:t>
            </a:r>
            <a:r>
              <a:rPr lang="en-SG" dirty="0" err="1"/>
              <a:t>Center</a:t>
            </a:r>
            <a:r>
              <a:rPr lang="en-SG" dirty="0"/>
              <a:t> Operator</a:t>
            </a:r>
          </a:p>
          <a:p>
            <a:r>
              <a:rPr lang="en-SG" dirty="0"/>
              <a:t>Internet Website Technician</a:t>
            </a:r>
          </a:p>
          <a:p>
            <a:r>
              <a:rPr lang="en-SG" dirty="0"/>
              <a:t>Network Support Analyst</a:t>
            </a:r>
          </a:p>
          <a:p>
            <a:r>
              <a:rPr lang="en-SG" dirty="0"/>
              <a:t>Network Support Technician</a:t>
            </a:r>
          </a:p>
          <a:p>
            <a:r>
              <a:rPr lang="en-SG" dirty="0"/>
              <a:t>System Administrator</a:t>
            </a:r>
          </a:p>
          <a:p>
            <a:r>
              <a:rPr lang="en-SG" dirty="0"/>
              <a:t>Web Technician</a:t>
            </a:r>
          </a:p>
          <a:p>
            <a:r>
              <a:rPr lang="en-SG" dirty="0"/>
              <a:t>and more…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CBC3710-75C4-49CA-86DD-61A30346A505}"/>
              </a:ext>
            </a:extLst>
          </p:cNvPr>
          <p:cNvSpPr txBox="1">
            <a:spLocks/>
          </p:cNvSpPr>
          <p:nvPr/>
        </p:nvSpPr>
        <p:spPr>
          <a:xfrm>
            <a:off x="6379464" y="4167538"/>
            <a:ext cx="4754880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Potential Employers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D79E040A-7EE3-41D3-846B-37C9C34D2B41}"/>
              </a:ext>
            </a:extLst>
          </p:cNvPr>
          <p:cNvSpPr txBox="1">
            <a:spLocks/>
          </p:cNvSpPr>
          <p:nvPr/>
        </p:nvSpPr>
        <p:spPr>
          <a:xfrm>
            <a:off x="6379464" y="4759577"/>
            <a:ext cx="4943856" cy="247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private and public companies,</a:t>
            </a:r>
          </a:p>
          <a:p>
            <a:r>
              <a:rPr lang="en-US" sz="1600" dirty="0"/>
              <a:t> municipalities,</a:t>
            </a:r>
          </a:p>
          <a:p>
            <a:r>
              <a:rPr lang="en-US" sz="1600" dirty="0"/>
              <a:t> or self-employment</a:t>
            </a:r>
          </a:p>
        </p:txBody>
      </p:sp>
    </p:spTree>
    <p:extLst>
      <p:ext uri="{BB962C8B-B14F-4D97-AF65-F5344CB8AC3E}">
        <p14:creationId xmlns:p14="http://schemas.microsoft.com/office/powerpoint/2010/main" val="289816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-169241"/>
            <a:ext cx="10058400" cy="1609344"/>
          </a:xfrm>
        </p:spPr>
        <p:txBody>
          <a:bodyPr/>
          <a:lstStyle/>
          <a:p>
            <a:r>
              <a:rPr lang="en-US" dirty="0"/>
              <a:t>PROGRAM – Legal office specialist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7ACA3-87C3-4A73-9ECA-0C0A46F0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542" y="1121286"/>
            <a:ext cx="4761081" cy="944478"/>
          </a:xfrm>
        </p:spPr>
        <p:txBody>
          <a:bodyPr/>
          <a:lstStyle/>
          <a:p>
            <a:r>
              <a:rPr lang="en-CA" dirty="0"/>
              <a:t>Skills Acquired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98C39-8869-425C-849B-D8285B8A2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5767" y="1869622"/>
            <a:ext cx="4943856" cy="49883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Specialized skills</a:t>
            </a:r>
          </a:p>
          <a:p>
            <a:pPr lvl="1"/>
            <a:r>
              <a:rPr lang="en-US" dirty="0"/>
              <a:t>Produce acts in ordinary civil proceedings</a:t>
            </a:r>
          </a:p>
          <a:p>
            <a:pPr lvl="1"/>
            <a:r>
              <a:rPr lang="en-US" dirty="0"/>
              <a:t>Produce a dispute file in family law</a:t>
            </a:r>
          </a:p>
          <a:p>
            <a:pPr lvl="1"/>
            <a:r>
              <a:rPr lang="en-US" dirty="0"/>
              <a:t>Prepare notebook and authorities</a:t>
            </a:r>
          </a:p>
          <a:p>
            <a:pPr lvl="1"/>
            <a:r>
              <a:rPr lang="en-US" dirty="0"/>
              <a:t>Produce notarial deeds</a:t>
            </a:r>
          </a:p>
          <a:p>
            <a:pPr lvl="1"/>
            <a:r>
              <a:rPr lang="en-US" dirty="0"/>
              <a:t>Produce documents related to non-contentious I matters</a:t>
            </a:r>
          </a:p>
          <a:p>
            <a:pPr lvl="1"/>
            <a:r>
              <a:rPr lang="en-US" dirty="0"/>
              <a:t>Produce documents related to updating a business</a:t>
            </a:r>
          </a:p>
          <a:p>
            <a:pPr marL="182880" lvl="1">
              <a:spcBef>
                <a:spcPts val="1200"/>
              </a:spcBef>
            </a:pPr>
            <a:r>
              <a:rPr lang="en-US" sz="2100" dirty="0"/>
              <a:t>Secretarial skills</a:t>
            </a:r>
          </a:p>
          <a:p>
            <a:pPr lvl="1"/>
            <a:r>
              <a:rPr lang="en-US" dirty="0"/>
              <a:t>Inspect the quality of documentation</a:t>
            </a:r>
          </a:p>
          <a:p>
            <a:pPr lvl="1"/>
            <a:r>
              <a:rPr lang="en-US" dirty="0"/>
              <a:t>Correct texts,  layout collate and distribute documents,</a:t>
            </a:r>
          </a:p>
          <a:p>
            <a:pPr lvl="1"/>
            <a:r>
              <a:rPr lang="en-US" dirty="0"/>
              <a:t> Edit documents / presentations / spreadsheets, visual designs of documents</a:t>
            </a:r>
          </a:p>
          <a:p>
            <a:pPr lvl="1"/>
            <a:r>
              <a:rPr lang="en-US" dirty="0"/>
              <a:t>Enter data and text into a computer</a:t>
            </a:r>
          </a:p>
          <a:p>
            <a:pPr lvl="1"/>
            <a:r>
              <a:rPr lang="en-US" dirty="0"/>
              <a:t>Keep agendas  up to date</a:t>
            </a:r>
          </a:p>
          <a:p>
            <a:pPr lvl="1"/>
            <a:r>
              <a:rPr lang="en-US" dirty="0"/>
              <a:t>Document management</a:t>
            </a:r>
          </a:p>
          <a:p>
            <a:pPr lvl="1"/>
            <a:r>
              <a:rPr lang="en-US" dirty="0"/>
              <a:t>Customer Services</a:t>
            </a:r>
          </a:p>
          <a:p>
            <a:pPr lvl="1"/>
            <a:r>
              <a:rPr lang="en-US" dirty="0"/>
              <a:t>Provide technical support</a:t>
            </a:r>
          </a:p>
          <a:p>
            <a:pPr lvl="1"/>
            <a:r>
              <a:rPr lang="en-US" dirty="0"/>
              <a:t>Handle cash</a:t>
            </a:r>
          </a:p>
          <a:p>
            <a:pPr lvl="1"/>
            <a:r>
              <a:rPr lang="en-US" dirty="0"/>
              <a:t>Produce reports</a:t>
            </a:r>
          </a:p>
          <a:p>
            <a:pPr lvl="1"/>
            <a:r>
              <a:rPr lang="en-US" dirty="0"/>
              <a:t>Coordinate different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C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9F45EE-C9CC-4B75-BD0C-77C6FD750690}"/>
              </a:ext>
            </a:extLst>
          </p:cNvPr>
          <p:cNvSpPr txBox="1">
            <a:spLocks/>
          </p:cNvSpPr>
          <p:nvPr/>
        </p:nvSpPr>
        <p:spPr>
          <a:xfrm>
            <a:off x="963168" y="1024896"/>
            <a:ext cx="6635231" cy="292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** Offered only at Sherbrooke Campus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50AC98-E845-482F-BD07-F1B845F7264F}"/>
              </a:ext>
            </a:extLst>
          </p:cNvPr>
          <p:cNvSpPr txBox="1">
            <a:spLocks/>
          </p:cNvSpPr>
          <p:nvPr/>
        </p:nvSpPr>
        <p:spPr>
          <a:xfrm>
            <a:off x="6473952" y="1192897"/>
            <a:ext cx="3249712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Jobs Available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4EEB264-7594-48C3-B716-D04804E8FF7C}"/>
              </a:ext>
            </a:extLst>
          </p:cNvPr>
          <p:cNvSpPr txBox="1">
            <a:spLocks/>
          </p:cNvSpPr>
          <p:nvPr/>
        </p:nvSpPr>
        <p:spPr>
          <a:xfrm>
            <a:off x="6473952" y="1851645"/>
            <a:ext cx="4943856" cy="2471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Legal secretary</a:t>
            </a:r>
          </a:p>
          <a:p>
            <a:r>
              <a:rPr lang="en-US" sz="1700" dirty="0"/>
              <a:t>Administrative Assistant – Legal</a:t>
            </a:r>
          </a:p>
          <a:p>
            <a:r>
              <a:rPr lang="en-US" sz="1700" dirty="0"/>
              <a:t>Commercial Law Secretary</a:t>
            </a:r>
          </a:p>
          <a:p>
            <a:r>
              <a:rPr lang="en-US" sz="1700" dirty="0"/>
              <a:t>Corporate Law Secretary</a:t>
            </a:r>
          </a:p>
          <a:p>
            <a:r>
              <a:rPr lang="en-US" sz="1700" dirty="0"/>
              <a:t>Family Law </a:t>
            </a:r>
            <a:r>
              <a:rPr lang="en-US" sz="1700" dirty="0" err="1"/>
              <a:t>Legay</a:t>
            </a:r>
            <a:r>
              <a:rPr lang="en-US" sz="1700" dirty="0"/>
              <a:t> Assistant</a:t>
            </a:r>
          </a:p>
          <a:p>
            <a:r>
              <a:rPr lang="en-US" sz="1700" dirty="0"/>
              <a:t>Legal Assistant</a:t>
            </a:r>
          </a:p>
          <a:p>
            <a:r>
              <a:rPr lang="en-US" sz="1700" dirty="0"/>
              <a:t>and more…</a:t>
            </a:r>
          </a:p>
          <a:p>
            <a:endParaRPr lang="en-US" sz="16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E52D35-BB1A-44C6-BC45-828D4FA412C3}"/>
              </a:ext>
            </a:extLst>
          </p:cNvPr>
          <p:cNvSpPr txBox="1">
            <a:spLocks/>
          </p:cNvSpPr>
          <p:nvPr/>
        </p:nvSpPr>
        <p:spPr>
          <a:xfrm>
            <a:off x="6473952" y="4100662"/>
            <a:ext cx="4754880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Potential Employers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CDC14EE-9AC1-4B1F-B6AC-17AB4C94C324}"/>
              </a:ext>
            </a:extLst>
          </p:cNvPr>
          <p:cNvSpPr txBox="1">
            <a:spLocks/>
          </p:cNvSpPr>
          <p:nvPr/>
        </p:nvSpPr>
        <p:spPr>
          <a:xfrm>
            <a:off x="6284976" y="4800619"/>
            <a:ext cx="4943856" cy="247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Law firms</a:t>
            </a:r>
          </a:p>
          <a:p>
            <a:r>
              <a:rPr lang="en-US" sz="1600" dirty="0"/>
              <a:t>Public notaries</a:t>
            </a:r>
          </a:p>
          <a:p>
            <a:r>
              <a:rPr lang="en-US" sz="1600" dirty="0"/>
              <a:t>Municipal governments</a:t>
            </a:r>
          </a:p>
          <a:p>
            <a:r>
              <a:rPr lang="en-US" sz="1600" dirty="0"/>
              <a:t>Federal and provincial governments</a:t>
            </a:r>
          </a:p>
          <a:p>
            <a:r>
              <a:rPr lang="en-US" sz="1600" dirty="0"/>
              <a:t>Offices of trustees and bailiffs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0473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321493"/>
            <a:ext cx="10058400" cy="1609344"/>
          </a:xfrm>
        </p:spPr>
        <p:txBody>
          <a:bodyPr/>
          <a:lstStyle/>
          <a:p>
            <a:r>
              <a:rPr lang="en-US" dirty="0"/>
              <a:t>PROGRAM – Medical office specialist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7ACA3-87C3-4A73-9ECA-0C0A46F0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167" y="890476"/>
            <a:ext cx="4761081" cy="944478"/>
          </a:xfrm>
        </p:spPr>
        <p:txBody>
          <a:bodyPr/>
          <a:lstStyle/>
          <a:p>
            <a:r>
              <a:rPr lang="en-CA" dirty="0"/>
              <a:t>Skills Acquired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98C39-8869-425C-849B-D8285B8A2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166" y="1608364"/>
            <a:ext cx="4943856" cy="4880065"/>
          </a:xfrm>
        </p:spPr>
        <p:txBody>
          <a:bodyPr>
            <a:normAutofit fontScale="47500" lnSpcReduction="20000"/>
          </a:bodyPr>
          <a:lstStyle/>
          <a:p>
            <a:r>
              <a:rPr lang="en-US" sz="2900" dirty="0"/>
              <a:t>Specialized skills</a:t>
            </a:r>
          </a:p>
          <a:p>
            <a:pPr lvl="1"/>
            <a:r>
              <a:rPr lang="en-US" sz="2900" dirty="0"/>
              <a:t>Carry out operations related to user consultation</a:t>
            </a:r>
          </a:p>
          <a:p>
            <a:pPr lvl="1"/>
            <a:r>
              <a:rPr lang="en-US" sz="2900" dirty="0"/>
              <a:t>Produce medical documents</a:t>
            </a:r>
          </a:p>
          <a:p>
            <a:pPr lvl="1"/>
            <a:r>
              <a:rPr lang="en-US" sz="2900" dirty="0"/>
              <a:t>Perform the activities related to the management of medical supplies</a:t>
            </a:r>
          </a:p>
          <a:p>
            <a:pPr lvl="1"/>
            <a:r>
              <a:rPr lang="en-US" sz="2900" dirty="0"/>
              <a:t>Perform accounting operations related to medical procedure</a:t>
            </a:r>
          </a:p>
          <a:p>
            <a:pPr lvl="1"/>
            <a:r>
              <a:rPr lang="en-US" sz="2900" dirty="0"/>
              <a:t>Perform general secretarial tasks</a:t>
            </a:r>
          </a:p>
          <a:p>
            <a:pPr marL="182880" lvl="1">
              <a:spcBef>
                <a:spcPts val="1200"/>
              </a:spcBef>
            </a:pPr>
            <a:r>
              <a:rPr lang="en-US" sz="2900" dirty="0"/>
              <a:t>Secretarial skills</a:t>
            </a:r>
          </a:p>
          <a:p>
            <a:pPr lvl="1"/>
            <a:r>
              <a:rPr lang="en-US" sz="2900" dirty="0"/>
              <a:t>Inspect the quality of documentation</a:t>
            </a:r>
          </a:p>
          <a:p>
            <a:pPr lvl="1"/>
            <a:r>
              <a:rPr lang="en-US" sz="2900" dirty="0"/>
              <a:t>Correct texts,  layout collate and distribute documents,</a:t>
            </a:r>
          </a:p>
          <a:p>
            <a:pPr lvl="1"/>
            <a:r>
              <a:rPr lang="en-US" sz="2900" dirty="0"/>
              <a:t> Edit documents / presentations / spreadsheets, visual designs of documents</a:t>
            </a:r>
          </a:p>
          <a:p>
            <a:pPr lvl="1"/>
            <a:r>
              <a:rPr lang="en-US" sz="2900" dirty="0"/>
              <a:t>Enter data and text into a computer</a:t>
            </a:r>
          </a:p>
          <a:p>
            <a:pPr lvl="1"/>
            <a:r>
              <a:rPr lang="en-US" sz="2900" dirty="0"/>
              <a:t>Keep agendas  up to date</a:t>
            </a:r>
          </a:p>
          <a:p>
            <a:pPr lvl="1"/>
            <a:r>
              <a:rPr lang="en-US" sz="2900" dirty="0"/>
              <a:t>Document management</a:t>
            </a:r>
          </a:p>
          <a:p>
            <a:pPr lvl="1"/>
            <a:r>
              <a:rPr lang="en-US" sz="2900" dirty="0"/>
              <a:t>Customer Services</a:t>
            </a:r>
          </a:p>
          <a:p>
            <a:pPr lvl="1"/>
            <a:r>
              <a:rPr lang="en-US" sz="2900" dirty="0"/>
              <a:t>Provide technical support</a:t>
            </a:r>
          </a:p>
          <a:p>
            <a:pPr lvl="1"/>
            <a:r>
              <a:rPr lang="en-US" sz="2900" dirty="0"/>
              <a:t>Handle cash</a:t>
            </a:r>
          </a:p>
          <a:p>
            <a:pPr lvl="1"/>
            <a:r>
              <a:rPr lang="en-US" sz="2900" dirty="0"/>
              <a:t>Produce reports</a:t>
            </a:r>
          </a:p>
          <a:p>
            <a:pPr lvl="1"/>
            <a:r>
              <a:rPr lang="en-US" sz="2900" dirty="0"/>
              <a:t>Coordinate different tasks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CA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9087C2-1D29-43EB-82C7-5A58B95988E1}"/>
              </a:ext>
            </a:extLst>
          </p:cNvPr>
          <p:cNvSpPr txBox="1">
            <a:spLocks/>
          </p:cNvSpPr>
          <p:nvPr/>
        </p:nvSpPr>
        <p:spPr>
          <a:xfrm>
            <a:off x="6333977" y="1003988"/>
            <a:ext cx="3168142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Positions Available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58C6A815-5922-415D-95BA-F79B3C40C8F0}"/>
              </a:ext>
            </a:extLst>
          </p:cNvPr>
          <p:cNvSpPr txBox="1">
            <a:spLocks/>
          </p:cNvSpPr>
          <p:nvPr/>
        </p:nvSpPr>
        <p:spPr>
          <a:xfrm>
            <a:off x="6239489" y="1598625"/>
            <a:ext cx="4943856" cy="247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Medical Secretary</a:t>
            </a:r>
          </a:p>
          <a:p>
            <a:r>
              <a:rPr lang="en-US" sz="1600" dirty="0"/>
              <a:t>Receptionist</a:t>
            </a:r>
          </a:p>
          <a:p>
            <a:r>
              <a:rPr lang="en-US" sz="1600" dirty="0"/>
              <a:t>Medical Transcriptionist</a:t>
            </a:r>
          </a:p>
          <a:p>
            <a:r>
              <a:rPr lang="en-US" sz="1600" dirty="0"/>
              <a:t>Administrative medical Assistant</a:t>
            </a:r>
          </a:p>
          <a:p>
            <a:r>
              <a:rPr lang="en-US" sz="1600" dirty="0"/>
              <a:t>Medical Stenographer</a:t>
            </a:r>
          </a:p>
          <a:p>
            <a:r>
              <a:rPr lang="en-US" sz="1600" dirty="0"/>
              <a:t>Ward Secretary – Hospital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99F45EE-C9CC-4B75-BD0C-77C6FD750690}"/>
              </a:ext>
            </a:extLst>
          </p:cNvPr>
          <p:cNvSpPr txBox="1">
            <a:spLocks/>
          </p:cNvSpPr>
          <p:nvPr/>
        </p:nvSpPr>
        <p:spPr>
          <a:xfrm>
            <a:off x="914167" y="779487"/>
            <a:ext cx="6635231" cy="292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400" dirty="0"/>
              <a:t>** Offered at both Sherbrooke and Longueuil Campuses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0EB4861-0C72-4A42-AB59-D07EBC28FD3B}"/>
              </a:ext>
            </a:extLst>
          </p:cNvPr>
          <p:cNvSpPr txBox="1">
            <a:spLocks/>
          </p:cNvSpPr>
          <p:nvPr/>
        </p:nvSpPr>
        <p:spPr>
          <a:xfrm>
            <a:off x="6333977" y="3794198"/>
            <a:ext cx="4754880" cy="79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Potential Employers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CD62644-D6DE-42D0-8D76-5C595AAAC50A}"/>
              </a:ext>
            </a:extLst>
          </p:cNvPr>
          <p:cNvSpPr txBox="1">
            <a:spLocks/>
          </p:cNvSpPr>
          <p:nvPr/>
        </p:nvSpPr>
        <p:spPr>
          <a:xfrm>
            <a:off x="6333977" y="4446889"/>
            <a:ext cx="4943856" cy="247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Private and public clinics</a:t>
            </a:r>
          </a:p>
          <a:p>
            <a:r>
              <a:rPr lang="en-US" sz="1400" dirty="0"/>
              <a:t>Hospitals</a:t>
            </a:r>
          </a:p>
          <a:p>
            <a:r>
              <a:rPr lang="en-US" sz="1400" dirty="0"/>
              <a:t>CLSC</a:t>
            </a:r>
          </a:p>
          <a:p>
            <a:r>
              <a:rPr lang="en-US" sz="1400" dirty="0"/>
              <a:t>CHSLD</a:t>
            </a:r>
          </a:p>
          <a:p>
            <a:r>
              <a:rPr lang="en-US" sz="1400" dirty="0"/>
              <a:t>CIUSSS</a:t>
            </a:r>
          </a:p>
        </p:txBody>
      </p:sp>
    </p:spTree>
    <p:extLst>
      <p:ext uri="{BB962C8B-B14F-4D97-AF65-F5344CB8AC3E}">
        <p14:creationId xmlns:p14="http://schemas.microsoft.com/office/powerpoint/2010/main" val="296935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07" y="-228600"/>
            <a:ext cx="10058400" cy="1609344"/>
          </a:xfrm>
        </p:spPr>
        <p:txBody>
          <a:bodyPr/>
          <a:lstStyle/>
          <a:p>
            <a:r>
              <a:rPr lang="en-US" dirty="0"/>
              <a:t>Eligibility Requirements</a:t>
            </a:r>
            <a:endParaRPr lang="en-CA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B0B98AD-FD54-40C4-A373-B976D4F0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469223"/>
              </p:ext>
            </p:extLst>
          </p:nvPr>
        </p:nvGraphicFramePr>
        <p:xfrm>
          <a:off x="965871" y="1225623"/>
          <a:ext cx="9557468" cy="457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11">
                  <a:extLst>
                    <a:ext uri="{9D8B030D-6E8A-4147-A177-3AD203B41FA5}">
                      <a16:colId xmlns:a16="http://schemas.microsoft.com/office/drawing/2014/main" val="3476574624"/>
                    </a:ext>
                  </a:extLst>
                </a:gridCol>
                <a:gridCol w="4862157">
                  <a:extLst>
                    <a:ext uri="{9D8B030D-6E8A-4147-A177-3AD203B41FA5}">
                      <a16:colId xmlns:a16="http://schemas.microsoft.com/office/drawing/2014/main" val="2114570575"/>
                    </a:ext>
                  </a:extLst>
                </a:gridCol>
              </a:tblGrid>
              <a:tr h="547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Name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Eligibility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72306"/>
                  </a:ext>
                </a:extLst>
              </a:tr>
              <a:tr h="1244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Computing Support - DEP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12 Non-Medical (Physics, Chemistry and Mathematics)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12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10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Related work experience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77203"/>
                  </a:ext>
                </a:extLst>
              </a:tr>
              <a:tr h="12449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Legal Office Specialist - DEP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humanities with Political science, economics / Psychology / Sociology/ History/ Public Administration/ </a:t>
                      </a:r>
                      <a:r>
                        <a:rPr lang="en-US" dirty="0" err="1"/>
                        <a:t>Maths</a:t>
                      </a:r>
                      <a:r>
                        <a:rPr lang="en-US" dirty="0"/>
                        <a:t> / Accounting / Stats / Business Studies as one of the core subjects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12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10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Related work experience</a:t>
                      </a:r>
                      <a:endParaRPr lang="en-SG" dirty="0"/>
                    </a:p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82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5" y="-187779"/>
            <a:ext cx="10058400" cy="1609344"/>
          </a:xfrm>
        </p:spPr>
        <p:txBody>
          <a:bodyPr/>
          <a:lstStyle/>
          <a:p>
            <a:r>
              <a:rPr lang="en-US" dirty="0"/>
              <a:t>Eligibility Requirements</a:t>
            </a:r>
            <a:endParaRPr lang="en-CA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B0B98AD-FD54-40C4-A373-B976D4F06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5942"/>
              </p:ext>
            </p:extLst>
          </p:nvPr>
        </p:nvGraphicFramePr>
        <p:xfrm>
          <a:off x="974035" y="1307265"/>
          <a:ext cx="9557468" cy="2284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11">
                  <a:extLst>
                    <a:ext uri="{9D8B030D-6E8A-4147-A177-3AD203B41FA5}">
                      <a16:colId xmlns:a16="http://schemas.microsoft.com/office/drawing/2014/main" val="3476574624"/>
                    </a:ext>
                  </a:extLst>
                </a:gridCol>
                <a:gridCol w="4862157">
                  <a:extLst>
                    <a:ext uri="{9D8B030D-6E8A-4147-A177-3AD203B41FA5}">
                      <a16:colId xmlns:a16="http://schemas.microsoft.com/office/drawing/2014/main" val="2114570575"/>
                    </a:ext>
                  </a:extLst>
                </a:gridCol>
              </a:tblGrid>
              <a:tr h="5476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Program Name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Eligibility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772306"/>
                  </a:ext>
                </a:extLst>
              </a:tr>
              <a:tr h="1244980">
                <a:tc>
                  <a:txBody>
                    <a:bodyPr/>
                    <a:lstStyle/>
                    <a:p>
                      <a:r>
                        <a:rPr lang="en-US" dirty="0"/>
                        <a:t>Medical Office Specialist - DEP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12 Medical (Physics, Chemistry and Biology)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12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Grade 10 – Diploma in related field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Related work experience</a:t>
                      </a:r>
                      <a:endParaRPr lang="en-SG" dirty="0"/>
                    </a:p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1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5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79FA-CA07-4371-B448-7ECF3F13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43" y="-218258"/>
            <a:ext cx="10058400" cy="1609344"/>
          </a:xfrm>
        </p:spPr>
        <p:txBody>
          <a:bodyPr/>
          <a:lstStyle/>
          <a:p>
            <a:r>
              <a:rPr lang="en-US" dirty="0"/>
              <a:t>PROGRAM Eligibility requirements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7ACA3-87C3-4A73-9ECA-0C0A46F0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743" y="1097989"/>
            <a:ext cx="4754880" cy="640080"/>
          </a:xfrm>
        </p:spPr>
        <p:txBody>
          <a:bodyPr/>
          <a:lstStyle/>
          <a:p>
            <a:r>
              <a:rPr lang="en-US" dirty="0"/>
              <a:t>Academics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FA860-76C5-44E1-8EE1-2CF2C576F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7657" y="1828092"/>
            <a:ext cx="4754880" cy="3291840"/>
          </a:xfrm>
        </p:spPr>
        <p:txBody>
          <a:bodyPr>
            <a:normAutofit/>
          </a:bodyPr>
          <a:lstStyle/>
          <a:p>
            <a:r>
              <a:rPr lang="en-US" dirty="0"/>
              <a:t>Post Secondary Programs </a:t>
            </a:r>
          </a:p>
          <a:p>
            <a:pPr lvl="1"/>
            <a:r>
              <a:rPr lang="en-US" dirty="0"/>
              <a:t>First or second class with minimum 55% overall in Grade 12 or Equivalent </a:t>
            </a:r>
          </a:p>
          <a:p>
            <a:r>
              <a:rPr lang="en-US" dirty="0"/>
              <a:t>Work Experience</a:t>
            </a:r>
          </a:p>
          <a:p>
            <a:pPr lvl="1"/>
            <a:r>
              <a:rPr lang="en-US" dirty="0"/>
              <a:t> Applicants must demonstrate relevant employment experience with employee reference letter, and last 3 pay slips or last 3 months bank statements or previous year ITR -  if the gap in studies is more than a year.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1FF48-D147-4955-8617-94C069A7B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9464" y="1148081"/>
            <a:ext cx="4754880" cy="640080"/>
          </a:xfrm>
        </p:spPr>
        <p:txBody>
          <a:bodyPr/>
          <a:lstStyle/>
          <a:p>
            <a:r>
              <a:rPr lang="en-US" dirty="0"/>
              <a:t>English Language Proficiency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98C39-8869-425C-849B-D8285B8A2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9464" y="1938805"/>
            <a:ext cx="4943856" cy="2471345"/>
          </a:xfrm>
        </p:spPr>
        <p:txBody>
          <a:bodyPr>
            <a:normAutofit/>
          </a:bodyPr>
          <a:lstStyle/>
          <a:p>
            <a:r>
              <a:rPr lang="en-US" dirty="0"/>
              <a:t> For all programs for both campuses</a:t>
            </a:r>
          </a:p>
          <a:p>
            <a:pPr lvl="1"/>
            <a:r>
              <a:rPr lang="en-US" dirty="0"/>
              <a:t>Overall 6.0 bands and above with nothing less than 5.5 band in one individual module. (IELTS) </a:t>
            </a:r>
          </a:p>
          <a:p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92EEEF-77FF-42CE-A9BF-9EDE974FF722}"/>
              </a:ext>
            </a:extLst>
          </p:cNvPr>
          <p:cNvSpPr txBox="1"/>
          <p:nvPr/>
        </p:nvSpPr>
        <p:spPr>
          <a:xfrm>
            <a:off x="966579" y="5350548"/>
            <a:ext cx="102588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General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300" dirty="0"/>
              <a:t>Age: - 17 – 22  years preferred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300" dirty="0"/>
              <a:t>Gap in Studies: - Applicants may be accepted with maximum of one year.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1300" dirty="0"/>
              <a:t>Applicants with a study gap exceeding 5 years will not be considered.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534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0FFD-11E7-4C9E-AA77-47A2A4A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17496"/>
            <a:ext cx="10058400" cy="1609344"/>
          </a:xfrm>
        </p:spPr>
        <p:txBody>
          <a:bodyPr/>
          <a:lstStyle/>
          <a:p>
            <a:r>
              <a:rPr lang="en-US" dirty="0"/>
              <a:t>Documents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A98C-E31B-479D-B119-A4D0D9E2A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09036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/>
              <a:t>International student application form </a:t>
            </a:r>
          </a:p>
          <a:p>
            <a:r>
              <a:rPr lang="en-US" dirty="0"/>
              <a:t>Cancellation and Refund Contract signed by student</a:t>
            </a:r>
          </a:p>
          <a:p>
            <a:r>
              <a:rPr lang="en-US" dirty="0"/>
              <a:t>Passport bio data and last page. </a:t>
            </a:r>
          </a:p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and 12</a:t>
            </a:r>
            <a:r>
              <a:rPr lang="en-US" baseline="30000" dirty="0"/>
              <a:t>th</a:t>
            </a:r>
            <a:r>
              <a:rPr lang="en-US" dirty="0"/>
              <a:t> mark sheets </a:t>
            </a:r>
          </a:p>
          <a:p>
            <a:r>
              <a:rPr lang="en-US" dirty="0"/>
              <a:t>English proficiency score report such as IELTS</a:t>
            </a:r>
          </a:p>
          <a:p>
            <a:r>
              <a:rPr lang="en-US" dirty="0"/>
              <a:t>Employment reference letter (if applicable) </a:t>
            </a:r>
          </a:p>
          <a:p>
            <a:r>
              <a:rPr lang="en-US" dirty="0"/>
              <a:t>last 3 pay slips or last 3 months bank statements or previous year ITR -  if the gap in studies is more than a year – if applicable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09524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5BA068C-C98E-4DE8-B7D4-63454271C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3C43D-FE5A-4D53-A20C-A5828A23D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/>
              <a:t>Application Process   </a:t>
            </a:r>
            <a:endParaRPr lang="en-US" sz="4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05B3-BA15-46DC-A1E1-3A36E97C8E74}"/>
              </a:ext>
            </a:extLst>
          </p:cNvPr>
          <p:cNvSpPr/>
          <p:nvPr/>
        </p:nvSpPr>
        <p:spPr>
          <a:xfrm>
            <a:off x="451920" y="2256875"/>
            <a:ext cx="5554113" cy="375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b="1" u="sng" dirty="0"/>
              <a:t>Step 1.</a:t>
            </a:r>
            <a:r>
              <a:rPr lang="en-US" sz="1000" b="1" dirty="0"/>
              <a:t> </a:t>
            </a:r>
            <a:r>
              <a:rPr lang="en-US" sz="1000" dirty="0"/>
              <a:t>Email duly filled application form along with documents to our Admissions Team at </a:t>
            </a:r>
            <a:r>
              <a:rPr lang="en-SG" sz="1000" dirty="0">
                <a:solidFill>
                  <a:srgbClr val="91110F"/>
                </a:solidFill>
                <a:latin typeface="Segoe UI" panose="020B0502040204020203" pitchFamily="34" charset="0"/>
              </a:rPr>
              <a:t>admissions1@ccsqinternational.com</a:t>
            </a:r>
            <a:endParaRPr lang="en-US" sz="1000" dirty="0"/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000" dirty="0"/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b="1" u="sng" dirty="0"/>
              <a:t>Step 2</a:t>
            </a:r>
            <a:r>
              <a:rPr lang="en-US" sz="1000" dirty="0"/>
              <a:t>. Pre-Admission letter will be issued to eligible candidates within 72 hours </a:t>
            </a:r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000" dirty="0"/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b="1" u="sng" dirty="0"/>
              <a:t>Step 3.</a:t>
            </a:r>
            <a:r>
              <a:rPr lang="en-US" sz="1000" b="1" dirty="0"/>
              <a:t> </a:t>
            </a:r>
            <a:r>
              <a:rPr lang="en-US" sz="1000" dirty="0"/>
              <a:t>Student must deposit 1st year tuition fee to receive final Letter of Admission</a:t>
            </a:r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000" dirty="0"/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b="1" u="sng" dirty="0"/>
              <a:t>Step 4.</a:t>
            </a:r>
            <a:r>
              <a:rPr lang="en-US" sz="1000" b="1" dirty="0"/>
              <a:t> </a:t>
            </a:r>
            <a:r>
              <a:rPr lang="en-US" sz="1000" dirty="0"/>
              <a:t>Student can then apply for CAQ and Study Permit/ Student Visa 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000" dirty="0"/>
              <a:t>(</a:t>
            </a:r>
            <a:r>
              <a:rPr lang="en-US" sz="1000" i="1" dirty="0"/>
              <a:t>we have a tie – up with a firm who can support students to obtain visa at an additional cost</a:t>
            </a:r>
            <a:r>
              <a:rPr lang="en-US" sz="1000" dirty="0"/>
              <a:t>)</a:t>
            </a:r>
          </a:p>
          <a:p>
            <a:pPr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endParaRPr lang="en-US" sz="1050" b="1" dirty="0"/>
          </a:p>
          <a:p>
            <a:pPr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1050" b="1" u="sng" dirty="0"/>
              <a:t>Expected Processing time</a:t>
            </a:r>
            <a:r>
              <a:rPr lang="en-US" sz="1000" u="sng" dirty="0"/>
              <a:t>:</a:t>
            </a:r>
            <a:endParaRPr lang="en-US" sz="1000" dirty="0"/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dirty="0"/>
              <a:t>Pre-Admissions / Final LOAs &amp; Fees Receipts are processed in 2-3 Business Days. </a:t>
            </a:r>
          </a:p>
          <a:p>
            <a:pPr indent="-182880" defTabSz="914400" fontAlgn="base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000" dirty="0"/>
              <a:t>If student visa is refused , refund will be processed in 2 weeks by deducting Registration Fee of $250 + Applicable wire transfer fee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9C5B5C-0FE6-4063-977A-E62FD7A6F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217" y="581370"/>
            <a:ext cx="2380871" cy="23228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5F797E-E9D5-4B5D-B190-D092A376D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E24FE0-EDE0-4109-AD44-B7B715DF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DD53312-40E6-444E-A20F-8A8FFFA3E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87" y="2663216"/>
            <a:ext cx="3106457" cy="310645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77FF41-1AA3-41D8-BB4F-F6AF92EEA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9091991-97E8-4D0D-B5DA-D583688C6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4E97B1E-7667-4E88-9A8E-F0A27215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32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E517B64-8E09-4304-8D71-7EDCAB04A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5E58E8F-F745-4CB3-8EB2-71B3C5347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943A29A-CD4A-4902-BECB-F71F97E8C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11A7980-6448-4591-8BB7-071223807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22666" cy="5280182"/>
          </a:xfrm>
          <a:custGeom>
            <a:avLst/>
            <a:gdLst>
              <a:gd name="connsiteX0" fmla="*/ 4441974 w 5422666"/>
              <a:gd name="connsiteY0" fmla="*/ 0 h 5280182"/>
              <a:gd name="connsiteX1" fmla="*/ 4807567 w 5422666"/>
              <a:gd name="connsiteY1" fmla="*/ 0 h 5280182"/>
              <a:gd name="connsiteX2" fmla="*/ 4850577 w 5422666"/>
              <a:gd name="connsiteY2" fmla="*/ 57517 h 5280182"/>
              <a:gd name="connsiteX3" fmla="*/ 5422666 w 5422666"/>
              <a:gd name="connsiteY3" fmla="*/ 1930408 h 5280182"/>
              <a:gd name="connsiteX4" fmla="*/ 2072892 w 5422666"/>
              <a:gd name="connsiteY4" fmla="*/ 5280182 h 5280182"/>
              <a:gd name="connsiteX5" fmla="*/ 200001 w 5422666"/>
              <a:gd name="connsiteY5" fmla="*/ 4708093 h 5280182"/>
              <a:gd name="connsiteX6" fmla="*/ 0 w 5422666"/>
              <a:gd name="connsiteY6" fmla="*/ 4558536 h 5280182"/>
              <a:gd name="connsiteX7" fmla="*/ 0 w 5422666"/>
              <a:gd name="connsiteY7" fmla="*/ 4172234 h 5280182"/>
              <a:gd name="connsiteX8" fmla="*/ 128566 w 5422666"/>
              <a:gd name="connsiteY8" fmla="*/ 4289082 h 5280182"/>
              <a:gd name="connsiteX9" fmla="*/ 2072892 w 5422666"/>
              <a:gd name="connsiteY9" fmla="*/ 4987077 h 5280182"/>
              <a:gd name="connsiteX10" fmla="*/ 5129561 w 5422666"/>
              <a:gd name="connsiteY10" fmla="*/ 1930408 h 5280182"/>
              <a:gd name="connsiteX11" fmla="*/ 4607530 w 5422666"/>
              <a:gd name="connsiteY11" fmla="*/ 221395 h 5280182"/>
              <a:gd name="connsiteX12" fmla="*/ 0 w 5422666"/>
              <a:gd name="connsiteY12" fmla="*/ 0 h 5280182"/>
              <a:gd name="connsiteX13" fmla="*/ 4331181 w 5422666"/>
              <a:gd name="connsiteY13" fmla="*/ 0 h 5280182"/>
              <a:gd name="connsiteX14" fmla="*/ 4366945 w 5422666"/>
              <a:gd name="connsiteY14" fmla="*/ 39351 h 5280182"/>
              <a:gd name="connsiteX15" fmla="*/ 5045817 w 5422666"/>
              <a:gd name="connsiteY15" fmla="*/ 1930408 h 5280182"/>
              <a:gd name="connsiteX16" fmla="*/ 2072892 w 5422666"/>
              <a:gd name="connsiteY16" fmla="*/ 4903333 h 5280182"/>
              <a:gd name="connsiteX17" fmla="*/ 181835 w 5422666"/>
              <a:gd name="connsiteY17" fmla="*/ 4224462 h 5280182"/>
              <a:gd name="connsiteX18" fmla="*/ 0 w 5422666"/>
              <a:gd name="connsiteY18" fmla="*/ 4059198 h 52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2666" h="5280182">
                <a:moveTo>
                  <a:pt x="4441974" y="0"/>
                </a:moveTo>
                <a:lnTo>
                  <a:pt x="4807567" y="0"/>
                </a:lnTo>
                <a:lnTo>
                  <a:pt x="4850577" y="57517"/>
                </a:lnTo>
                <a:cubicBezTo>
                  <a:pt x="5211765" y="592144"/>
                  <a:pt x="5422666" y="1236647"/>
                  <a:pt x="5422666" y="1930408"/>
                </a:cubicBezTo>
                <a:cubicBezTo>
                  <a:pt x="5422666" y="3780437"/>
                  <a:pt x="3922921" y="5280182"/>
                  <a:pt x="2072892" y="5280182"/>
                </a:cubicBezTo>
                <a:cubicBezTo>
                  <a:pt x="1379131" y="5280182"/>
                  <a:pt x="734628" y="5069281"/>
                  <a:pt x="200001" y="4708093"/>
                </a:cubicBezTo>
                <a:lnTo>
                  <a:pt x="0" y="4558536"/>
                </a:lnTo>
                <a:lnTo>
                  <a:pt x="0" y="4172234"/>
                </a:lnTo>
                <a:lnTo>
                  <a:pt x="128566" y="4289082"/>
                </a:lnTo>
                <a:cubicBezTo>
                  <a:pt x="656939" y="4725134"/>
                  <a:pt x="1334326" y="4987077"/>
                  <a:pt x="2072892" y="4987077"/>
                </a:cubicBezTo>
                <a:cubicBezTo>
                  <a:pt x="3761043" y="4987077"/>
                  <a:pt x="5129561" y="3618559"/>
                  <a:pt x="5129561" y="1930408"/>
                </a:cubicBezTo>
                <a:cubicBezTo>
                  <a:pt x="5129561" y="1297351"/>
                  <a:pt x="4937113" y="709243"/>
                  <a:pt x="4607530" y="221395"/>
                </a:cubicBezTo>
                <a:close/>
                <a:moveTo>
                  <a:pt x="0" y="0"/>
                </a:moveTo>
                <a:lnTo>
                  <a:pt x="4331181" y="0"/>
                </a:lnTo>
                <a:lnTo>
                  <a:pt x="4366945" y="39351"/>
                </a:lnTo>
                <a:cubicBezTo>
                  <a:pt x="4791050" y="553248"/>
                  <a:pt x="5045817" y="1212076"/>
                  <a:pt x="5045817" y="1930408"/>
                </a:cubicBezTo>
                <a:cubicBezTo>
                  <a:pt x="5045817" y="3572309"/>
                  <a:pt x="3714793" y="4903333"/>
                  <a:pt x="2072892" y="4903333"/>
                </a:cubicBezTo>
                <a:cubicBezTo>
                  <a:pt x="1354560" y="4903333"/>
                  <a:pt x="695732" y="4648567"/>
                  <a:pt x="181835" y="4224462"/>
                </a:cubicBezTo>
                <a:lnTo>
                  <a:pt x="0" y="405919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C7E388-228F-47FD-B3BD-511820EBAD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037" r="20178"/>
          <a:stretch/>
        </p:blipFill>
        <p:spPr>
          <a:xfrm>
            <a:off x="632478" y="501381"/>
            <a:ext cx="3150335" cy="3267055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4137601-A4ED-492C-BBA9-AF51E5AB6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665" y="0"/>
            <a:ext cx="6769335" cy="6858000"/>
          </a:xfrm>
          <a:custGeom>
            <a:avLst/>
            <a:gdLst>
              <a:gd name="connsiteX0" fmla="*/ 3171560 w 6769335"/>
              <a:gd name="connsiteY0" fmla="*/ 0 h 6858000"/>
              <a:gd name="connsiteX1" fmla="*/ 6769335 w 6769335"/>
              <a:gd name="connsiteY1" fmla="*/ 0 h 6858000"/>
              <a:gd name="connsiteX2" fmla="*/ 6769335 w 6769335"/>
              <a:gd name="connsiteY2" fmla="*/ 6858000 h 6858000"/>
              <a:gd name="connsiteX3" fmla="*/ 1548516 w 6769335"/>
              <a:gd name="connsiteY3" fmla="*/ 6858000 h 6858000"/>
              <a:gd name="connsiteX4" fmla="*/ 1455464 w 6769335"/>
              <a:gd name="connsiteY4" fmla="*/ 6739591 h 6858000"/>
              <a:gd name="connsiteX5" fmla="*/ 566937 w 6769335"/>
              <a:gd name="connsiteY5" fmla="*/ 4063623 h 6858000"/>
              <a:gd name="connsiteX6" fmla="*/ 3100422 w 6769335"/>
              <a:gd name="connsiteY6" fmla="*/ 32161 h 6858000"/>
              <a:gd name="connsiteX7" fmla="*/ 2059901 w 6769335"/>
              <a:gd name="connsiteY7" fmla="*/ 0 h 6858000"/>
              <a:gd name="connsiteX8" fmla="*/ 2886868 w 6769335"/>
              <a:gd name="connsiteY8" fmla="*/ 0 h 6858000"/>
              <a:gd name="connsiteX9" fmla="*/ 2847525 w 6769335"/>
              <a:gd name="connsiteY9" fmla="*/ 20150 h 6858000"/>
              <a:gd name="connsiteX10" fmla="*/ 440951 w 6769335"/>
              <a:gd name="connsiteY10" fmla="*/ 4063623 h 6858000"/>
              <a:gd name="connsiteX11" fmla="*/ 1354508 w 6769335"/>
              <a:gd name="connsiteY11" fmla="*/ 6814969 h 6858000"/>
              <a:gd name="connsiteX12" fmla="*/ 1388323 w 6769335"/>
              <a:gd name="connsiteY12" fmla="*/ 6858000 h 6858000"/>
              <a:gd name="connsiteX13" fmla="*/ 845771 w 6769335"/>
              <a:gd name="connsiteY13" fmla="*/ 6858000 h 6858000"/>
              <a:gd name="connsiteX14" fmla="*/ 729576 w 6769335"/>
              <a:gd name="connsiteY14" fmla="*/ 6676754 h 6858000"/>
              <a:gd name="connsiteX15" fmla="*/ 0 w 6769335"/>
              <a:gd name="connsiteY15" fmla="*/ 4063623 h 6858000"/>
              <a:gd name="connsiteX16" fmla="*/ 2024261 w 6769335"/>
              <a:gd name="connsiteY16" fmla="*/ 253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769335" h="6858000">
                <a:moveTo>
                  <a:pt x="3171560" y="0"/>
                </a:moveTo>
                <a:lnTo>
                  <a:pt x="6769335" y="0"/>
                </a:lnTo>
                <a:lnTo>
                  <a:pt x="6769335" y="6858000"/>
                </a:lnTo>
                <a:lnTo>
                  <a:pt x="1548516" y="6858000"/>
                </a:lnTo>
                <a:lnTo>
                  <a:pt x="1455464" y="6739591"/>
                </a:lnTo>
                <a:cubicBezTo>
                  <a:pt x="897412" y="5993387"/>
                  <a:pt x="566937" y="5067099"/>
                  <a:pt x="566937" y="4063623"/>
                </a:cubicBezTo>
                <a:cubicBezTo>
                  <a:pt x="566937" y="2288243"/>
                  <a:pt x="1601383" y="754472"/>
                  <a:pt x="3100422" y="32161"/>
                </a:cubicBezTo>
                <a:close/>
                <a:moveTo>
                  <a:pt x="2059901" y="0"/>
                </a:moveTo>
                <a:lnTo>
                  <a:pt x="2886868" y="0"/>
                </a:lnTo>
                <a:lnTo>
                  <a:pt x="2847525" y="20150"/>
                </a:lnTo>
                <a:cubicBezTo>
                  <a:pt x="1414062" y="798855"/>
                  <a:pt x="440951" y="2317598"/>
                  <a:pt x="440951" y="4063623"/>
                </a:cubicBezTo>
                <a:cubicBezTo>
                  <a:pt x="440951" y="5095365"/>
                  <a:pt x="780736" y="6047746"/>
                  <a:pt x="1354508" y="6814969"/>
                </a:cubicBezTo>
                <a:lnTo>
                  <a:pt x="1388323" y="6858000"/>
                </a:lnTo>
                <a:lnTo>
                  <a:pt x="845771" y="6858000"/>
                </a:lnTo>
                <a:lnTo>
                  <a:pt x="729576" y="6676754"/>
                </a:lnTo>
                <a:cubicBezTo>
                  <a:pt x="266606" y="5914807"/>
                  <a:pt x="0" y="5020350"/>
                  <a:pt x="0" y="4063623"/>
                </a:cubicBezTo>
                <a:cubicBezTo>
                  <a:pt x="0" y="2411096"/>
                  <a:pt x="795410" y="944347"/>
                  <a:pt x="2024261" y="253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3AED57E-AD0B-48BC-B396-3327B1D63338}"/>
              </a:ext>
            </a:extLst>
          </p:cNvPr>
          <p:cNvSpPr txBox="1">
            <a:spLocks/>
          </p:cNvSpPr>
          <p:nvPr/>
        </p:nvSpPr>
        <p:spPr>
          <a:xfrm>
            <a:off x="6825748" y="2762506"/>
            <a:ext cx="5033177" cy="1731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1500" dirty="0">
                <a:solidFill>
                  <a:schemeClr val="bg1"/>
                </a:solidFill>
              </a:rPr>
              <a:t>Learn FRENCH and get a monthly pay of $800 (</a:t>
            </a:r>
            <a:r>
              <a:rPr lang="en-US" sz="1400" i="1" dirty="0">
                <a:solidFill>
                  <a:schemeClr val="bg1"/>
                </a:solidFill>
              </a:rPr>
              <a:t>full time</a:t>
            </a:r>
            <a:r>
              <a:rPr lang="en-US" sz="1500" dirty="0">
                <a:solidFill>
                  <a:schemeClr val="bg1"/>
                </a:solidFill>
              </a:rPr>
              <a:t>)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BEST CITY FOR STUDENTS IN 2017 by QS Best Student Cities 2017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Biggest center of commerce, tourism and other economic sectors in Canada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Highest employment/ job opportunities is Canada 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Montreal has the second highest number of restaurants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Unlimited access to public transports, like bus and metro</a:t>
            </a:r>
          </a:p>
          <a:p>
            <a:pPr fontAlgn="base"/>
            <a:r>
              <a:rPr lang="en-US" sz="1500" dirty="0">
                <a:solidFill>
                  <a:schemeClr val="bg1"/>
                </a:solidFill>
              </a:rPr>
              <a:t>Montreal has a diverse climate</a:t>
            </a:r>
            <a:endParaRPr lang="en-CA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71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F200-FC88-4EB6-8F34-9FE97E28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Quebec Experience Program (PEQ)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17676-6FD6-4C46-8737-6B1ED6B0F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29" y="2121408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popular fast-track immigration program that allows eligible international graduates of Quebec schools and temporary foreign workers living and working in the province to apply for permanent residence selection.</a:t>
            </a:r>
          </a:p>
          <a:p>
            <a:r>
              <a:rPr lang="en-US" b="1" dirty="0"/>
              <a:t>Processing time </a:t>
            </a:r>
          </a:p>
          <a:p>
            <a:pPr lvl="1"/>
            <a:r>
              <a:rPr lang="en-US" dirty="0"/>
              <a:t>All complete applications received under the </a:t>
            </a:r>
            <a:r>
              <a:rPr lang="en-US" dirty="0" err="1"/>
              <a:t>Programme</a:t>
            </a:r>
            <a:r>
              <a:rPr lang="en-US" dirty="0"/>
              <a:t> de </a:t>
            </a:r>
            <a:r>
              <a:rPr lang="en-US" dirty="0" err="1"/>
              <a:t>l’expérience</a:t>
            </a:r>
            <a:r>
              <a:rPr lang="en-US" dirty="0"/>
              <a:t> </a:t>
            </a:r>
            <a:r>
              <a:rPr lang="en-US" dirty="0" err="1"/>
              <a:t>québécoise</a:t>
            </a:r>
            <a:r>
              <a:rPr lang="en-US" dirty="0"/>
              <a:t> (PEQ – Québec Experience Program) will be processed on a priority basis, within 20 working days.</a:t>
            </a:r>
          </a:p>
          <a:p>
            <a:r>
              <a:rPr lang="en-US" b="1" dirty="0"/>
              <a:t>Full-time French courses</a:t>
            </a:r>
          </a:p>
          <a:p>
            <a:pPr lvl="1"/>
            <a:r>
              <a:rPr lang="en-US" dirty="0"/>
              <a:t>Anyone holding an immigration status, regardless of how long they have lived in </a:t>
            </a:r>
            <a:r>
              <a:rPr lang="en-US" dirty="0" err="1"/>
              <a:t>Quèbec</a:t>
            </a:r>
            <a:r>
              <a:rPr lang="en-US" dirty="0"/>
              <a:t>, can take a free full-time French course and obtain financial assistance offered for participating in this course.</a:t>
            </a:r>
          </a:p>
          <a:p>
            <a:r>
              <a:rPr lang="en-US" b="1" dirty="0"/>
              <a:t>New!</a:t>
            </a:r>
            <a:br>
              <a:rPr lang="en-US" dirty="0"/>
            </a:br>
            <a:r>
              <a:rPr lang="en-US" b="1" dirty="0"/>
              <a:t>Since July 1, 2019:</a:t>
            </a:r>
            <a:endParaRPr lang="en-US" dirty="0"/>
          </a:p>
          <a:p>
            <a:pPr lvl="1"/>
            <a:r>
              <a:rPr lang="en-US" dirty="0"/>
              <a:t>The allowance for participation has been increased from $141 to $185 per week. There is also the possibility of receiving a transportation allowance and a child-care allowance.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52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54191-BE2F-4C35-9B97-E16B55E2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7524" y="2064730"/>
            <a:ext cx="2942706" cy="2728536"/>
          </a:xfrm>
        </p:spPr>
        <p:txBody>
          <a:bodyPr anchor="ctr">
            <a:normAutofit/>
          </a:bodyPr>
          <a:lstStyle/>
          <a:p>
            <a:pPr fontAlgn="base"/>
            <a:r>
              <a:rPr lang="en-CA" sz="2800" b="1" dirty="0">
                <a:solidFill>
                  <a:schemeClr val="tx2"/>
                </a:solidFill>
              </a:rPr>
              <a:t>The College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4F17B60-E967-4EC1-8C0B-086137FC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507" y="1316890"/>
            <a:ext cx="4606394" cy="4224216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CCSQ college</a:t>
            </a:r>
            <a:br>
              <a:rPr lang="en-US" sz="6000" dirty="0">
                <a:solidFill>
                  <a:srgbClr val="FFFFFF"/>
                </a:solidFill>
              </a:rPr>
            </a:br>
            <a:br>
              <a:rPr lang="en-US" sz="6000" dirty="0">
                <a:solidFill>
                  <a:schemeClr val="bg1"/>
                </a:solidFill>
              </a:rPr>
            </a:br>
            <a:r>
              <a:rPr lang="fr-FR" sz="3600" dirty="0">
                <a:solidFill>
                  <a:schemeClr val="bg1"/>
                </a:solidFill>
              </a:rPr>
              <a:t>Collège de comptabilité et de secrétariat du Québec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083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C6887E-5C19-4BBB-B40B-4C33E524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803009"/>
            <a:ext cx="10953136" cy="1604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base"/>
            <a:r>
              <a:rPr lang="en-US" sz="61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Designated Learning Institution</a:t>
            </a:r>
            <a:r>
              <a:rPr lang="en-US" sz="61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 </a:t>
            </a:r>
            <a:endParaRPr lang="en-US" sz="6100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16DEA-578C-42F4-BF17-C1F414BA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4031" y="5407742"/>
            <a:ext cx="8283940" cy="116468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DLI#  </a:t>
            </a:r>
            <a:r>
              <a:rPr lang="en-SG" dirty="0"/>
              <a:t>Longueuil - O246881964391</a:t>
            </a:r>
          </a:p>
          <a:p>
            <a:pPr algn="ctr"/>
            <a:r>
              <a:rPr lang="en-SG" dirty="0"/>
              <a:t>              Sherbrooke - O246881964451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4E64C23-5A29-4ACC-9A82-8BCDACA0F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097" y="643468"/>
            <a:ext cx="6521806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7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9C50FD0-5C11-4544-8F60-684D92D4F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416" r="-1" b="-1"/>
          <a:stretch/>
        </p:blipFill>
        <p:spPr>
          <a:xfrm>
            <a:off x="16348" y="252439"/>
            <a:ext cx="1219198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36F09-08AC-45E9-BF7A-7B3747C8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>
                <a:solidFill>
                  <a:schemeClr val="tx1"/>
                </a:solidFill>
              </a:rPr>
              <a:t>Location 1 (Sherbrooke)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21" name="Picture 20" descr="A store front at day&#10;&#10;Description automatically generated">
            <a:extLst>
              <a:ext uri="{FF2B5EF4-FFF2-40B4-BE49-F238E27FC236}">
                <a16:creationId xmlns:a16="http://schemas.microsoft.com/office/drawing/2014/main" id="{7700664B-E1CC-4090-A6B6-0971025A2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9" r="-4" b="16810"/>
          <a:stretch/>
        </p:blipFill>
        <p:spPr>
          <a:xfrm>
            <a:off x="5233763" y="89806"/>
            <a:ext cx="448056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317723-D830-4279-9AFC-A00580B72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187" y="3541317"/>
            <a:ext cx="5590137" cy="288783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Sherbrooke campus is located in the heart of downtown Sherbrooke near the intersection of Wellington and King street. .</a:t>
            </a:r>
          </a:p>
          <a:p>
            <a:r>
              <a:rPr lang="en-US" dirty="0"/>
              <a:t>Has 8 classrooms, computer assembly workshop, dining room and vending machine for students. </a:t>
            </a:r>
          </a:p>
          <a:p>
            <a:r>
              <a:rPr lang="en-US" dirty="0"/>
              <a:t>Accessible by public transport and car</a:t>
            </a:r>
          </a:p>
          <a:p>
            <a:r>
              <a:rPr lang="en-US" dirty="0"/>
              <a:t>Nearby campus accommodation  available for 4 months free of cost</a:t>
            </a:r>
          </a:p>
          <a:p>
            <a:r>
              <a:rPr lang="en-US" dirty="0"/>
              <a:t>Near to the campus are public services, municipal services, restaurants and cafes. buses, trains, public library, arena, sports center and parks.</a:t>
            </a:r>
          </a:p>
          <a:p>
            <a:endParaRPr lang="en-US" dirty="0"/>
          </a:p>
        </p:txBody>
      </p:sp>
      <p:pic>
        <p:nvPicPr>
          <p:cNvPr id="7" name="Content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3EFDD4FD-35A2-48D4-9BCE-867D8124A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6686" r="25899" b="1"/>
          <a:stretch/>
        </p:blipFill>
        <p:spPr>
          <a:xfrm>
            <a:off x="20" y="520252"/>
            <a:ext cx="568118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pic>
        <p:nvPicPr>
          <p:cNvPr id="4" name="Picture 3" descr="A large empty room&#10;&#10;Description automatically generated">
            <a:extLst>
              <a:ext uri="{FF2B5EF4-FFF2-40B4-BE49-F238E27FC236}">
                <a16:creationId xmlns:a16="http://schemas.microsoft.com/office/drawing/2014/main" id="{7C7524A1-7E90-40DD-AABB-FA9FED1B4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7" y="89806"/>
            <a:ext cx="5881573" cy="3384033"/>
          </a:xfrm>
          <a:prstGeom prst="rect">
            <a:avLst/>
          </a:prstGeom>
        </p:spPr>
      </p:pic>
      <p:pic>
        <p:nvPicPr>
          <p:cNvPr id="6" name="Picture 5" descr="A room filled with furniture and a table&#10;&#10;Description automatically generated">
            <a:extLst>
              <a:ext uri="{FF2B5EF4-FFF2-40B4-BE49-F238E27FC236}">
                <a16:creationId xmlns:a16="http://schemas.microsoft.com/office/drawing/2014/main" id="{3A753C6A-1BC9-4891-9251-50E0C0B08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473839"/>
            <a:ext cx="5927271" cy="3540023"/>
          </a:xfrm>
          <a:prstGeom prst="rect">
            <a:avLst/>
          </a:prstGeom>
        </p:spPr>
      </p:pic>
      <p:pic>
        <p:nvPicPr>
          <p:cNvPr id="9" name="Picture 8" descr="A room filled with furniture and a tv&#10;&#10;Description automatically generated">
            <a:extLst>
              <a:ext uri="{FF2B5EF4-FFF2-40B4-BE49-F238E27FC236}">
                <a16:creationId xmlns:a16="http://schemas.microsoft.com/office/drawing/2014/main" id="{DAF8A05F-E711-4E47-821A-3CBBA147FC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947" y="89806"/>
            <a:ext cx="6219033" cy="27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6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9654513-256A-475D-BCC5-25FBFEA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D31608D-613C-481F-8421-AE54685ED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F5A41C1-008A-427C-8217-B8236D742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59C50FD0-5C11-4544-8F60-684D92D4F5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0000"/>
          </a:blip>
          <a:srcRect l="4416" r="-1" b="-1"/>
          <a:stretch/>
        </p:blipFill>
        <p:spPr>
          <a:xfrm>
            <a:off x="153460" y="8594"/>
            <a:ext cx="12191980" cy="6855958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3BEC54B9-9C96-43ED-BBCB-4BC9414D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42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36F09-08AC-45E9-BF7A-7B3747C8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838" y="2681784"/>
            <a:ext cx="5226137" cy="14074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u="sng" dirty="0">
                <a:solidFill>
                  <a:schemeClr val="tx1"/>
                </a:solidFill>
              </a:rPr>
              <a:t>Location  2 (Longueuil)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i="1" dirty="0">
              <a:solidFill>
                <a:schemeClr val="tx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01D9977-0AA3-4BC5-B017-90C09768C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0230" y="0"/>
            <a:ext cx="4250970" cy="2403938"/>
          </a:xfrm>
          <a:custGeom>
            <a:avLst/>
            <a:gdLst>
              <a:gd name="connsiteX0" fmla="*/ 20304 w 4250970"/>
              <a:gd name="connsiteY0" fmla="*/ 0 h 2403938"/>
              <a:gd name="connsiteX1" fmla="*/ 4230666 w 4250970"/>
              <a:gd name="connsiteY1" fmla="*/ 0 h 2403938"/>
              <a:gd name="connsiteX2" fmla="*/ 4239996 w 4250970"/>
              <a:gd name="connsiteY2" fmla="*/ 61136 h 2403938"/>
              <a:gd name="connsiteX3" fmla="*/ 4250970 w 4250970"/>
              <a:gd name="connsiteY3" fmla="*/ 278454 h 2403938"/>
              <a:gd name="connsiteX4" fmla="*/ 2125485 w 4250970"/>
              <a:gd name="connsiteY4" fmla="*/ 2403938 h 2403938"/>
              <a:gd name="connsiteX5" fmla="*/ 0 w 4250970"/>
              <a:gd name="connsiteY5" fmla="*/ 278454 h 2403938"/>
              <a:gd name="connsiteX6" fmla="*/ 10974 w 4250970"/>
              <a:gd name="connsiteY6" fmla="*/ 61136 h 240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0970" h="2403938">
                <a:moveTo>
                  <a:pt x="20304" y="0"/>
                </a:moveTo>
                <a:lnTo>
                  <a:pt x="4230666" y="0"/>
                </a:lnTo>
                <a:lnTo>
                  <a:pt x="4239996" y="61136"/>
                </a:lnTo>
                <a:cubicBezTo>
                  <a:pt x="4247253" y="132588"/>
                  <a:pt x="4250970" y="205087"/>
                  <a:pt x="4250970" y="278454"/>
                </a:cubicBezTo>
                <a:cubicBezTo>
                  <a:pt x="4250970" y="1452326"/>
                  <a:pt x="3299358" y="2403938"/>
                  <a:pt x="2125485" y="2403938"/>
                </a:cubicBezTo>
                <a:cubicBezTo>
                  <a:pt x="951612" y="2403938"/>
                  <a:pt x="0" y="1452326"/>
                  <a:pt x="0" y="278454"/>
                </a:cubicBezTo>
                <a:cubicBezTo>
                  <a:pt x="0" y="205087"/>
                  <a:pt x="3718" y="132588"/>
                  <a:pt x="10974" y="61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Picture 20" descr="A store front at day&#10;&#10;Description automatically generated">
            <a:extLst>
              <a:ext uri="{FF2B5EF4-FFF2-40B4-BE49-F238E27FC236}">
                <a16:creationId xmlns:a16="http://schemas.microsoft.com/office/drawing/2014/main" id="{7700664B-E1CC-4090-A6B6-0971025A29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859" r="-4" b="16810"/>
          <a:stretch/>
        </p:blipFill>
        <p:spPr>
          <a:xfrm>
            <a:off x="5235435" y="0"/>
            <a:ext cx="448056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317723-D830-4279-9AFC-A00580B72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187" y="3541317"/>
            <a:ext cx="5590137" cy="2467826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fr-FR" dirty="0" err="1"/>
              <a:t>located</a:t>
            </a:r>
            <a:r>
              <a:rPr lang="fr-FR" dirty="0"/>
              <a:t> on Boulevard Curé-Poirier West in Vieux-Longueuil.</a:t>
            </a:r>
            <a:endParaRPr lang="en-US" dirty="0"/>
          </a:p>
          <a:p>
            <a:r>
              <a:rPr lang="en-US" dirty="0"/>
              <a:t>Proximity to shopping marts restaurants and parks.</a:t>
            </a:r>
          </a:p>
          <a:p>
            <a:r>
              <a:rPr lang="en-US" dirty="0"/>
              <a:t>5 Classrooms, 2 dining areas and vending machines for students. </a:t>
            </a:r>
          </a:p>
          <a:p>
            <a:r>
              <a:rPr lang="en-US" dirty="0"/>
              <a:t>New campus is almost ready with a very large capacity</a:t>
            </a:r>
          </a:p>
          <a:p>
            <a:r>
              <a:rPr lang="en-US" dirty="0"/>
              <a:t>Nearby campus accommodation  available for 4 months free of cost</a:t>
            </a:r>
          </a:p>
          <a:p>
            <a:r>
              <a:rPr lang="en-US" dirty="0"/>
              <a:t>In downtown Montreal  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2420C6-1158-4C12-8A9C-6E38BCD3A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6514"/>
            <a:ext cx="5383534" cy="6089444"/>
          </a:xfrm>
          <a:custGeom>
            <a:avLst/>
            <a:gdLst>
              <a:gd name="connsiteX0" fmla="*/ 2223366 w 5383534"/>
              <a:gd name="connsiteY0" fmla="*/ 0 h 6089444"/>
              <a:gd name="connsiteX1" fmla="*/ 5383534 w 5383534"/>
              <a:gd name="connsiteY1" fmla="*/ 3160167 h 6089444"/>
              <a:gd name="connsiteX2" fmla="*/ 3453446 w 5383534"/>
              <a:gd name="connsiteY2" fmla="*/ 6071993 h 6089444"/>
              <a:gd name="connsiteX3" fmla="*/ 3405765 w 5383534"/>
              <a:gd name="connsiteY3" fmla="*/ 6089444 h 6089444"/>
              <a:gd name="connsiteX4" fmla="*/ 1042649 w 5383534"/>
              <a:gd name="connsiteY4" fmla="*/ 6089444 h 6089444"/>
              <a:gd name="connsiteX5" fmla="*/ 887957 w 5383534"/>
              <a:gd name="connsiteY5" fmla="*/ 6025146 h 6089444"/>
              <a:gd name="connsiteX6" fmla="*/ 213206 w 5383534"/>
              <a:gd name="connsiteY6" fmla="*/ 5598706 h 6089444"/>
              <a:gd name="connsiteX7" fmla="*/ 0 w 5383534"/>
              <a:gd name="connsiteY7" fmla="*/ 5404931 h 6089444"/>
              <a:gd name="connsiteX8" fmla="*/ 0 w 5383534"/>
              <a:gd name="connsiteY8" fmla="*/ 915403 h 6089444"/>
              <a:gd name="connsiteX9" fmla="*/ 213206 w 5383534"/>
              <a:gd name="connsiteY9" fmla="*/ 721629 h 6089444"/>
              <a:gd name="connsiteX10" fmla="*/ 2223366 w 5383534"/>
              <a:gd name="connsiteY10" fmla="*/ 0 h 608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3534" h="6089444">
                <a:moveTo>
                  <a:pt x="2223366" y="0"/>
                </a:moveTo>
                <a:cubicBezTo>
                  <a:pt x="3968679" y="0"/>
                  <a:pt x="5383534" y="1414855"/>
                  <a:pt x="5383534" y="3160167"/>
                </a:cubicBezTo>
                <a:cubicBezTo>
                  <a:pt x="5383534" y="4469151"/>
                  <a:pt x="4587678" y="5592253"/>
                  <a:pt x="3453446" y="6071993"/>
                </a:cubicBezTo>
                <a:lnTo>
                  <a:pt x="3405765" y="6089444"/>
                </a:lnTo>
                <a:lnTo>
                  <a:pt x="1042649" y="6089444"/>
                </a:lnTo>
                <a:lnTo>
                  <a:pt x="887957" y="6025146"/>
                </a:lnTo>
                <a:cubicBezTo>
                  <a:pt x="644568" y="5911505"/>
                  <a:pt x="418055" y="5767762"/>
                  <a:pt x="213206" y="5598706"/>
                </a:cubicBezTo>
                <a:lnTo>
                  <a:pt x="0" y="5404931"/>
                </a:lnTo>
                <a:lnTo>
                  <a:pt x="0" y="915403"/>
                </a:lnTo>
                <a:lnTo>
                  <a:pt x="213206" y="721629"/>
                </a:lnTo>
                <a:cubicBezTo>
                  <a:pt x="759469" y="270812"/>
                  <a:pt x="1459792" y="0"/>
                  <a:pt x="222336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3EFDD4FD-35A2-48D4-9BCE-867D8124AE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/>
          <a:srcRect l="6686" r="25899" b="1"/>
          <a:stretch/>
        </p:blipFill>
        <p:spPr>
          <a:xfrm>
            <a:off x="-16308" y="537670"/>
            <a:ext cx="568118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63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Picture 5" descr="A desk with a computer and a chair in a room&#10;&#10;Description automatically generated">
            <a:extLst>
              <a:ext uri="{FF2B5EF4-FFF2-40B4-BE49-F238E27FC236}">
                <a16:creationId xmlns:a16="http://schemas.microsoft.com/office/drawing/2014/main" id="{438F21DE-CA7E-4B19-94AF-30583B7BC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12" y="2673632"/>
            <a:ext cx="3138879" cy="4199150"/>
          </a:xfrm>
          <a:prstGeom prst="rect">
            <a:avLst/>
          </a:prstGeom>
        </p:spPr>
      </p:pic>
      <p:pic>
        <p:nvPicPr>
          <p:cNvPr id="9" name="Picture 8" descr="A large red chair in a room&#10;&#10;Description automatically generated">
            <a:extLst>
              <a:ext uri="{FF2B5EF4-FFF2-40B4-BE49-F238E27FC236}">
                <a16:creationId xmlns:a16="http://schemas.microsoft.com/office/drawing/2014/main" id="{2B69840A-2EC1-49E8-BEDC-1AE2BF5089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7243" y="-32552"/>
            <a:ext cx="3211057" cy="2663289"/>
          </a:xfrm>
          <a:prstGeom prst="rect">
            <a:avLst/>
          </a:prstGeom>
        </p:spPr>
      </p:pic>
      <p:pic>
        <p:nvPicPr>
          <p:cNvPr id="11" name="Picture 10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541B9AB4-CB03-4178-8BDE-A6FC13828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3339" y="2632782"/>
            <a:ext cx="2731039" cy="4199150"/>
          </a:xfrm>
          <a:prstGeom prst="rect">
            <a:avLst/>
          </a:prstGeom>
        </p:spPr>
      </p:pic>
      <p:pic>
        <p:nvPicPr>
          <p:cNvPr id="14" name="Picture 13" descr="A kitchen with a table in a room&#10;&#10;Description automatically generated">
            <a:extLst>
              <a:ext uri="{FF2B5EF4-FFF2-40B4-BE49-F238E27FC236}">
                <a16:creationId xmlns:a16="http://schemas.microsoft.com/office/drawing/2014/main" id="{BDED21D1-68D7-407F-84FD-3DFAEBC169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21433" y="-47716"/>
            <a:ext cx="3061710" cy="2690418"/>
          </a:xfrm>
          <a:prstGeom prst="rect">
            <a:avLst/>
          </a:prstGeom>
        </p:spPr>
      </p:pic>
      <p:pic>
        <p:nvPicPr>
          <p:cNvPr id="17" name="Picture 16" descr="An office with a desk and chair in a room&#10;&#10;Description automatically generated">
            <a:extLst>
              <a:ext uri="{FF2B5EF4-FFF2-40B4-BE49-F238E27FC236}">
                <a16:creationId xmlns:a16="http://schemas.microsoft.com/office/drawing/2014/main" id="{0A2A9EC2-A909-4AD5-B36D-C25919B2AA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9376" y="-63011"/>
            <a:ext cx="2936764" cy="2699343"/>
          </a:xfrm>
          <a:prstGeom prst="rect">
            <a:avLst/>
          </a:prstGeom>
        </p:spPr>
      </p:pic>
      <p:pic>
        <p:nvPicPr>
          <p:cNvPr id="19" name="Picture 18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1A0D95CA-2611-4397-A42B-AE39DE9042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08" y="-29809"/>
            <a:ext cx="3164353" cy="26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05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AEFE-5D7F-4675-8F11-C37BDEC2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n-US" sz="4800" u="sng" dirty="0">
                <a:solidFill>
                  <a:srgbClr val="000000"/>
                </a:solidFill>
              </a:rPr>
              <a:t>Highlights</a:t>
            </a:r>
            <a:r>
              <a:rPr lang="en-US" sz="4800" dirty="0">
                <a:solidFill>
                  <a:srgbClr val="000000"/>
                </a:solidFill>
              </a:rPr>
              <a:t> of </a:t>
            </a:r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000" dirty="0">
                <a:solidFill>
                  <a:srgbClr val="C00000"/>
                </a:solidFill>
              </a:rPr>
              <a:t>CCSQ </a:t>
            </a:r>
            <a:r>
              <a:rPr lang="en-US" sz="4000" dirty="0">
                <a:solidFill>
                  <a:srgbClr val="000000"/>
                </a:solidFill>
              </a:rPr>
              <a:t>of Canada</a:t>
            </a:r>
            <a:endParaRPr lang="en-CA" sz="4800" dirty="0">
              <a:solidFill>
                <a:srgbClr val="000000"/>
              </a:solidFill>
            </a:endParaRPr>
          </a:p>
        </p:txBody>
      </p:sp>
      <p:pic>
        <p:nvPicPr>
          <p:cNvPr id="5" name="Picture 4" descr="A picture containing person, wall, indoor, brushing&#10;&#10;Description automatically generated">
            <a:extLst>
              <a:ext uri="{FF2B5EF4-FFF2-40B4-BE49-F238E27FC236}">
                <a16:creationId xmlns:a16="http://schemas.microsoft.com/office/drawing/2014/main" id="{88B31E34-A683-4141-9890-30D1D4603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80" b="1"/>
          <a:stretch/>
        </p:blipFill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A931-2F1D-453A-8B33-C9A1FED2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 lnSpcReduction="10000"/>
          </a:bodyPr>
          <a:lstStyle/>
          <a:p>
            <a:pPr fontAlgn="base"/>
            <a:r>
              <a:rPr lang="en-US" sz="1300" b="1" dirty="0">
                <a:solidFill>
                  <a:srgbClr val="000000"/>
                </a:solidFill>
              </a:rPr>
              <a:t>Students are eligible for Post-Graduate Work permit </a:t>
            </a: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Highly trained and effective career service department </a:t>
            </a: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In-Demand Programs with High Employment Ratio</a:t>
            </a: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Assistance for internships providing access to high quality jobs</a:t>
            </a: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Job services free of charge to graduate students</a:t>
            </a: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Flexible class schedule (2-3 days per week)</a:t>
            </a:r>
          </a:p>
          <a:p>
            <a:pPr marL="0" indent="0" fontAlgn="base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fontAlgn="base"/>
            <a:r>
              <a:rPr lang="en-US" sz="1300" dirty="0">
                <a:solidFill>
                  <a:srgbClr val="000000"/>
                </a:solidFill>
              </a:rPr>
              <a:t>Perks</a:t>
            </a:r>
          </a:p>
          <a:p>
            <a:pPr lvl="1" fontAlgn="base"/>
            <a:r>
              <a:rPr lang="en-US" sz="1300" b="1" dirty="0">
                <a:solidFill>
                  <a:srgbClr val="000000"/>
                </a:solidFill>
              </a:rPr>
              <a:t>FREE Accommodation for 4 Months </a:t>
            </a:r>
            <a:endParaRPr lang="en-US" sz="1300" dirty="0">
              <a:solidFill>
                <a:srgbClr val="000000"/>
              </a:solidFill>
            </a:endParaRPr>
          </a:p>
          <a:p>
            <a:pPr lvl="1" fontAlgn="base"/>
            <a:r>
              <a:rPr lang="en-US" sz="1300" b="1" dirty="0">
                <a:solidFill>
                  <a:srgbClr val="000000"/>
                </a:solidFill>
              </a:rPr>
              <a:t>FREE Airport pick Up and Accommodation Drop-Off</a:t>
            </a:r>
            <a:endParaRPr lang="en-US" sz="1300" dirty="0">
              <a:solidFill>
                <a:srgbClr val="000000"/>
              </a:solidFill>
            </a:endParaRPr>
          </a:p>
          <a:p>
            <a:pPr fontAlgn="base"/>
            <a:endParaRPr lang="en-US" sz="1300" dirty="0">
              <a:solidFill>
                <a:srgbClr val="000000"/>
              </a:solidFill>
            </a:endParaRPr>
          </a:p>
          <a:p>
            <a:endParaRPr lang="en-CA" sz="1300" dirty="0">
              <a:solidFill>
                <a:srgbClr val="00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692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DF65F-23E7-4A62-93B4-D20F370B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196" y="532869"/>
            <a:ext cx="5579557" cy="1629561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Programs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/>
              <a:t>Intakes –May and sept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9" name="Freeform: Shape 3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5836EBA-6DDB-4971-82AC-2B5E6A5FF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0" r="31849" b="1"/>
          <a:stretch/>
        </p:blipFill>
        <p:spPr>
          <a:xfrm>
            <a:off x="1" y="2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37B4-3F81-48E2-97E5-CEE4B50D0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195" y="2162430"/>
            <a:ext cx="5394999" cy="3564796"/>
          </a:xfrm>
        </p:spPr>
        <p:txBody>
          <a:bodyPr>
            <a:normAutofit lnSpcReduction="10000"/>
          </a:bodyPr>
          <a:lstStyle/>
          <a:p>
            <a:r>
              <a:rPr lang="en-CA" sz="1800" b="1" dirty="0"/>
              <a:t>Post Secondary Programs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Sherbrooke Campus -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Computing Support </a:t>
            </a:r>
          </a:p>
          <a:p>
            <a:pPr lvl="1"/>
            <a:r>
              <a:rPr lang="en-US" dirty="0"/>
              <a:t>Legal office specialist</a:t>
            </a:r>
          </a:p>
          <a:p>
            <a:pPr lvl="1"/>
            <a:r>
              <a:rPr lang="en-US" dirty="0"/>
              <a:t>Medical office specialist </a:t>
            </a:r>
          </a:p>
          <a:p>
            <a:pPr marL="274320" lvl="1" indent="0">
              <a:buNone/>
            </a:pPr>
            <a:endParaRPr lang="en-US" b="1" dirty="0"/>
          </a:p>
          <a:p>
            <a:pPr marL="274320" lvl="1" indent="0">
              <a:buNone/>
            </a:pPr>
            <a:r>
              <a:rPr lang="en-US" b="1" dirty="0"/>
              <a:t>Longueuil </a:t>
            </a:r>
            <a:r>
              <a:rPr lang="en-US" dirty="0"/>
              <a:t>Campus -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Medical office specialist 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056620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22328</TotalTime>
  <Words>1317</Words>
  <Application>Microsoft Office PowerPoint</Application>
  <PresentationFormat>Widescreen</PresentationFormat>
  <Paragraphs>219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Rockwell</vt:lpstr>
      <vt:lpstr>Rockwell Condensed</vt:lpstr>
      <vt:lpstr>Rockwell Extra Bold</vt:lpstr>
      <vt:lpstr>Segoe UI</vt:lpstr>
      <vt:lpstr>Wingdings</vt:lpstr>
      <vt:lpstr>Wood Type</vt:lpstr>
      <vt:lpstr>Top 4 Reasons to choose Canada</vt:lpstr>
      <vt:lpstr>PowerPoint Presentation</vt:lpstr>
      <vt:lpstr>Quebec Experience Program (PEQ)</vt:lpstr>
      <vt:lpstr>CCSQ college  Collège de comptabilité et de secrétariat du Québec</vt:lpstr>
      <vt:lpstr>Designated Learning Institution </vt:lpstr>
      <vt:lpstr>Location 1 (Sherbrooke) </vt:lpstr>
      <vt:lpstr>Location  2 (Longueuil) </vt:lpstr>
      <vt:lpstr>Highlights of  CCSQ of Canada</vt:lpstr>
      <vt:lpstr>Programs Intakes –May and sept</vt:lpstr>
      <vt:lpstr>PROGRAM – Computing support</vt:lpstr>
      <vt:lpstr>PROGRAM – Legal office specialist</vt:lpstr>
      <vt:lpstr>PROGRAM – Medical office specialist</vt:lpstr>
      <vt:lpstr>Eligibility Requirements</vt:lpstr>
      <vt:lpstr>Eligibility Requirements</vt:lpstr>
      <vt:lpstr>PROGRAM Eligibility requirements</vt:lpstr>
      <vt:lpstr>Documents </vt:lpstr>
      <vt:lpstr>Application Process  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4 Reasons</dc:title>
  <dc:creator>International Administration</dc:creator>
  <cp:lastModifiedBy>vishal Sharma</cp:lastModifiedBy>
  <cp:revision>73</cp:revision>
  <dcterms:created xsi:type="dcterms:W3CDTF">2019-09-20T18:35:32Z</dcterms:created>
  <dcterms:modified xsi:type="dcterms:W3CDTF">2020-04-14T11:47:44Z</dcterms:modified>
</cp:coreProperties>
</file>