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5" r:id="rId1"/>
  </p:sldMasterIdLst>
  <p:notesMasterIdLst>
    <p:notesMasterId r:id="rId14"/>
  </p:notesMasterIdLst>
  <p:handoutMasterIdLst>
    <p:handoutMasterId r:id="rId15"/>
  </p:handoutMasterIdLst>
  <p:sldIdLst>
    <p:sldId id="296" r:id="rId2"/>
    <p:sldId id="528" r:id="rId3"/>
    <p:sldId id="483" r:id="rId4"/>
    <p:sldId id="529" r:id="rId5"/>
    <p:sldId id="530" r:id="rId6"/>
    <p:sldId id="531" r:id="rId7"/>
    <p:sldId id="520" r:id="rId8"/>
    <p:sldId id="532" r:id="rId9"/>
    <p:sldId id="533" r:id="rId10"/>
    <p:sldId id="534" r:id="rId11"/>
    <p:sldId id="535" r:id="rId12"/>
    <p:sldId id="536" r:id="rId13"/>
  </p:sldIdLst>
  <p:sldSz cx="9144000" cy="6858000" type="screen4x3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8494"/>
    <a:srgbClr val="108898"/>
    <a:srgbClr val="E85E5B"/>
    <a:srgbClr val="17CDE5"/>
    <a:srgbClr val="129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866" autoAdjust="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77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040DE-55D9-42DE-9D43-61FF06CE0D94}" type="datetimeFigureOut">
              <a:rPr lang="fr-FR" smtClean="0"/>
              <a:t>05/04/2020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4F53C-F928-4F5D-9E75-4E7F5431EC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62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9A4DD-7C30-4FBC-B76A-4F197A55EE6B}" type="datetimeFigureOut">
              <a:rPr lang="fr-FR" smtClean="0"/>
              <a:t>05/04/2020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1B9AE-4121-4721-A9A6-0F6A75D6B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25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preserve="1" userDrawn="1">
  <p:cSld name="Diapositive de titr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ape 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67544" y="356660"/>
            <a:ext cx="8285036" cy="576064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re 1"/>
          <p:cNvSpPr txBox="1">
            <a:spLocks/>
          </p:cNvSpPr>
          <p:nvPr userDrawn="1"/>
        </p:nvSpPr>
        <p:spPr>
          <a:xfrm>
            <a:off x="0" y="3185515"/>
            <a:ext cx="9144000" cy="1617500"/>
          </a:xfrm>
          <a:prstGeom prst="rect">
            <a:avLst/>
          </a:prstGeom>
          <a:solidFill>
            <a:srgbClr val="00768C">
              <a:alpha val="69804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marL="1973263" indent="0"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71788" algn="l">
              <a:defRPr/>
            </a:pPr>
            <a:r>
              <a:rPr lang="fr-FR" dirty="0">
                <a:solidFill>
                  <a:sysClr val="window" lastClr="FFFFFF"/>
                </a:solidFill>
                <a:sym typeface="Arial"/>
              </a:rPr>
              <a:t/>
            </a:r>
            <a:br>
              <a:rPr lang="fr-FR" dirty="0">
                <a:solidFill>
                  <a:sysClr val="window" lastClr="FFFFFF"/>
                </a:solidFill>
                <a:sym typeface="Arial"/>
              </a:rPr>
            </a:br>
            <a:endParaRPr lang="fr-FR" dirty="0">
              <a:solidFill>
                <a:sysClr val="window" lastClr="FFFFFF"/>
              </a:solidFill>
              <a:sym typeface="Arial"/>
            </a:endParaRPr>
          </a:p>
        </p:txBody>
      </p:sp>
      <p:cxnSp>
        <p:nvCxnSpPr>
          <p:cNvPr id="23" name="Shape 23"/>
          <p:cNvCxnSpPr/>
          <p:nvPr/>
        </p:nvCxnSpPr>
        <p:spPr>
          <a:xfrm>
            <a:off x="3059832" y="3909053"/>
            <a:ext cx="4824536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2" name="Picture 2" descr="AACS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18" y="6178875"/>
            <a:ext cx="119062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PRME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206" y="6178875"/>
            <a:ext cx="12954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309" y="6258038"/>
            <a:ext cx="364243" cy="45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000" y="6253459"/>
            <a:ext cx="569840" cy="460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2" descr="Image result for logo ucly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576" y="6287222"/>
            <a:ext cx="555058" cy="392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texte 5"/>
          <p:cNvSpPr>
            <a:spLocks noGrp="1"/>
          </p:cNvSpPr>
          <p:nvPr>
            <p:ph type="body" sz="quarter" idx="10" hasCustomPrompt="1"/>
          </p:nvPr>
        </p:nvSpPr>
        <p:spPr>
          <a:xfrm>
            <a:off x="3059832" y="3279775"/>
            <a:ext cx="5692747" cy="628650"/>
          </a:xfrm>
        </p:spPr>
        <p:txBody>
          <a:bodyPr/>
          <a:lstStyle>
            <a:lvl1pPr marL="25400" indent="0">
              <a:buNone/>
              <a:defRPr sz="3200" b="1" baseline="0">
                <a:solidFill>
                  <a:schemeClr val="bg1"/>
                </a:solidFill>
              </a:defRPr>
            </a:lvl1pPr>
            <a:lvl2pPr marL="508000" indent="0">
              <a:buNone/>
              <a:defRPr/>
            </a:lvl2pPr>
            <a:lvl3pPr marL="990600" indent="0">
              <a:buNone/>
              <a:defRPr/>
            </a:lvl3pPr>
            <a:lvl4pPr marL="1473200" indent="0">
              <a:buNone/>
              <a:defRPr/>
            </a:lvl4pPr>
            <a:lvl5pPr marL="1930400" indent="0">
              <a:buNone/>
              <a:defRPr/>
            </a:lvl5pPr>
          </a:lstStyle>
          <a:p>
            <a:pPr lvl="0"/>
            <a:r>
              <a:rPr lang="fr-FR" dirty="0" smtClean="0"/>
              <a:t>Titre de la présentation (1 ligne)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 hasCustomPrompt="1"/>
          </p:nvPr>
        </p:nvSpPr>
        <p:spPr>
          <a:xfrm>
            <a:off x="3059113" y="3994150"/>
            <a:ext cx="3894137" cy="425450"/>
          </a:xfrm>
        </p:spPr>
        <p:txBody>
          <a:bodyPr/>
          <a:lstStyle>
            <a:lvl1pPr marL="25400" indent="0">
              <a:buNone/>
              <a:defRPr sz="2000" baseline="0">
                <a:solidFill>
                  <a:schemeClr val="bg1"/>
                </a:solidFill>
              </a:defRPr>
            </a:lvl1pPr>
            <a:lvl2pPr marL="508000" indent="0">
              <a:buNone/>
              <a:defRPr/>
            </a:lvl2pPr>
            <a:lvl3pPr marL="990600" indent="0">
              <a:buNone/>
              <a:defRPr/>
            </a:lvl3pPr>
            <a:lvl4pPr marL="1473200" indent="0">
              <a:buNone/>
              <a:defRPr/>
            </a:lvl4pPr>
            <a:lvl5pPr marL="1930400" indent="0">
              <a:buNone/>
              <a:defRPr/>
            </a:lvl5pPr>
          </a:lstStyle>
          <a:p>
            <a:pPr lvl="0"/>
            <a:r>
              <a:rPr lang="fr-FR" dirty="0" smtClean="0"/>
              <a:t>Date / lieu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311" y="6328702"/>
            <a:ext cx="894690" cy="29499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3418773"/>
            <a:ext cx="2869863" cy="109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64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preserve="1" userDrawn="1">
  <p:cSld name="Titre de sec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79561"/>
            <a:ext cx="9144000" cy="578439"/>
          </a:xfrm>
          <a:prstGeom prst="rect">
            <a:avLst/>
          </a:prstGeom>
          <a:solidFill>
            <a:srgbClr val="108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1041990" y="1775638"/>
            <a:ext cx="6870764" cy="188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800"/>
              </a:spcBef>
              <a:spcAft>
                <a:spcPts val="0"/>
              </a:spcAft>
              <a:buClr>
                <a:srgbClr val="21B2C8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00768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cxnSp>
        <p:nvCxnSpPr>
          <p:cNvPr id="35" name="Shape 35"/>
          <p:cNvCxnSpPr/>
          <p:nvPr/>
        </p:nvCxnSpPr>
        <p:spPr>
          <a:xfrm>
            <a:off x="467544" y="4293096"/>
            <a:ext cx="288032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" name="Connecteur droit 2"/>
          <p:cNvCxnSpPr/>
          <p:nvPr userDrawn="1"/>
        </p:nvCxnSpPr>
        <p:spPr>
          <a:xfrm flipV="1">
            <a:off x="1307805" y="4167963"/>
            <a:ext cx="6528390" cy="10632"/>
          </a:xfrm>
          <a:prstGeom prst="line">
            <a:avLst/>
          </a:prstGeom>
          <a:ln w="28575">
            <a:solidFill>
              <a:srgbClr val="0076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105" y="6322300"/>
            <a:ext cx="1243947" cy="47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154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91"/>
          <p:cNvSpPr txBox="1">
            <a:spLocks/>
          </p:cNvSpPr>
          <p:nvPr userDrawn="1"/>
        </p:nvSpPr>
        <p:spPr>
          <a:xfrm>
            <a:off x="4" y="0"/>
            <a:ext cx="3742655" cy="6858000"/>
          </a:xfrm>
          <a:prstGeom prst="rect">
            <a:avLst/>
          </a:prstGeom>
          <a:solidFill>
            <a:srgbClr val="00768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57188" algn="l" defTabSz="914400">
              <a:buClr>
                <a:srgbClr val="FFFFFF"/>
              </a:buClr>
              <a:buSzPts val="3200"/>
            </a:pPr>
            <a:endParaRPr lang="fr-FR" sz="3200" kern="0" dirty="0">
              <a:solidFill>
                <a:srgbClr val="FFFFFF"/>
              </a:solidFill>
            </a:endParaRPr>
          </a:p>
          <a:p>
            <a:pPr marL="357188" algn="l" defTabSz="914400">
              <a:buClr>
                <a:srgbClr val="FFFFFF"/>
              </a:buClr>
              <a:buSzPts val="3200"/>
            </a:pPr>
            <a:endParaRPr lang="fr-FR" sz="3200" kern="0" dirty="0">
              <a:solidFill>
                <a:srgbClr val="FFFFFF"/>
              </a:solidFill>
            </a:endParaRPr>
          </a:p>
        </p:txBody>
      </p:sp>
      <p:cxnSp>
        <p:nvCxnSpPr>
          <p:cNvPr id="8" name="Connecteur droit 7"/>
          <p:cNvCxnSpPr/>
          <p:nvPr userDrawn="1"/>
        </p:nvCxnSpPr>
        <p:spPr>
          <a:xfrm flipV="1">
            <a:off x="446567" y="3625702"/>
            <a:ext cx="2934586" cy="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446088" y="2352675"/>
            <a:ext cx="3021012" cy="1190625"/>
          </a:xfrm>
        </p:spPr>
        <p:txBody>
          <a:bodyPr/>
          <a:lstStyle>
            <a:lvl1pPr marL="25400" indent="0" algn="ctr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 de la section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>
          <a:xfrm>
            <a:off x="4305300" y="1247775"/>
            <a:ext cx="4495800" cy="5114925"/>
          </a:xfrm>
        </p:spPr>
        <p:txBody>
          <a:bodyPr/>
          <a:lstStyle>
            <a:lvl1pPr marL="482600" indent="-457200">
              <a:buClr>
                <a:schemeClr val="accent3"/>
              </a:buClr>
              <a:buFont typeface="Calibri" panose="020F0502020204030204" pitchFamily="34" charset="0"/>
              <a:buChar char="#"/>
              <a:defRPr sz="2400" b="1">
                <a:solidFill>
                  <a:srgbClr val="108898"/>
                </a:solidFill>
              </a:defRPr>
            </a:lvl1pPr>
            <a:lvl2pPr>
              <a:buClr>
                <a:srgbClr val="108494"/>
              </a:buCl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1371600" indent="-381000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  <a:defRPr sz="2000">
                <a:solidFill>
                  <a:schemeClr val="bg1">
                    <a:lumMod val="50000"/>
                  </a:schemeClr>
                </a:solidFill>
              </a:defRPr>
            </a:lvl3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725" y="4142360"/>
            <a:ext cx="2476188" cy="94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74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preserve="1" userDrawn="1">
  <p:cSld name="Deux contenu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91"/>
          <p:cNvSpPr txBox="1">
            <a:spLocks/>
          </p:cNvSpPr>
          <p:nvPr userDrawn="1"/>
        </p:nvSpPr>
        <p:spPr>
          <a:xfrm>
            <a:off x="5" y="274639"/>
            <a:ext cx="9144000" cy="1143000"/>
          </a:xfrm>
          <a:prstGeom prst="rect">
            <a:avLst/>
          </a:prstGeom>
          <a:solidFill>
            <a:srgbClr val="00768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57188" algn="l" defTabSz="914400">
              <a:buClr>
                <a:srgbClr val="FFFFFF"/>
              </a:buClr>
              <a:buSzPts val="3200"/>
            </a:pPr>
            <a:endParaRPr lang="fr-FR" sz="3200" b="1" kern="0" dirty="0">
              <a:solidFill>
                <a:srgbClr val="FFFFF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40" y="274639"/>
            <a:ext cx="8229600" cy="1143000"/>
          </a:xfrm>
        </p:spPr>
        <p:txBody>
          <a:bodyPr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226504" y="1770063"/>
            <a:ext cx="8488872" cy="4378325"/>
          </a:xfrm>
        </p:spPr>
        <p:txBody>
          <a:bodyPr/>
          <a:lstStyle>
            <a:lvl1pPr marL="457200" indent="-431800"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§"/>
              <a:defRPr sz="2400"/>
            </a:lvl1pPr>
            <a:lvl2pPr>
              <a:buClr>
                <a:schemeClr val="accent3"/>
              </a:buClr>
              <a:defRPr sz="2000"/>
            </a:lvl2pPr>
            <a:lvl3pPr>
              <a:buClr>
                <a:schemeClr val="bg1">
                  <a:lumMod val="50000"/>
                </a:schemeClr>
              </a:buClr>
              <a:defRPr sz="18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279561"/>
            <a:ext cx="9144000" cy="578439"/>
          </a:xfrm>
          <a:prstGeom prst="rect">
            <a:avLst/>
          </a:prstGeom>
          <a:solidFill>
            <a:srgbClr val="108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105" y="6322300"/>
            <a:ext cx="1243947" cy="47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39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914400"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914400"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8" name="Shape 38"/>
          <p:cNvSpPr txBox="1">
            <a:spLocks noGrp="1"/>
          </p:cNvSpPr>
          <p:nvPr>
            <p:ph type="sldNum" idx="4"/>
          </p:nvPr>
        </p:nvSpPr>
        <p:spPr>
          <a:xfrm>
            <a:off x="8247141" y="6364740"/>
            <a:ext cx="80243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100">
                <a:solidFill>
                  <a:schemeClr val="bg1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914400"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 kern="0" smtClean="0">
                <a:solidFill>
                  <a:srgbClr val="FFFFFF">
                    <a:lumMod val="75000"/>
                  </a:srgbClr>
                </a:solidFill>
              </a:rPr>
              <a:pPr defTabSz="914400">
                <a:buClr>
                  <a:srgbClr val="000000"/>
                </a:buClr>
                <a:buFont typeface="Arial"/>
                <a:buNone/>
              </a:pPr>
              <a:t>‹N°›</a:t>
            </a:fld>
            <a:endParaRPr lang="fr-FR" kern="0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69853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oncours@esdes.fr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oncours@esdes.fr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3059832" y="3200400"/>
            <a:ext cx="5692747" cy="1593273"/>
          </a:xfrm>
        </p:spPr>
        <p:txBody>
          <a:bodyPr/>
          <a:lstStyle/>
          <a:p>
            <a:r>
              <a:rPr lang="fr-FR" dirty="0" smtClean="0"/>
              <a:t>WELCOME TO ESDES LYON FRANCE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763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+mj-lt"/>
              </a:rPr>
              <a:t>                                 MASTER IN MANAGEMENT 2 years program</a:t>
            </a:r>
            <a:endParaRPr lang="fr-FR" sz="2400" dirty="0">
              <a:latin typeface="+mj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14440" y="1551709"/>
            <a:ext cx="9129560" cy="4596679"/>
          </a:xfrm>
        </p:spPr>
        <p:txBody>
          <a:bodyPr/>
          <a:lstStyle/>
          <a:p>
            <a:pPr marL="25400" indent="0" algn="just">
              <a:buClr>
                <a:srgbClr val="1294A4"/>
              </a:buClr>
              <a:buSzPct val="120000"/>
              <a:buNone/>
            </a:pPr>
            <a:endParaRPr lang="fr-FR" dirty="0">
              <a:solidFill>
                <a:schemeClr val="tx1">
                  <a:lumMod val="85000"/>
                  <a:lumOff val="15000"/>
                </a:schemeClr>
              </a:solidFill>
              <a:latin typeface="FuturTMed"/>
              <a:cs typeface="FuturTMed"/>
            </a:endParaRP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 smtClean="0"/>
              <a:t>Official </a:t>
            </a:r>
            <a:r>
              <a:rPr lang="en-US" dirty="0"/>
              <a:t>English test results (TOEIC, TOEFL, IELTS, CAMBRIDGE </a:t>
            </a:r>
            <a:r>
              <a:rPr lang="en-US" dirty="0" err="1"/>
              <a:t>EasySPEAKing</a:t>
            </a:r>
            <a:r>
              <a:rPr lang="en-US" dirty="0"/>
              <a:t>,…), native English speaking students are exempt.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Cover </a:t>
            </a:r>
            <a:r>
              <a:rPr lang="en-US" dirty="0" smtClean="0"/>
              <a:t>letter ,Résumé </a:t>
            </a:r>
            <a:r>
              <a:rPr lang="en-US" dirty="0"/>
              <a:t>/ CV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Passport copy (photograph page)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ID photo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Application fees: € 180 (non-refundable).</a:t>
            </a:r>
            <a:endParaRPr lang="en-US" dirty="0" smtClean="0"/>
          </a:p>
        </p:txBody>
      </p:sp>
      <p:sp>
        <p:nvSpPr>
          <p:cNvPr id="14" name="ZoneTexte 13"/>
          <p:cNvSpPr txBox="1"/>
          <p:nvPr/>
        </p:nvSpPr>
        <p:spPr>
          <a:xfrm>
            <a:off x="8267700" y="6101834"/>
            <a:ext cx="87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FuturTMed"/>
                <a:cs typeface="FuturTMed"/>
              </a:rPr>
              <a:t>02</a:t>
            </a:r>
            <a:endParaRPr lang="fr-FR" sz="1200" dirty="0">
              <a:solidFill>
                <a:schemeClr val="bg1"/>
              </a:solidFill>
              <a:latin typeface="FuturTMed"/>
              <a:cs typeface="FuturTMed"/>
            </a:endParaRPr>
          </a:p>
        </p:txBody>
      </p:sp>
      <p:sp>
        <p:nvSpPr>
          <p:cNvPr id="8" name="Espace réservé du numéro de diapositive 3"/>
          <p:cNvSpPr txBox="1">
            <a:spLocks/>
          </p:cNvSpPr>
          <p:nvPr/>
        </p:nvSpPr>
        <p:spPr>
          <a:xfrm>
            <a:off x="8340725" y="6364288"/>
            <a:ext cx="80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fr-FR"/>
            </a:defPPr>
            <a:lvl1pPr marL="0" marR="0" lvl="0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chemeClr val="bg1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099B909-6C63-E94C-89A7-86A0DCE95A5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27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+mj-lt"/>
              </a:rPr>
              <a:t>                                 </a:t>
            </a:r>
            <a:endParaRPr lang="fr-FR" sz="2400" dirty="0">
              <a:latin typeface="+mj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14440" y="1551709"/>
            <a:ext cx="9129560" cy="4596679"/>
          </a:xfrm>
        </p:spPr>
        <p:txBody>
          <a:bodyPr/>
          <a:lstStyle/>
          <a:p>
            <a:pPr marL="25400" indent="0" algn="just">
              <a:buClr>
                <a:srgbClr val="1294A4"/>
              </a:buClr>
              <a:buSzPct val="120000"/>
              <a:buNone/>
            </a:pPr>
            <a:endParaRPr lang="fr-FR" dirty="0" smtClean="0">
              <a:solidFill>
                <a:schemeClr val="tx1">
                  <a:lumMod val="85000"/>
                  <a:lumOff val="15000"/>
                </a:schemeClr>
              </a:solidFill>
              <a:latin typeface="FuturTMed"/>
              <a:cs typeface="FuturTMed"/>
            </a:endParaRPr>
          </a:p>
          <a:p>
            <a:pPr marL="25400" indent="0" algn="just">
              <a:buClr>
                <a:srgbClr val="1294A4"/>
              </a:buClr>
              <a:buSzPct val="120000"/>
              <a:buNone/>
            </a:pPr>
            <a:endParaRPr lang="fr-FR" dirty="0">
              <a:solidFill>
                <a:schemeClr val="tx1">
                  <a:lumMod val="85000"/>
                  <a:lumOff val="15000"/>
                </a:schemeClr>
              </a:solidFill>
              <a:latin typeface="FuturTMed"/>
              <a:cs typeface="FuturTMed"/>
            </a:endParaRPr>
          </a:p>
          <a:p>
            <a:pPr marL="25400" indent="0" algn="just">
              <a:buClr>
                <a:srgbClr val="1294A4"/>
              </a:buClr>
              <a:buSzPct val="120000"/>
              <a:buNone/>
            </a:pPr>
            <a:endParaRPr lang="fr-FR" dirty="0" smtClean="0">
              <a:solidFill>
                <a:schemeClr val="tx1">
                  <a:lumMod val="85000"/>
                  <a:lumOff val="15000"/>
                </a:schemeClr>
              </a:solidFill>
              <a:latin typeface="FuturTMed"/>
              <a:cs typeface="FuturTMed"/>
            </a:endParaRPr>
          </a:p>
          <a:p>
            <a:pPr marL="25400" indent="0" algn="just">
              <a:buClr>
                <a:srgbClr val="1294A4"/>
              </a:buClr>
              <a:buSzPct val="120000"/>
              <a:buNone/>
            </a:pPr>
            <a:endParaRPr lang="fr-FR" dirty="0">
              <a:solidFill>
                <a:schemeClr val="tx1">
                  <a:lumMod val="85000"/>
                  <a:lumOff val="15000"/>
                </a:schemeClr>
              </a:solidFill>
              <a:latin typeface="FuturTMed"/>
              <a:cs typeface="FuturTMed"/>
            </a:endParaRPr>
          </a:p>
          <a:p>
            <a:pPr marL="25400" indent="0" algn="just">
              <a:buClr>
                <a:srgbClr val="1294A4"/>
              </a:buClr>
              <a:buSzPct val="120000"/>
              <a:buNone/>
            </a:pPr>
            <a:endParaRPr lang="fr-FR" dirty="0" smtClean="0">
              <a:solidFill>
                <a:schemeClr val="tx1">
                  <a:lumMod val="85000"/>
                  <a:lumOff val="15000"/>
                </a:schemeClr>
              </a:solidFill>
              <a:latin typeface="FuturTMed"/>
              <a:cs typeface="FuturTMed"/>
            </a:endParaRPr>
          </a:p>
          <a:p>
            <a:pPr marL="25400" indent="0" algn="just">
              <a:buClr>
                <a:srgbClr val="1294A4"/>
              </a:buClr>
              <a:buSzPct val="120000"/>
              <a:buNone/>
            </a:pPr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TMed"/>
                <a:cs typeface="FuturTMed"/>
              </a:rPr>
              <a:t>                                    Do </a:t>
            </a:r>
            <a:r>
              <a:rPr lang="fr-FR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TMed"/>
                <a:cs typeface="FuturTMed"/>
              </a:rPr>
              <a:t>you</a:t>
            </a:r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TMed"/>
                <a:cs typeface="FuturTMed"/>
              </a:rPr>
              <a:t> have </a:t>
            </a:r>
            <a:r>
              <a:rPr lang="fr-FR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TMed"/>
                <a:cs typeface="FuturTMed"/>
              </a:rPr>
              <a:t>any</a:t>
            </a:r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TMed"/>
                <a:cs typeface="FuturTMed"/>
              </a:rPr>
              <a:t> questions?</a:t>
            </a:r>
            <a:endParaRPr lang="fr-FR" dirty="0">
              <a:solidFill>
                <a:schemeClr val="tx1">
                  <a:lumMod val="85000"/>
                  <a:lumOff val="15000"/>
                </a:schemeClr>
              </a:solidFill>
              <a:latin typeface="FuturTMed"/>
              <a:cs typeface="FuturTMed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267700" y="6101834"/>
            <a:ext cx="87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FuturTMed"/>
                <a:cs typeface="FuturTMed"/>
              </a:rPr>
              <a:t>02</a:t>
            </a:r>
            <a:endParaRPr lang="fr-FR" sz="1200" dirty="0">
              <a:solidFill>
                <a:schemeClr val="bg1"/>
              </a:solidFill>
              <a:latin typeface="FuturTMed"/>
              <a:cs typeface="FuturTMed"/>
            </a:endParaRPr>
          </a:p>
        </p:txBody>
      </p:sp>
      <p:sp>
        <p:nvSpPr>
          <p:cNvPr id="8" name="Espace réservé du numéro de diapositive 3"/>
          <p:cNvSpPr txBox="1">
            <a:spLocks/>
          </p:cNvSpPr>
          <p:nvPr/>
        </p:nvSpPr>
        <p:spPr>
          <a:xfrm>
            <a:off x="8340725" y="6364288"/>
            <a:ext cx="80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fr-FR"/>
            </a:defPPr>
            <a:lvl1pPr marL="0" marR="0" lvl="0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chemeClr val="bg1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099B909-6C63-E94C-89A7-86A0DCE95A5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19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+mj-lt"/>
              </a:rPr>
              <a:t>                                 </a:t>
            </a:r>
            <a:endParaRPr lang="fr-FR" sz="2400" dirty="0">
              <a:latin typeface="+mj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14440" y="1551709"/>
            <a:ext cx="9129560" cy="4596679"/>
          </a:xfrm>
        </p:spPr>
        <p:txBody>
          <a:bodyPr/>
          <a:lstStyle/>
          <a:p>
            <a:pPr marL="25400" indent="0" algn="just">
              <a:buClr>
                <a:srgbClr val="1294A4"/>
              </a:buClr>
              <a:buSzPct val="120000"/>
              <a:buNone/>
            </a:pPr>
            <a:endParaRPr lang="fr-FR" dirty="0" smtClean="0">
              <a:solidFill>
                <a:schemeClr val="tx1">
                  <a:lumMod val="85000"/>
                  <a:lumOff val="15000"/>
                </a:schemeClr>
              </a:solidFill>
              <a:latin typeface="FuturTMed"/>
              <a:cs typeface="FuturTMed"/>
            </a:endParaRPr>
          </a:p>
          <a:p>
            <a:pPr marL="25400" indent="0" algn="just">
              <a:buClr>
                <a:srgbClr val="1294A4"/>
              </a:buClr>
              <a:buSzPct val="120000"/>
              <a:buNone/>
            </a:pPr>
            <a:endParaRPr lang="fr-FR" dirty="0">
              <a:solidFill>
                <a:schemeClr val="tx1">
                  <a:lumMod val="85000"/>
                  <a:lumOff val="15000"/>
                </a:schemeClr>
              </a:solidFill>
              <a:latin typeface="FuturTMed"/>
              <a:cs typeface="FuturTMed"/>
            </a:endParaRPr>
          </a:p>
          <a:p>
            <a:pPr marL="25400" indent="0" algn="just">
              <a:buClr>
                <a:srgbClr val="1294A4"/>
              </a:buClr>
              <a:buSzPct val="120000"/>
              <a:buNone/>
            </a:pPr>
            <a:endParaRPr lang="fr-FR" dirty="0" smtClean="0">
              <a:solidFill>
                <a:schemeClr val="tx1">
                  <a:lumMod val="85000"/>
                  <a:lumOff val="15000"/>
                </a:schemeClr>
              </a:solidFill>
              <a:latin typeface="FuturTMed"/>
              <a:cs typeface="FuturTMed"/>
            </a:endParaRPr>
          </a:p>
          <a:p>
            <a:pPr marL="25400" indent="0" algn="just">
              <a:buClr>
                <a:srgbClr val="1294A4"/>
              </a:buClr>
              <a:buSzPct val="120000"/>
              <a:buNone/>
            </a:pPr>
            <a:endParaRPr lang="fr-FR" dirty="0">
              <a:solidFill>
                <a:schemeClr val="tx1">
                  <a:lumMod val="85000"/>
                  <a:lumOff val="15000"/>
                </a:schemeClr>
              </a:solidFill>
              <a:latin typeface="FuturTMed"/>
              <a:cs typeface="FuturTMed"/>
            </a:endParaRPr>
          </a:p>
          <a:p>
            <a:pPr marL="25400" indent="0" algn="just">
              <a:buClr>
                <a:srgbClr val="1294A4"/>
              </a:buClr>
              <a:buSzPct val="120000"/>
              <a:buNone/>
            </a:pPr>
            <a:endParaRPr lang="fr-FR" dirty="0" smtClean="0">
              <a:solidFill>
                <a:schemeClr val="tx1">
                  <a:lumMod val="85000"/>
                  <a:lumOff val="15000"/>
                </a:schemeClr>
              </a:solidFill>
              <a:latin typeface="FuturTMed"/>
              <a:cs typeface="FuturTMed"/>
            </a:endParaRPr>
          </a:p>
          <a:p>
            <a:pPr marL="25400" indent="0" algn="just">
              <a:buClr>
                <a:srgbClr val="1294A4"/>
              </a:buClr>
              <a:buSzPct val="120000"/>
              <a:buNone/>
            </a:pPr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TMed"/>
                <a:cs typeface="FuturTMed"/>
              </a:rPr>
              <a:t>                                    </a:t>
            </a:r>
            <a:r>
              <a:rPr lang="fr-FR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TMed"/>
                <a:cs typeface="FuturTMed"/>
              </a:rPr>
              <a:t>Thank</a:t>
            </a:r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TMed"/>
                <a:cs typeface="FuturTMed"/>
              </a:rPr>
              <a:t> </a:t>
            </a:r>
            <a:r>
              <a:rPr lang="fr-FR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TMed"/>
                <a:cs typeface="FuturTMed"/>
              </a:rPr>
              <a:t>you</a:t>
            </a:r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TMed"/>
                <a:cs typeface="FuturTMed"/>
              </a:rPr>
              <a:t>.</a:t>
            </a:r>
            <a:endParaRPr lang="fr-FR" dirty="0">
              <a:solidFill>
                <a:schemeClr val="tx1">
                  <a:lumMod val="85000"/>
                  <a:lumOff val="15000"/>
                </a:schemeClr>
              </a:solidFill>
              <a:latin typeface="FuturTMed"/>
              <a:cs typeface="FuturTMed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267700" y="6101834"/>
            <a:ext cx="87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FuturTMed"/>
                <a:cs typeface="FuturTMed"/>
              </a:rPr>
              <a:t>02</a:t>
            </a:r>
            <a:endParaRPr lang="fr-FR" sz="1200" dirty="0">
              <a:solidFill>
                <a:schemeClr val="bg1"/>
              </a:solidFill>
              <a:latin typeface="FuturTMed"/>
              <a:cs typeface="FuturTMed"/>
            </a:endParaRPr>
          </a:p>
        </p:txBody>
      </p:sp>
      <p:sp>
        <p:nvSpPr>
          <p:cNvPr id="8" name="Espace réservé du numéro de diapositive 3"/>
          <p:cNvSpPr txBox="1">
            <a:spLocks/>
          </p:cNvSpPr>
          <p:nvPr/>
        </p:nvSpPr>
        <p:spPr>
          <a:xfrm>
            <a:off x="8340725" y="6364288"/>
            <a:ext cx="80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fr-FR"/>
            </a:defPPr>
            <a:lvl1pPr marL="0" marR="0" lvl="0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chemeClr val="bg1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099B909-6C63-E94C-89A7-86A0DCE95A5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5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445000" y="1752600"/>
            <a:ext cx="280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3810000" y="1247775"/>
            <a:ext cx="5223164" cy="4183207"/>
          </a:xfrm>
        </p:spPr>
        <p:txBody>
          <a:bodyPr/>
          <a:lstStyle/>
          <a:p>
            <a:pPr marL="2540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dirty="0" err="1" smtClean="0"/>
              <a:t>Presentation</a:t>
            </a:r>
            <a:r>
              <a:rPr lang="fr-FR" dirty="0" smtClean="0"/>
              <a:t> </a:t>
            </a:r>
            <a:r>
              <a:rPr lang="fr-FR" dirty="0"/>
              <a:t>by </a:t>
            </a:r>
            <a:endParaRPr lang="fr-FR" dirty="0" smtClean="0"/>
          </a:p>
          <a:p>
            <a:pPr marL="25400" indent="0">
              <a:spcBef>
                <a:spcPts val="1200"/>
              </a:spcBef>
              <a:spcAft>
                <a:spcPts val="1200"/>
              </a:spcAft>
              <a:buNone/>
            </a:pPr>
            <a:endParaRPr lang="fr-FR" dirty="0" smtClean="0"/>
          </a:p>
          <a:p>
            <a:pPr marL="2540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dirty="0" smtClean="0"/>
              <a:t>PALLATTU </a:t>
            </a:r>
            <a:r>
              <a:rPr lang="fr-FR" dirty="0"/>
              <a:t>VASUDEVAPANICKER Anup </a:t>
            </a:r>
            <a:r>
              <a:rPr lang="fr-FR" dirty="0" smtClean="0"/>
              <a:t>Kumar</a:t>
            </a:r>
          </a:p>
          <a:p>
            <a:pPr marL="25400" indent="0">
              <a:spcBef>
                <a:spcPts val="1200"/>
              </a:spcBef>
              <a:spcAft>
                <a:spcPts val="1200"/>
              </a:spcAft>
              <a:buNone/>
            </a:pPr>
            <a:endParaRPr lang="fr-FR" dirty="0" smtClean="0"/>
          </a:p>
          <a:p>
            <a:pPr marL="2540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dirty="0" smtClean="0"/>
              <a:t>Head </a:t>
            </a:r>
            <a:r>
              <a:rPr lang="fr-FR" dirty="0"/>
              <a:t>of International Students Recruitment 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fld id="{A2DE85DC-54F4-41FB-91FF-30CFF57DD94C}" type="slidenum">
              <a:rPr lang="fr-FR" smtClean="0"/>
              <a:t>2</a:t>
            </a:fld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043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445000" y="1752600"/>
            <a:ext cx="280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3879273" y="1"/>
            <a:ext cx="5084618" cy="672147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fr-FR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dirty="0" smtClean="0"/>
              <a:t>We started our campus </a:t>
            </a:r>
            <a:r>
              <a:rPr lang="fr-FR" dirty="0" err="1" smtClean="0"/>
              <a:t>from</a:t>
            </a:r>
            <a:r>
              <a:rPr lang="fr-FR" dirty="0" smtClean="0"/>
              <a:t> 1987</a:t>
            </a:r>
            <a:endParaRPr lang="fr-FR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business school was born within the Catholic University of Lyon (</a:t>
            </a:r>
            <a:r>
              <a:rPr lang="en-US" dirty="0" err="1"/>
              <a:t>UCLy</a:t>
            </a:r>
            <a:r>
              <a:rPr lang="en-US" dirty="0"/>
              <a:t>) </a:t>
            </a:r>
            <a:endParaRPr lang="fr-FR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A </a:t>
            </a:r>
            <a:r>
              <a:rPr lang="en-US" dirty="0"/>
              <a:t>member of the </a:t>
            </a:r>
            <a:r>
              <a:rPr lang="en-US" dirty="0" err="1"/>
              <a:t>Conférence</a:t>
            </a:r>
            <a:r>
              <a:rPr lang="en-US" dirty="0"/>
              <a:t> des </a:t>
            </a:r>
            <a:r>
              <a:rPr lang="en-US" dirty="0" err="1"/>
              <a:t>Grandes</a:t>
            </a:r>
            <a:r>
              <a:rPr lang="en-US" dirty="0"/>
              <a:t> </a:t>
            </a:r>
            <a:r>
              <a:rPr lang="en-US" dirty="0" err="1"/>
              <a:t>Écoles</a:t>
            </a:r>
            <a:r>
              <a:rPr lang="en-US" dirty="0"/>
              <a:t> (CGE). ESDES delivers a Master Degree which is recognized and awarded by the Ministry of Higher Education and Research</a:t>
            </a:r>
            <a:endParaRPr lang="fr-FR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dirty="0" smtClean="0"/>
              <a:t>Our all Master in Management program </a:t>
            </a:r>
            <a:r>
              <a:rPr lang="fr-FR" dirty="0" err="1" smtClean="0"/>
              <a:t>is</a:t>
            </a:r>
            <a:r>
              <a:rPr lang="fr-FR" dirty="0" smtClean="0"/>
              <a:t> EPAS </a:t>
            </a:r>
            <a:r>
              <a:rPr lang="fr-FR" dirty="0" err="1"/>
              <a:t>a</a:t>
            </a:r>
            <a:r>
              <a:rPr lang="fr-FR" dirty="0" err="1" smtClean="0"/>
              <a:t>ccredited</a:t>
            </a:r>
            <a:endParaRPr lang="fr-FR" dirty="0"/>
          </a:p>
          <a:p>
            <a:pPr marL="25400" indent="0">
              <a:spcBef>
                <a:spcPts val="1200"/>
              </a:spcBef>
              <a:spcAft>
                <a:spcPts val="1200"/>
              </a:spcAft>
              <a:buNone/>
            </a:pP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fld id="{A2DE85DC-54F4-41FB-91FF-30CFF57DD94C}" type="slidenum">
              <a:rPr lang="fr-FR" smtClean="0"/>
              <a:t>3</a:t>
            </a:fld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337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445000" y="1752600"/>
            <a:ext cx="280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3879273" y="1"/>
            <a:ext cx="5084618" cy="672147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fr-FR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dirty="0"/>
              <a:t>O</a:t>
            </a:r>
            <a:r>
              <a:rPr lang="en-US" dirty="0" err="1" smtClean="0"/>
              <a:t>ur</a:t>
            </a:r>
            <a:r>
              <a:rPr lang="en-US" dirty="0" smtClean="0"/>
              <a:t> </a:t>
            </a:r>
            <a:r>
              <a:rPr lang="en-US" dirty="0"/>
              <a:t>campus is located at the Auvergne-Rhône-Alpes region. </a:t>
            </a:r>
            <a:endParaRPr lang="fr-FR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Key </a:t>
            </a:r>
            <a:r>
              <a:rPr lang="en-US" dirty="0"/>
              <a:t>figures: 30 years, 10 millions of budget, 90 employees (/coworkers), 40 regular (/permanent) teachers, 1400 students including 300 international students, 130 partner universities, 11 double </a:t>
            </a:r>
            <a:r>
              <a:rPr lang="en-US" dirty="0" smtClean="0"/>
              <a:t>diplomas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We offer 8 different types of scholarship for international students</a:t>
            </a:r>
            <a:endParaRPr lang="fr-FR" dirty="0" smtClean="0"/>
          </a:p>
          <a:p>
            <a:pPr marL="25400" indent="0">
              <a:spcBef>
                <a:spcPts val="1200"/>
              </a:spcBef>
              <a:spcAft>
                <a:spcPts val="1200"/>
              </a:spcAft>
              <a:buNone/>
            </a:pP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fld id="{A2DE85DC-54F4-41FB-91FF-30CFF57DD94C}" type="slidenum">
              <a:rPr lang="fr-FR" smtClean="0"/>
              <a:t>4</a:t>
            </a:fld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249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445000" y="1752600"/>
            <a:ext cx="280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3879273" y="1"/>
            <a:ext cx="5084618" cy="672147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fr-FR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Please </a:t>
            </a:r>
            <a:r>
              <a:rPr lang="en-US" dirty="0"/>
              <a:t>bear in mind that France is the only country in the world offering housing grants. Moreover, paid internships are mandatory in our </a:t>
            </a:r>
            <a:r>
              <a:rPr lang="en-US" dirty="0" smtClean="0"/>
              <a:t>country.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New intake classes will start in the first week of September 2020. The deadline for the application submission is July 13 2020.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2 years post study work permit any criteria ? </a:t>
            </a:r>
            <a:r>
              <a:rPr lang="en-US" dirty="0" smtClean="0"/>
              <a:t>Yes, only after the completion of  master course program.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fld id="{A2DE85DC-54F4-41FB-91FF-30CFF57DD94C}" type="slidenum">
              <a:rPr lang="fr-FR" smtClean="0"/>
              <a:t>5</a:t>
            </a:fld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78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+mj-lt"/>
              </a:rPr>
              <a:t>          GLOBAL </a:t>
            </a:r>
            <a:r>
              <a:rPr lang="en-US" sz="2400" dirty="0">
                <a:latin typeface="+mj-lt"/>
              </a:rPr>
              <a:t>BUSINESS DEVELOPMENT (B.A.) 3-YEAR PROGRAM</a:t>
            </a:r>
            <a:endParaRPr lang="fr-FR" sz="2400" dirty="0">
              <a:latin typeface="+mj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14440" y="1551709"/>
            <a:ext cx="9129560" cy="4596679"/>
          </a:xfrm>
        </p:spPr>
        <p:txBody>
          <a:bodyPr/>
          <a:lstStyle/>
          <a:p>
            <a:pPr algn="just">
              <a:buClr>
                <a:srgbClr val="1294A4"/>
              </a:buClr>
              <a:buSzPct val="120000"/>
            </a:pPr>
            <a:endParaRPr lang="fr-FR" dirty="0">
              <a:solidFill>
                <a:schemeClr val="tx1">
                  <a:lumMod val="85000"/>
                  <a:lumOff val="15000"/>
                </a:schemeClr>
              </a:solidFill>
              <a:latin typeface="FuturTMed"/>
              <a:cs typeface="FuturTMed"/>
            </a:endParaRP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A three-year program, with the first two years focused on building and developing the fundamentals of business. The last year is structured to allow a triple specialization, geographical, functional and sectoral</a:t>
            </a:r>
            <a:r>
              <a:rPr lang="en-US" dirty="0" smtClean="0"/>
              <a:t>.</a:t>
            </a:r>
            <a:endParaRPr lang="en-US" dirty="0"/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During the 3rd year, students can choose between 2 options</a:t>
            </a:r>
            <a:r>
              <a:rPr lang="en-US" dirty="0" smtClean="0"/>
              <a:t>:</a:t>
            </a:r>
            <a:endParaRPr lang="en-US" dirty="0"/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Digital Marketing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International </a:t>
            </a:r>
            <a:r>
              <a:rPr lang="en-US" dirty="0" smtClean="0"/>
              <a:t>Business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The Bachelor degree is certified by the RNCP (French National Repertory of Professional Certifications) level 2</a:t>
            </a:r>
            <a:r>
              <a:rPr lang="en-US" dirty="0" smtClean="0"/>
              <a:t>.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Fees per year* : €7.700 E.U. / €8.630 non E.U</a:t>
            </a:r>
            <a:r>
              <a:rPr lang="en-US" dirty="0" smtClean="0"/>
              <a:t>.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You can download your application form and send it by email at </a:t>
            </a:r>
            <a:r>
              <a:rPr lang="en-US" dirty="0" smtClean="0">
                <a:hlinkClick r:id="rId2"/>
              </a:rPr>
              <a:t>concours@esdes.fr</a:t>
            </a:r>
            <a:r>
              <a:rPr lang="en-US" dirty="0" smtClean="0"/>
              <a:t> 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8267700" y="6101834"/>
            <a:ext cx="87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FuturTMed"/>
                <a:cs typeface="FuturTMed"/>
              </a:rPr>
              <a:t>02</a:t>
            </a:r>
            <a:endParaRPr lang="fr-FR" sz="1200" dirty="0">
              <a:solidFill>
                <a:schemeClr val="bg1"/>
              </a:solidFill>
              <a:latin typeface="FuturTMed"/>
              <a:cs typeface="FuturTMed"/>
            </a:endParaRPr>
          </a:p>
        </p:txBody>
      </p:sp>
      <p:sp>
        <p:nvSpPr>
          <p:cNvPr id="8" name="Espace réservé du numéro de diapositive 3"/>
          <p:cNvSpPr txBox="1">
            <a:spLocks/>
          </p:cNvSpPr>
          <p:nvPr/>
        </p:nvSpPr>
        <p:spPr>
          <a:xfrm>
            <a:off x="8340725" y="6364288"/>
            <a:ext cx="80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fr-FR"/>
            </a:defPPr>
            <a:lvl1pPr marL="0" marR="0" lvl="0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chemeClr val="bg1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099B909-6C63-E94C-89A7-86A0DCE95A5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09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+mj-lt"/>
              </a:rPr>
              <a:t>          GLOBAL </a:t>
            </a:r>
            <a:r>
              <a:rPr lang="en-US" sz="2400" dirty="0">
                <a:latin typeface="+mj-lt"/>
              </a:rPr>
              <a:t>BUSINESS DEVELOPMENT (B.A.) 3-YEAR PROGRAM</a:t>
            </a:r>
            <a:endParaRPr lang="fr-FR" sz="2400" dirty="0">
              <a:latin typeface="+mj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14440" y="1551709"/>
            <a:ext cx="9129560" cy="4596679"/>
          </a:xfrm>
        </p:spPr>
        <p:txBody>
          <a:bodyPr/>
          <a:lstStyle/>
          <a:p>
            <a:pPr marL="25400" indent="0" algn="just">
              <a:buClr>
                <a:srgbClr val="1294A4"/>
              </a:buClr>
              <a:buSzPct val="120000"/>
              <a:buNone/>
            </a:pPr>
            <a:endParaRPr lang="fr-FR" dirty="0">
              <a:solidFill>
                <a:schemeClr val="tx1">
                  <a:lumMod val="85000"/>
                  <a:lumOff val="15000"/>
                </a:schemeClr>
              </a:solidFill>
              <a:latin typeface="FuturTMed"/>
              <a:cs typeface="FuturTMed"/>
            </a:endParaRP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Internship 2 </a:t>
            </a:r>
            <a:r>
              <a:rPr lang="en-US" dirty="0" smtClean="0"/>
              <a:t>months in 4</a:t>
            </a:r>
            <a:r>
              <a:rPr lang="en-US" baseline="30000" dirty="0" smtClean="0"/>
              <a:t>th</a:t>
            </a:r>
            <a:r>
              <a:rPr lang="en-US" dirty="0" smtClean="0"/>
              <a:t> semester</a:t>
            </a:r>
            <a:endParaRPr lang="en-US" dirty="0"/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SEMESTER 4 (POSSIBLE ABROAD</a:t>
            </a:r>
            <a:r>
              <a:rPr lang="en-US" dirty="0" smtClean="0"/>
              <a:t>)</a:t>
            </a:r>
            <a:endParaRPr lang="en-US" dirty="0"/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Internship </a:t>
            </a:r>
            <a:r>
              <a:rPr lang="en-US" dirty="0" smtClean="0"/>
              <a:t>4 months in 6</a:t>
            </a:r>
            <a:r>
              <a:rPr lang="en-US" baseline="30000" dirty="0" smtClean="0"/>
              <a:t>th</a:t>
            </a:r>
            <a:r>
              <a:rPr lang="en-US" dirty="0" smtClean="0"/>
              <a:t> semester</a:t>
            </a:r>
            <a:endParaRPr lang="en-US" dirty="0"/>
          </a:p>
          <a:p>
            <a:pPr marL="457200" lvl="1" indent="0">
              <a:buClr>
                <a:srgbClr val="1294A4"/>
              </a:buClr>
              <a:buSzPct val="120000"/>
              <a:buNone/>
            </a:pPr>
            <a:r>
              <a:rPr lang="en-US" dirty="0"/>
              <a:t>Documents required for your application are: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dirty="0"/>
              <a:t>A copy of the student’s passport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dirty="0"/>
              <a:t>Curriculum Vitae in English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dirty="0"/>
              <a:t>Cover letter in English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dirty="0"/>
              <a:t>Official copies of secondary education transcripts in English or French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dirty="0"/>
              <a:t>Official copies of high school diploma or end of secondary school certificate.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dirty="0"/>
              <a:t>Official English test results (TOEIC, BULATS, TOEFL, IELTS, CAMBRIDGE, </a:t>
            </a:r>
            <a:r>
              <a:rPr lang="en-US" sz="1200" dirty="0" err="1"/>
              <a:t>EasySPEAKing</a:t>
            </a:r>
            <a:r>
              <a:rPr lang="en-US" sz="1200" dirty="0"/>
              <a:t>) except for native English speakers (English as mother tongue) or candidates who have studied at least two years in a program taught in English (the candidate will have to provide supporting documents)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dirty="0"/>
              <a:t>Optional: one recommendation letter from a professor or business professional.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dirty="0"/>
              <a:t>Application fee 90 euros (non-refundable</a:t>
            </a:r>
            <a:r>
              <a:rPr lang="en-US" sz="1200" dirty="0" smtClean="0"/>
              <a:t>).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8267700" y="6101834"/>
            <a:ext cx="87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FuturTMed"/>
                <a:cs typeface="FuturTMed"/>
              </a:rPr>
              <a:t>02</a:t>
            </a:r>
            <a:endParaRPr lang="fr-FR" sz="1200" dirty="0">
              <a:solidFill>
                <a:schemeClr val="bg1"/>
              </a:solidFill>
              <a:latin typeface="FuturTMed"/>
              <a:cs typeface="FuturTMed"/>
            </a:endParaRPr>
          </a:p>
        </p:txBody>
      </p:sp>
      <p:sp>
        <p:nvSpPr>
          <p:cNvPr id="8" name="Espace réservé du numéro de diapositive 3"/>
          <p:cNvSpPr txBox="1">
            <a:spLocks/>
          </p:cNvSpPr>
          <p:nvPr/>
        </p:nvSpPr>
        <p:spPr>
          <a:xfrm>
            <a:off x="8340725" y="6364288"/>
            <a:ext cx="80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fr-FR"/>
            </a:defPPr>
            <a:lvl1pPr marL="0" marR="0" lvl="0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chemeClr val="bg1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099B909-6C63-E94C-89A7-86A0DCE95A5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36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+mj-lt"/>
              </a:rPr>
              <a:t>                                 MASTER IN MANAGEMENT 2 years program</a:t>
            </a:r>
            <a:endParaRPr lang="fr-FR" sz="2400" dirty="0">
              <a:latin typeface="+mj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14440" y="1551709"/>
            <a:ext cx="9129560" cy="4596679"/>
          </a:xfrm>
        </p:spPr>
        <p:txBody>
          <a:bodyPr/>
          <a:lstStyle/>
          <a:p>
            <a:pPr marL="25400" indent="0" algn="just">
              <a:buClr>
                <a:srgbClr val="1294A4"/>
              </a:buClr>
              <a:buSzPct val="120000"/>
              <a:buNone/>
            </a:pPr>
            <a:endParaRPr lang="fr-FR" dirty="0">
              <a:solidFill>
                <a:schemeClr val="tx1">
                  <a:lumMod val="85000"/>
                  <a:lumOff val="15000"/>
                </a:schemeClr>
              </a:solidFill>
              <a:latin typeface="FuturTMed"/>
              <a:cs typeface="FuturTMed"/>
            </a:endParaRPr>
          </a:p>
          <a:p>
            <a:pPr marL="457200" lvl="1" indent="0">
              <a:buClr>
                <a:srgbClr val="1294A4"/>
              </a:buClr>
              <a:buSzPct val="120000"/>
              <a:buNone/>
            </a:pPr>
            <a:r>
              <a:rPr lang="en-US" dirty="0" smtClean="0"/>
              <a:t>SPECIALIZATION </a:t>
            </a:r>
            <a:r>
              <a:rPr lang="en-US" dirty="0"/>
              <a:t>COURSES</a:t>
            </a:r>
          </a:p>
          <a:p>
            <a:pPr marL="457200" lvl="1" indent="0">
              <a:buClr>
                <a:srgbClr val="1294A4"/>
              </a:buClr>
              <a:buSzPct val="120000"/>
              <a:buNone/>
            </a:pPr>
            <a:r>
              <a:rPr lang="en-US" dirty="0"/>
              <a:t>4 specializations fully taught in English are available: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Marketing &amp; Digital Business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International Business Administration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International Supply Chain Management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Digital Law &amp; </a:t>
            </a:r>
            <a:r>
              <a:rPr lang="en-US" dirty="0" smtClean="0"/>
              <a:t>Management</a:t>
            </a:r>
            <a:endParaRPr lang="en-US" dirty="0"/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The Master in Management cycle is a 2-year program which mixes theoretical knowledge and practical experiences provided by academics and professionals</a:t>
            </a:r>
            <a:r>
              <a:rPr lang="en-US" dirty="0" smtClean="0"/>
              <a:t>.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You can download your application form and send it by email at </a:t>
            </a:r>
            <a:r>
              <a:rPr lang="en-US" dirty="0" smtClean="0">
                <a:hlinkClick r:id="rId2"/>
              </a:rPr>
              <a:t>concours@esdes.fr</a:t>
            </a:r>
            <a:r>
              <a:rPr lang="en-US" dirty="0" smtClean="0"/>
              <a:t>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8267700" y="6101834"/>
            <a:ext cx="87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FuturTMed"/>
                <a:cs typeface="FuturTMed"/>
              </a:rPr>
              <a:t>02</a:t>
            </a:r>
            <a:endParaRPr lang="fr-FR" sz="1200" dirty="0">
              <a:solidFill>
                <a:schemeClr val="bg1"/>
              </a:solidFill>
              <a:latin typeface="FuturTMed"/>
              <a:cs typeface="FuturTMed"/>
            </a:endParaRPr>
          </a:p>
        </p:txBody>
      </p:sp>
      <p:sp>
        <p:nvSpPr>
          <p:cNvPr id="8" name="Espace réservé du numéro de diapositive 3"/>
          <p:cNvSpPr txBox="1">
            <a:spLocks/>
          </p:cNvSpPr>
          <p:nvPr/>
        </p:nvSpPr>
        <p:spPr>
          <a:xfrm>
            <a:off x="8340725" y="6364288"/>
            <a:ext cx="80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fr-FR"/>
            </a:defPPr>
            <a:lvl1pPr marL="0" marR="0" lvl="0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chemeClr val="bg1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099B909-6C63-E94C-89A7-86A0DCE95A5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89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+mj-lt"/>
              </a:rPr>
              <a:t>                                 MASTER IN MANAGEMENT 2 years program</a:t>
            </a:r>
            <a:endParaRPr lang="fr-FR" sz="2400" dirty="0">
              <a:latin typeface="+mj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14440" y="1551709"/>
            <a:ext cx="9129560" cy="4596679"/>
          </a:xfrm>
        </p:spPr>
        <p:txBody>
          <a:bodyPr/>
          <a:lstStyle/>
          <a:p>
            <a:pPr marL="25400" indent="0" algn="just">
              <a:buClr>
                <a:srgbClr val="1294A4"/>
              </a:buClr>
              <a:buSzPct val="120000"/>
              <a:buNone/>
            </a:pPr>
            <a:endParaRPr lang="fr-FR" dirty="0">
              <a:solidFill>
                <a:schemeClr val="tx1">
                  <a:lumMod val="85000"/>
                  <a:lumOff val="15000"/>
                </a:schemeClr>
              </a:solidFill>
              <a:latin typeface="FuturTMed"/>
              <a:cs typeface="FuturTMed"/>
            </a:endParaRP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 smtClean="0"/>
              <a:t>Fees </a:t>
            </a:r>
            <a:r>
              <a:rPr lang="en-US" dirty="0"/>
              <a:t>per year * : €10 380 E.U. / €11 630 non E.U</a:t>
            </a:r>
            <a:r>
              <a:rPr lang="en-US" dirty="0" smtClean="0"/>
              <a:t>.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Internship </a:t>
            </a:r>
            <a:r>
              <a:rPr lang="en-US" dirty="0" smtClean="0"/>
              <a:t>6 </a:t>
            </a:r>
            <a:r>
              <a:rPr lang="en-US" dirty="0"/>
              <a:t>months in 4th </a:t>
            </a:r>
            <a:r>
              <a:rPr lang="en-US" dirty="0" smtClean="0"/>
              <a:t>semester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Each semester, students must choose 2 masterclasses. Masterclasses are taught by School research professors on subjects close to their research themes.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Documents required for your application are: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Completed application form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Transcripts of your Higher Education studies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Transcripts of baccalaureate or equivalent high school diploma</a:t>
            </a:r>
          </a:p>
          <a:p>
            <a:pPr marL="800100" lvl="1" indent="-342900">
              <a:buClr>
                <a:srgbClr val="1294A4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Two academic and / or professional recommendation </a:t>
            </a:r>
            <a:r>
              <a:rPr lang="en-US" dirty="0" smtClean="0"/>
              <a:t>letters</a:t>
            </a:r>
            <a:endParaRPr lang="en-US" dirty="0"/>
          </a:p>
        </p:txBody>
      </p:sp>
      <p:sp>
        <p:nvSpPr>
          <p:cNvPr id="14" name="ZoneTexte 13"/>
          <p:cNvSpPr txBox="1"/>
          <p:nvPr/>
        </p:nvSpPr>
        <p:spPr>
          <a:xfrm>
            <a:off x="8267700" y="6101834"/>
            <a:ext cx="87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FuturTMed"/>
                <a:cs typeface="FuturTMed"/>
              </a:rPr>
              <a:t>02</a:t>
            </a:r>
            <a:endParaRPr lang="fr-FR" sz="1200" dirty="0">
              <a:solidFill>
                <a:schemeClr val="bg1"/>
              </a:solidFill>
              <a:latin typeface="FuturTMed"/>
              <a:cs typeface="FuturTMed"/>
            </a:endParaRPr>
          </a:p>
        </p:txBody>
      </p:sp>
      <p:sp>
        <p:nvSpPr>
          <p:cNvPr id="8" name="Espace réservé du numéro de diapositive 3"/>
          <p:cNvSpPr txBox="1">
            <a:spLocks/>
          </p:cNvSpPr>
          <p:nvPr/>
        </p:nvSpPr>
        <p:spPr>
          <a:xfrm>
            <a:off x="8340725" y="6364288"/>
            <a:ext cx="80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fr-FR"/>
            </a:defPPr>
            <a:lvl1pPr marL="0" marR="0" lvl="0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chemeClr val="bg1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457200" rtl="0" eaLnBrk="1" latinLnBrk="0" hangingPunct="1">
              <a:spcBef>
                <a:spcPts val="0"/>
              </a:spcBef>
              <a:buNone/>
              <a:defRPr sz="1100" kern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099B909-6C63-E94C-89A7-86A0DCE95A5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76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hème Office">
  <a:themeElements>
    <a:clrScheme name="Débit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4003</TotalTime>
  <Words>688</Words>
  <Application>Microsoft Office PowerPoint</Application>
  <PresentationFormat>Affichage à l'écran (4:3)</PresentationFormat>
  <Paragraphs>101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FuturTMed</vt:lpstr>
      <vt:lpstr>Wingdings</vt:lpstr>
      <vt:lpstr>2_Thème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         GLOBAL BUSINESS DEVELOPMENT (B.A.) 3-YEAR PROGRAM</vt:lpstr>
      <vt:lpstr>          GLOBAL BUSINESS DEVELOPMENT (B.A.) 3-YEAR PROGRAM</vt:lpstr>
      <vt:lpstr>                                 MASTER IN MANAGEMENT 2 years program</vt:lpstr>
      <vt:lpstr>                                 MASTER IN MANAGEMENT 2 years program</vt:lpstr>
      <vt:lpstr>                                 MASTER IN MANAGEMENT 2 years program</vt:lpstr>
      <vt:lpstr>                                 </vt:lpstr>
      <vt:lpstr>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Camille</dc:creator>
  <cp:lastModifiedBy>KUMAR Anup</cp:lastModifiedBy>
  <cp:revision>267</cp:revision>
  <cp:lastPrinted>2017-07-11T06:08:04Z</cp:lastPrinted>
  <dcterms:created xsi:type="dcterms:W3CDTF">2015-08-25T15:40:11Z</dcterms:created>
  <dcterms:modified xsi:type="dcterms:W3CDTF">2020-04-05T18:33:03Z</dcterms:modified>
</cp:coreProperties>
</file>