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95" r:id="rId3"/>
    <p:sldId id="296" r:id="rId4"/>
    <p:sldId id="274" r:id="rId5"/>
    <p:sldId id="298" r:id="rId6"/>
    <p:sldId id="277" r:id="rId7"/>
    <p:sldId id="284" r:id="rId8"/>
    <p:sldId id="309" r:id="rId9"/>
    <p:sldId id="299" r:id="rId10"/>
    <p:sldId id="308" r:id="rId11"/>
    <p:sldId id="285" r:id="rId12"/>
    <p:sldId id="301" r:id="rId13"/>
    <p:sldId id="306" r:id="rId14"/>
    <p:sldId id="307" r:id="rId15"/>
    <p:sldId id="304" r:id="rId16"/>
    <p:sldId id="305" r:id="rId17"/>
    <p:sldId id="276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7" autoAdjust="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69E7312-0677-4DC0-B81A-35C90A305D7C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FAD76B0-7DDD-4E75-BA57-54B6836E7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37CE95E3-2717-4938-8683-35FCC02A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EA918A-F2D2-4876-AA9C-1D86E8B927FF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5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7B1369-0DAC-454D-9BAB-73ACB23462AB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2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4EEFA-FECB-42AE-B1F1-DE6A600E4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005D-DBE4-415E-8D62-646E90279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DFAE4-3AD3-4269-A0FE-ACCFD491A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6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A938D-01C0-43F6-8A55-8C3A1A984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93560-8EFE-4E3B-B7E0-77044B3B8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2A608-0308-4054-9E6B-5D06EA3C0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4E72A-B9D2-40DD-BFB7-943EAEBCF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9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76FD9-57F8-4151-9C8C-438C87871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CBBD-1087-41FD-9A10-19C802602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4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7B75-EBE5-4F65-BA8E-283941886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9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E4227-1F09-4836-8871-6B9ACB31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9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04372EB-BDC1-44B4-96C4-A3FB33965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RedBannerLef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"/>
          <a:stretch>
            <a:fillRect/>
          </a:stretch>
        </p:blipFill>
        <p:spPr bwMode="auto">
          <a:xfrm>
            <a:off x="0" y="0"/>
            <a:ext cx="9144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19600" y="381000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/>
              <a:t>Master of Science in Information Systems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aduate@maris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latin typeface="Verdana" pitchFamily="34" charset="0"/>
            </a:endParaRPr>
          </a:p>
        </p:txBody>
      </p:sp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676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 descr="MaristSeal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8020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483336" y="2824163"/>
            <a:ext cx="4495800" cy="3505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i="1" dirty="0"/>
              <a:t>School of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 dirty="0"/>
              <a:t>Computer Science &amp; Mathematics</a:t>
            </a:r>
          </a:p>
          <a:p>
            <a:pPr eaLnBrk="1" hangingPunct="1">
              <a:lnSpc>
                <a:spcPct val="90000"/>
              </a:lnSpc>
            </a:pPr>
            <a:endParaRPr lang="en-US" sz="1800" i="1" dirty="0"/>
          </a:p>
          <a:p>
            <a:pPr eaLnBrk="1" hangingPunct="1">
              <a:lnSpc>
                <a:spcPct val="90000"/>
              </a:lnSpc>
            </a:pPr>
            <a:r>
              <a:rPr lang="en-US" sz="2000" b="1" i="1" dirty="0"/>
              <a:t>Graduate Programs</a:t>
            </a:r>
          </a:p>
          <a:p>
            <a:pPr eaLnBrk="1" hangingPunct="1">
              <a:lnSpc>
                <a:spcPct val="90000"/>
              </a:lnSpc>
            </a:pPr>
            <a:endParaRPr lang="en-US" sz="2000" b="1" i="1" dirty="0"/>
          </a:p>
          <a:p>
            <a:pPr eaLnBrk="1" hangingPunct="1">
              <a:lnSpc>
                <a:spcPct val="90000"/>
              </a:lnSpc>
            </a:pPr>
            <a:r>
              <a:rPr lang="en-US" sz="2000" i="1" dirty="0">
                <a:solidFill>
                  <a:srgbClr val="000000"/>
                </a:solidFill>
              </a:rPr>
              <a:t>Dr. Eitel J.M. </a:t>
            </a:r>
            <a:r>
              <a:rPr lang="en-US" sz="2000" i="1" dirty="0" err="1">
                <a:solidFill>
                  <a:srgbClr val="000000"/>
                </a:solidFill>
              </a:rPr>
              <a:t>Lauría</a:t>
            </a:r>
            <a:r>
              <a:rPr lang="en-US" sz="20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Futura Md BT" pitchFamily="34" charset="0"/>
              </a:rPr>
              <a:t>Graduate Director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Futura Md B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C64726-81E1-40CF-AB8D-9B40C68614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34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+mn-lt"/>
              </a:rPr>
              <a:t>Our Virtual Computing Lab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45459" y="98342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School of Computer Science &amp; Mathematics</a:t>
            </a:r>
          </a:p>
          <a:p>
            <a:pPr algn="ctr"/>
            <a:r>
              <a:rPr lang="en-US" b="1" dirty="0"/>
              <a:t>Graduate Programs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58584"/>
            <a:ext cx="2370243" cy="12683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575" y="1768416"/>
            <a:ext cx="2243489" cy="126831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197" y="1747687"/>
            <a:ext cx="2137621" cy="13539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8452" y="3551367"/>
            <a:ext cx="2839352" cy="2248167"/>
          </a:xfrm>
          <a:prstGeom prst="rect">
            <a:avLst/>
          </a:prstGeom>
          <a:ln w="44450" cmpd="dbl">
            <a:solidFill>
              <a:schemeClr val="bg1">
                <a:lumMod val="75000"/>
              </a:schemeClr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4038797" y="2238025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664009" y="2238025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360004" y="2230469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21091" y="3026903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                            Reserve                             Launch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1518" y="5799534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Machine</a:t>
            </a:r>
          </a:p>
        </p:txBody>
      </p:sp>
      <p:sp>
        <p:nvSpPr>
          <p:cNvPr id="17" name="Bent-Up Arrow 16"/>
          <p:cNvSpPr/>
          <p:nvPr/>
        </p:nvSpPr>
        <p:spPr>
          <a:xfrm rot="5400000" flipV="1">
            <a:off x="6745790" y="2707117"/>
            <a:ext cx="529294" cy="19812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7704" y="2832116"/>
            <a:ext cx="1142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Student’s</a:t>
            </a:r>
          </a:p>
          <a:p>
            <a:r>
              <a:rPr lang="en-US" dirty="0"/>
              <a:t>Physical </a:t>
            </a:r>
          </a:p>
          <a:p>
            <a:r>
              <a:rPr lang="en-US" dirty="0"/>
              <a:t>Machine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8" y="1768416"/>
            <a:ext cx="1264754" cy="10734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1497" y="5505425"/>
            <a:ext cx="704923" cy="12186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69130" y="5555764"/>
            <a:ext cx="7809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My  </a:t>
            </a:r>
          </a:p>
          <a:p>
            <a:r>
              <a:rPr lang="en-US" sz="1400" dirty="0"/>
              <a:t>(Linux) </a:t>
            </a:r>
          </a:p>
          <a:p>
            <a:r>
              <a:rPr lang="en-US" sz="1400" dirty="0"/>
              <a:t>Server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019800" y="5380188"/>
            <a:ext cx="744947" cy="250475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0001" y="4173935"/>
            <a:ext cx="632501" cy="117401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 flipV="1">
            <a:off x="6019800" y="4560316"/>
            <a:ext cx="1134158" cy="184872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36002" y="4467377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IT </a:t>
            </a:r>
          </a:p>
          <a:p>
            <a:r>
              <a:rPr lang="en-US" sz="1400" dirty="0"/>
              <a:t>infrastructure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552" y="4086881"/>
            <a:ext cx="1514278" cy="1800962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 flipV="1">
            <a:off x="2137165" y="4953000"/>
            <a:ext cx="768616" cy="226844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663655" y="6023794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SCM’s ECRL</a:t>
            </a:r>
          </a:p>
        </p:txBody>
      </p:sp>
      <p:sp>
        <p:nvSpPr>
          <p:cNvPr id="2049" name="Cloud 2048"/>
          <p:cNvSpPr/>
          <p:nvPr/>
        </p:nvSpPr>
        <p:spPr>
          <a:xfrm>
            <a:off x="2193501" y="4293829"/>
            <a:ext cx="662955" cy="5232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VPN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6221722" y="4754269"/>
            <a:ext cx="662955" cy="5232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VPN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Cloud 41"/>
          <p:cNvSpPr/>
          <p:nvPr/>
        </p:nvSpPr>
        <p:spPr>
          <a:xfrm>
            <a:off x="5954141" y="5702951"/>
            <a:ext cx="662955" cy="5232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VPN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0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1858916"/>
            <a:ext cx="4519136" cy="2743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2 Tracks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Arial Unicode MS" pitchFamily="34" charset="-128"/>
              </a:rPr>
              <a:t>Cloud Computing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Arial Unicode MS" pitchFamily="34" charset="-128"/>
              </a:rPr>
              <a:t>Mobile Computing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32 Credits </a:t>
            </a:r>
            <a:r>
              <a:rPr lang="en-US" altLang="en-US" sz="1600" dirty="0"/>
              <a:t>(4 credit courses)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16 credits of core courses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8 credits of  track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4 credits  of electives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4 credits of capping course (Project)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12519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Master of Computer Science in </a:t>
            </a:r>
          </a:p>
          <a:p>
            <a:pPr algn="ctr"/>
            <a:r>
              <a:rPr lang="en-US" b="1" dirty="0"/>
              <a:t>Software Development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533400"/>
          </a:xfrm>
        </p:spPr>
        <p:txBody>
          <a:bodyPr/>
          <a:lstStyle/>
          <a:p>
            <a:pPr algn="l"/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MS in Computer Science Software Development</a:t>
            </a:r>
          </a:p>
        </p:txBody>
      </p:sp>
      <p:pic>
        <p:nvPicPr>
          <p:cNvPr id="6" name="Picture 2" descr="http://www.amininfotech.com/images/srv-img/software-develop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0286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545517"/>
            <a:ext cx="8382000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200" dirty="0"/>
              <a:t>Comprehensive theoretical foundation</a:t>
            </a:r>
          </a:p>
          <a:p>
            <a:pPr marL="1714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200" dirty="0"/>
              <a:t>First </a:t>
            </a:r>
            <a:r>
              <a:rPr lang="en-US" sz="1200" dirty="0"/>
              <a:t>installation of the </a:t>
            </a:r>
            <a:r>
              <a:rPr lang="en-US" sz="1200" b="1" dirty="0"/>
              <a:t>World’s First IBM </a:t>
            </a:r>
            <a:r>
              <a:rPr lang="en-US" sz="1200" b="1" dirty="0" err="1"/>
              <a:t>LinuxONE</a:t>
            </a:r>
            <a:r>
              <a:rPr lang="en-US" sz="1200" b="1" dirty="0"/>
              <a:t> III</a:t>
            </a:r>
            <a:r>
              <a:rPr lang="en-US" sz="1200" dirty="0"/>
              <a:t> providing an innovative response to security issues </a:t>
            </a:r>
          </a:p>
          <a:p>
            <a:pPr marL="1714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200" dirty="0"/>
              <a:t>F</a:t>
            </a:r>
            <a:r>
              <a:rPr lang="en-US" sz="1200" dirty="0"/>
              <a:t>irst graduate institution to acquire </a:t>
            </a:r>
            <a:r>
              <a:rPr lang="en-US" sz="1200" dirty="0" err="1"/>
              <a:t>zEnterprise</a:t>
            </a:r>
            <a:r>
              <a:rPr lang="en-US" sz="1200" dirty="0"/>
              <a:t> machines</a:t>
            </a:r>
          </a:p>
          <a:p>
            <a:pPr marL="1714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NY State Center of Excellence in Cloud Computing and Business Analytics</a:t>
            </a:r>
          </a:p>
          <a:p>
            <a:pPr marL="1714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Excellent name recognition providing employment and internship opportunities through Marist's Career Services Office 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4096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Software Development Careers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920" y="2438400"/>
            <a:ext cx="4572000" cy="33528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Application Programmers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Systems Developers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Database Designers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Network Specialists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Project Managers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Software Engineers/Developers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4683808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BBF053-E956-4A91-9663-295E00C3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1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8980C-68DA-4F6F-AE7B-D2B3F94CD7BD}"/>
              </a:ext>
            </a:extLst>
          </p:cNvPr>
          <p:cNvSpPr txBox="1"/>
          <p:nvPr/>
        </p:nvSpPr>
        <p:spPr>
          <a:xfrm>
            <a:off x="5105400" y="12519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Master of Computer Science in </a:t>
            </a:r>
          </a:p>
          <a:p>
            <a:pPr algn="ctr"/>
            <a:r>
              <a:rPr lang="en-US" b="1" dirty="0"/>
              <a:t>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12173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MSCS/SD Program Structure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122EDB-0DA1-4D24-8752-F193EACC2B72}"/>
              </a:ext>
            </a:extLst>
          </p:cNvPr>
          <p:cNvGrpSpPr/>
          <p:nvPr/>
        </p:nvGrpSpPr>
        <p:grpSpPr>
          <a:xfrm>
            <a:off x="3495773" y="5676172"/>
            <a:ext cx="2495993" cy="309063"/>
            <a:chOff x="2824067" y="6434967"/>
            <a:chExt cx="2495993" cy="3090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350FDC-570B-4FC7-8D06-F48E6DCE6089}"/>
                </a:ext>
              </a:extLst>
            </p:cNvPr>
            <p:cNvSpPr/>
            <p:nvPr/>
          </p:nvSpPr>
          <p:spPr>
            <a:xfrm>
              <a:off x="2824067" y="6458276"/>
              <a:ext cx="295275" cy="2667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D8166E1-B45A-4971-91FA-E5E72EFC4981}"/>
                </a:ext>
              </a:extLst>
            </p:cNvPr>
            <p:cNvSpPr/>
            <p:nvPr/>
          </p:nvSpPr>
          <p:spPr>
            <a:xfrm>
              <a:off x="4133755" y="6467803"/>
              <a:ext cx="304800" cy="27622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83C379-0C3D-439B-8BC8-3B02EA4047C5}"/>
                </a:ext>
              </a:extLst>
            </p:cNvPr>
            <p:cNvSpPr txBox="1"/>
            <p:nvPr/>
          </p:nvSpPr>
          <p:spPr>
            <a:xfrm>
              <a:off x="3205379" y="6434967"/>
              <a:ext cx="2114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Core                 Elective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A91CFD15-F8B1-4D4E-A8F6-18AAE555B408}"/>
              </a:ext>
            </a:extLst>
          </p:cNvPr>
          <p:cNvSpPr/>
          <p:nvPr/>
        </p:nvSpPr>
        <p:spPr>
          <a:xfrm rot="16200000" flipH="1">
            <a:off x="4414676" y="677101"/>
            <a:ext cx="243019" cy="6505065"/>
          </a:xfrm>
          <a:prstGeom prst="leftBrace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230470-60B2-4A87-80CC-7FA15B020DF1}"/>
              </a:ext>
            </a:extLst>
          </p:cNvPr>
          <p:cNvSpPr/>
          <p:nvPr/>
        </p:nvSpPr>
        <p:spPr>
          <a:xfrm>
            <a:off x="152400" y="4879624"/>
            <a:ext cx="2572574" cy="47788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1 MSCS elective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17D5D7-E220-40C1-A6B4-5BC0EE393BD9}"/>
              </a:ext>
            </a:extLst>
          </p:cNvPr>
          <p:cNvSpPr/>
          <p:nvPr/>
        </p:nvSpPr>
        <p:spPr>
          <a:xfrm>
            <a:off x="152398" y="4095442"/>
            <a:ext cx="2572576" cy="437044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MSCS680	Parallel Computing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1A747E-8724-40CD-8AA5-3D3177895A22}"/>
              </a:ext>
            </a:extLst>
          </p:cNvPr>
          <p:cNvSpPr txBox="1"/>
          <p:nvPr/>
        </p:nvSpPr>
        <p:spPr>
          <a:xfrm>
            <a:off x="103063" y="3452881"/>
            <a:ext cx="2361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Cloud Computing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BCFFAD-FAE7-47A5-8A3F-704E10492B23}"/>
              </a:ext>
            </a:extLst>
          </p:cNvPr>
          <p:cNvSpPr/>
          <p:nvPr/>
        </p:nvSpPr>
        <p:spPr>
          <a:xfrm>
            <a:off x="6400169" y="4083954"/>
            <a:ext cx="2584619" cy="44685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MSCS565      Game Development I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909564-A82E-453B-B2E8-090B7F8075FB}"/>
              </a:ext>
            </a:extLst>
          </p:cNvPr>
          <p:cNvSpPr/>
          <p:nvPr/>
        </p:nvSpPr>
        <p:spPr>
          <a:xfrm>
            <a:off x="6400169" y="4530809"/>
            <a:ext cx="2584620" cy="437044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MSCS700      Enterprise Mobile Dev.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F66F1F-976E-467F-92FF-5804E3A7B474}"/>
              </a:ext>
            </a:extLst>
          </p:cNvPr>
          <p:cNvSpPr/>
          <p:nvPr/>
        </p:nvSpPr>
        <p:spPr>
          <a:xfrm>
            <a:off x="152400" y="4520236"/>
            <a:ext cx="2572574" cy="360517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MSCS620	Cloud Computing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8DF57CF-38C0-4BA6-87AF-BC56A8B7BFDC}"/>
              </a:ext>
            </a:extLst>
          </p:cNvPr>
          <p:cNvSpPr/>
          <p:nvPr/>
        </p:nvSpPr>
        <p:spPr>
          <a:xfrm>
            <a:off x="6400169" y="4977664"/>
            <a:ext cx="2584620" cy="460913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1 MSCS elective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B8DB129-E301-4732-9DE6-24CA310F1FAC}"/>
              </a:ext>
            </a:extLst>
          </p:cNvPr>
          <p:cNvSpPr/>
          <p:nvPr/>
        </p:nvSpPr>
        <p:spPr>
          <a:xfrm>
            <a:off x="2726595" y="1931604"/>
            <a:ext cx="3436178" cy="174576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tx1"/>
                </a:solidFill>
              </a:rPr>
              <a:t>MSCS510	Software Design &amp; Development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MSCS542	DB Management Systems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MSCS560	Networking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MSCS630	Security Algorithms &amp; Protocols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MSCS710	Project (capstone)</a:t>
            </a:r>
          </a:p>
          <a:p>
            <a:endParaRPr lang="en-US" sz="1100" b="1" dirty="0">
              <a:solidFill>
                <a:schemeClr val="tx1"/>
              </a:solidFill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  <a:p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09C88D-E6EF-4F58-99BA-1BFA74ECB85C}"/>
              </a:ext>
            </a:extLst>
          </p:cNvPr>
          <p:cNvSpPr txBox="1"/>
          <p:nvPr/>
        </p:nvSpPr>
        <p:spPr>
          <a:xfrm>
            <a:off x="6299567" y="3452881"/>
            <a:ext cx="2361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Mobile Computing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53FABF-39BD-4352-A874-8F0D0F62B03F}"/>
              </a:ext>
            </a:extLst>
          </p:cNvPr>
          <p:cNvSpPr txBox="1"/>
          <p:nvPr/>
        </p:nvSpPr>
        <p:spPr>
          <a:xfrm>
            <a:off x="6299567" y="2404987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4-credit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8 courses, 32 credits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00F8600-7DA4-487E-B0C2-AAE1A1FB9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52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01506EB-F243-475B-9694-C435431B12D7}"/>
              </a:ext>
            </a:extLst>
          </p:cNvPr>
          <p:cNvSpPr txBox="1"/>
          <p:nvPr/>
        </p:nvSpPr>
        <p:spPr>
          <a:xfrm>
            <a:off x="5105400" y="12519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Master of Computer Science in </a:t>
            </a:r>
          </a:p>
          <a:p>
            <a:pPr algn="ctr"/>
            <a:r>
              <a:rPr lang="en-US" b="1" dirty="0"/>
              <a:t>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273638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3827"/>
            <a:ext cx="9144000" cy="771525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Prerequisite courses for career changers: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7A50A6-13E0-413F-B08E-35C1C4F41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5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CCBF57-5127-48AB-986E-474F4506453C}"/>
              </a:ext>
            </a:extLst>
          </p:cNvPr>
          <p:cNvSpPr txBox="1"/>
          <p:nvPr/>
        </p:nvSpPr>
        <p:spPr>
          <a:xfrm>
            <a:off x="5105400" y="12519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Master of Computer Science in </a:t>
            </a:r>
          </a:p>
          <a:p>
            <a:pPr algn="ctr"/>
            <a:r>
              <a:rPr lang="en-US" b="1" dirty="0"/>
              <a:t>Software Development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1A2BED-2822-4790-8611-66B0B8052294}"/>
              </a:ext>
            </a:extLst>
          </p:cNvPr>
          <p:cNvSpPr/>
          <p:nvPr/>
        </p:nvSpPr>
        <p:spPr>
          <a:xfrm>
            <a:off x="457200" y="2991549"/>
            <a:ext cx="2554645" cy="437044"/>
          </a:xfrm>
          <a:prstGeom prst="rect">
            <a:avLst/>
          </a:prstGeom>
          <a:solidFill>
            <a:srgbClr val="00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MSCS501	Object Oriented Prog.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555B56E-B94B-4D27-B203-488AE884D8FA}"/>
              </a:ext>
            </a:extLst>
          </p:cNvPr>
          <p:cNvSpPr/>
          <p:nvPr/>
        </p:nvSpPr>
        <p:spPr>
          <a:xfrm>
            <a:off x="457200" y="3427435"/>
            <a:ext cx="2554645" cy="437044"/>
          </a:xfrm>
          <a:prstGeom prst="rect">
            <a:avLst/>
          </a:prstGeom>
          <a:solidFill>
            <a:srgbClr val="00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MSCS502	Adv. Data Structures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45DF51F-F5F1-49E4-A8D2-A9BAB1DD86A6}"/>
              </a:ext>
            </a:extLst>
          </p:cNvPr>
          <p:cNvSpPr/>
          <p:nvPr/>
        </p:nvSpPr>
        <p:spPr>
          <a:xfrm>
            <a:off x="457199" y="6094173"/>
            <a:ext cx="2554645" cy="437044"/>
          </a:xfrm>
          <a:prstGeom prst="rect">
            <a:avLst/>
          </a:prstGeom>
          <a:solidFill>
            <a:srgbClr val="00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MSCS503	Computer Org. &amp;  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                        Architecture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83504F-70A5-4C6E-BE39-8321B383BD78}"/>
              </a:ext>
            </a:extLst>
          </p:cNvPr>
          <p:cNvSpPr/>
          <p:nvPr/>
        </p:nvSpPr>
        <p:spPr>
          <a:xfrm>
            <a:off x="457199" y="5657129"/>
            <a:ext cx="2554645" cy="437044"/>
          </a:xfrm>
          <a:prstGeom prst="rect">
            <a:avLst/>
          </a:prstGeom>
          <a:solidFill>
            <a:srgbClr val="00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MATH250	Discrete Mathematics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DB4E2CC-834E-4C4C-AE30-C89485E2F28D}"/>
              </a:ext>
            </a:extLst>
          </p:cNvPr>
          <p:cNvSpPr txBox="1"/>
          <p:nvPr/>
        </p:nvSpPr>
        <p:spPr>
          <a:xfrm>
            <a:off x="6440494" y="2012375"/>
            <a:ext cx="2755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4-credit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8 courses, 32 credits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Up to four 4-credit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</a:t>
            </a:r>
            <a:r>
              <a:rPr lang="en-US" b="1" dirty="0" err="1">
                <a:solidFill>
                  <a:srgbClr val="FF0000"/>
                </a:solidFill>
              </a:rPr>
              <a:t>prereqs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DEE44B3-D477-4DA1-AF42-E7A14E3FCD44}"/>
              </a:ext>
            </a:extLst>
          </p:cNvPr>
          <p:cNvSpPr/>
          <p:nvPr/>
        </p:nvSpPr>
        <p:spPr>
          <a:xfrm rot="20838226" flipH="1">
            <a:off x="3594946" y="3057217"/>
            <a:ext cx="2262447" cy="477882"/>
          </a:xfrm>
          <a:prstGeom prst="rightArrow">
            <a:avLst/>
          </a:prstGeom>
          <a:solidFill>
            <a:srgbClr val="00FFFF"/>
          </a:solidFill>
          <a:ln>
            <a:solidFill>
              <a:schemeClr val="accent1">
                <a:shade val="50000"/>
                <a:alpha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AD4E6-DDA2-4197-8D4D-9853133F6247}"/>
              </a:ext>
            </a:extLst>
          </p:cNvPr>
          <p:cNvSpPr txBox="1"/>
          <p:nvPr/>
        </p:nvSpPr>
        <p:spPr>
          <a:xfrm flipH="1">
            <a:off x="324131" y="1605047"/>
            <a:ext cx="56235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international students will take placement exams in these two subjects during the first week of courses.</a:t>
            </a:r>
          </a:p>
          <a:p>
            <a:r>
              <a:rPr lang="en-US" sz="1400" dirty="0"/>
              <a:t>Object Oriented Programming concentrates on Advanced Java.</a:t>
            </a:r>
          </a:p>
          <a:p>
            <a:r>
              <a:rPr lang="en-US" sz="1400" dirty="0"/>
              <a:t>Students who score well will be moved to more advanced classes.</a:t>
            </a:r>
          </a:p>
          <a:p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ECAFF-484E-45DF-BDA5-10241A8E233B}"/>
              </a:ext>
            </a:extLst>
          </p:cNvPr>
          <p:cNvSpPr txBox="1"/>
          <p:nvPr/>
        </p:nvSpPr>
        <p:spPr>
          <a:xfrm>
            <a:off x="356777" y="4730388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international Engineering students are waived from the</a:t>
            </a:r>
          </a:p>
          <a:p>
            <a:r>
              <a:rPr lang="en-US" dirty="0"/>
              <a:t>following two prerequisite courses.</a:t>
            </a:r>
          </a:p>
        </p:txBody>
      </p:sp>
    </p:spTree>
    <p:extLst>
      <p:ext uri="{BB962C8B-B14F-4D97-AF65-F5344CB8AC3E}">
        <p14:creationId xmlns:p14="http://schemas.microsoft.com/office/powerpoint/2010/main" val="62760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MSCS/SD Electives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276600"/>
            <a:ext cx="5105400" cy="3048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Game Development II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Computer Graphics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Artificial Intelligence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Software Verification &amp; Maintenance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Independent 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0330"/>
            <a:ext cx="4286805" cy="2857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76866-8428-48F2-A242-312F00AA0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1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F0493A-D314-4EA4-ADEF-B8066BD3E472}"/>
              </a:ext>
            </a:extLst>
          </p:cNvPr>
          <p:cNvSpPr txBox="1"/>
          <p:nvPr/>
        </p:nvSpPr>
        <p:spPr>
          <a:xfrm>
            <a:off x="5105400" y="12519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Master of Computer Science in </a:t>
            </a:r>
          </a:p>
          <a:p>
            <a:pPr algn="ctr"/>
            <a:r>
              <a:rPr lang="en-US" b="1" dirty="0"/>
              <a:t>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4198472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Admission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7239000" cy="472439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Online application with documents uploaded</a:t>
            </a:r>
            <a:r>
              <a:rPr lang="en-US" sz="1600" dirty="0"/>
              <a:t> 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en-US" sz="1600" dirty="0"/>
              <a:t>  http://gradcas.liaisoncas.org/apply</a:t>
            </a:r>
            <a:endParaRPr lang="en-US" alt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Bachelor Degree in any subject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/>
              <a:t>Scanned transcripts from all prior degrees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/>
              <a:t>Two letters of recommendation from professors or work supervisors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/>
              <a:t>Resume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/>
              <a:t>Personal Statement – This must be your own work.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TOEFL, IELTS, or PTE </a:t>
            </a:r>
          </a:p>
          <a:p>
            <a:pPr lvl="1"/>
            <a:r>
              <a:rPr lang="en-US" sz="1400" b="1" dirty="0"/>
              <a:t>Students with CGPA of 68% or higher:</a:t>
            </a:r>
          </a:p>
          <a:p>
            <a:pPr lvl="2"/>
            <a:r>
              <a:rPr lang="en-US" sz="1400" dirty="0"/>
              <a:t>IELTS 6.0 or higher, TOEFL 70 or higher, PTE 50 or higher</a:t>
            </a:r>
          </a:p>
          <a:p>
            <a:pPr lvl="1"/>
            <a:r>
              <a:rPr lang="en-US" sz="1400" b="1" dirty="0"/>
              <a:t>Students with CGPA of 67% or lower:</a:t>
            </a:r>
          </a:p>
          <a:p>
            <a:pPr lvl="2"/>
            <a:r>
              <a:rPr lang="en-US" sz="1400" dirty="0"/>
              <a:t>IELTS 6.5 or higher, TOEFL 79 or higher, PTE 58 or higher</a:t>
            </a:r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7BA21-9283-4A83-9D0A-4C302E83C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64A57-448A-461D-80CF-0CEFBFE61B03}"/>
              </a:ext>
            </a:extLst>
          </p:cNvPr>
          <p:cNvSpPr txBox="1"/>
          <p:nvPr/>
        </p:nvSpPr>
        <p:spPr>
          <a:xfrm>
            <a:off x="5105400" y="12519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Master of Computer Science in </a:t>
            </a:r>
          </a:p>
          <a:p>
            <a:pPr algn="ctr"/>
            <a:r>
              <a:rPr lang="en-US" b="1" dirty="0"/>
              <a:t>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62696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+mn-lt"/>
              </a:rPr>
              <a:t>Cost and Financial Assistance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526" y="1752600"/>
            <a:ext cx="4367074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Merit Scholarships based on CGPA. Total scholarships are $2,000 - $4,000 USD 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Tuition - $880 per credit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MSIS affidavit amount $32,449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MSCS affidavit amount $37,729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No Deposit Required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1400" dirty="0"/>
              <a:t>Financial documents may be sent after you receive your admission decision.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5459" y="98342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School of Computer Science &amp; Mathematics</a:t>
            </a:r>
          </a:p>
          <a:p>
            <a:pPr algn="ctr"/>
            <a:r>
              <a:rPr lang="en-US" b="1" dirty="0"/>
              <a:t>Graduate Programs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76476"/>
            <a:ext cx="3398939" cy="2828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D54A0F-842F-4CC0-BDEA-96577D138301}"/>
              </a:ext>
            </a:extLst>
          </p:cNvPr>
          <p:cNvSpPr txBox="1"/>
          <p:nvPr/>
        </p:nvSpPr>
        <p:spPr>
          <a:xfrm>
            <a:off x="579539" y="568569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 your complete transcript and English proficiency exam to </a:t>
            </a:r>
            <a:r>
              <a:rPr lang="en-US" dirty="0">
                <a:hlinkClick r:id="rId4"/>
              </a:rPr>
              <a:t>graduate@marist.edu</a:t>
            </a:r>
            <a:r>
              <a:rPr lang="en-US" dirty="0"/>
              <a:t> for a fee waiver.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Graduate Programs Overview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2" y="4495800"/>
            <a:ext cx="2858411" cy="1906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31123"/>
            <a:ext cx="3105150" cy="207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831123"/>
            <a:ext cx="4953000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kern="0" dirty="0">
                <a:latin typeface="Arial Unicode MS" pitchFamily="34" charset="-128"/>
              </a:rPr>
              <a:t>MS  in Information Systems</a:t>
            </a:r>
            <a:br>
              <a:rPr lang="en-US" sz="2400" kern="0" dirty="0">
                <a:latin typeface="Arial Unicode MS" pitchFamily="34" charset="-128"/>
              </a:rPr>
            </a:br>
            <a:endParaRPr lang="en-US" sz="1000" kern="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 Unicode MS" pitchFamily="34" charset="-128"/>
              </a:rPr>
              <a:t>Information Systems Management</a:t>
            </a:r>
            <a:br>
              <a:rPr lang="en-US" sz="1400" kern="0" dirty="0">
                <a:latin typeface="Arial Unicode MS" pitchFamily="34" charset="-128"/>
              </a:rPr>
            </a:br>
            <a:endParaRPr lang="en-US" sz="1400" kern="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 Unicode MS" pitchFamily="34" charset="-128"/>
              </a:rPr>
              <a:t>Business Analytics</a:t>
            </a:r>
            <a:br>
              <a:rPr lang="en-US" sz="1400" kern="0" dirty="0">
                <a:latin typeface="Arial Unicode MS" pitchFamily="34" charset="-128"/>
              </a:rPr>
            </a:br>
            <a:endParaRPr lang="en-US" sz="1400" kern="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 Unicode MS" pitchFamily="34" charset="-128"/>
              </a:rPr>
              <a:t>Computer Networks &amp; Security </a:t>
            </a:r>
          </a:p>
          <a:p>
            <a:endParaRPr lang="en-US" dirty="0"/>
          </a:p>
          <a:p>
            <a:r>
              <a:rPr lang="en-US" kern="0" dirty="0">
                <a:latin typeface="Arial Unicode MS" pitchFamily="34" charset="-128"/>
              </a:rPr>
              <a:t>Advanced Certificate in Information Systems</a:t>
            </a:r>
            <a:endParaRPr lang="en-US" sz="1600" kern="0" dirty="0"/>
          </a:p>
          <a:p>
            <a:endParaRPr lang="en-US" kern="0" dirty="0">
              <a:latin typeface="Arial Unicode MS" pitchFamily="34" charset="-128"/>
            </a:endParaRPr>
          </a:p>
          <a:p>
            <a:r>
              <a:rPr lang="en-US" kern="0" dirty="0">
                <a:latin typeface="Arial Unicode MS" pitchFamily="34" charset="-128"/>
              </a:rPr>
              <a:t>Advanced Certificate in Business Analytics</a:t>
            </a:r>
            <a:endParaRPr lang="en-US" sz="16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663120"/>
            <a:ext cx="5467350" cy="130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kern="0" dirty="0">
                <a:latin typeface="Arial Unicode MS" pitchFamily="34" charset="-128"/>
              </a:rPr>
              <a:t>MS  in Computer Science Software Development</a:t>
            </a:r>
            <a:br>
              <a:rPr lang="en-US" sz="2400" kern="0" dirty="0">
                <a:latin typeface="Arial Unicode MS" pitchFamily="34" charset="-128"/>
              </a:rPr>
            </a:br>
            <a:endParaRPr lang="en-US" sz="1000" kern="0" dirty="0">
              <a:latin typeface="Arial Unicode MS" pitchFamily="34" charset="-128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 Unicode MS" pitchFamily="34" charset="-128"/>
              </a:rPr>
              <a:t>Cloud Computing Track</a:t>
            </a:r>
            <a:br>
              <a:rPr lang="en-US" sz="1400" kern="0" dirty="0">
                <a:latin typeface="Arial Unicode MS" pitchFamily="34" charset="-128"/>
              </a:rPr>
            </a:br>
            <a:endParaRPr lang="en-US" sz="1400" kern="0" dirty="0">
              <a:latin typeface="Arial Unicode MS" pitchFamily="34" charset="-128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 Unicode MS" pitchFamily="34" charset="-128"/>
              </a:rPr>
              <a:t>Mobile Computing Track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0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Graduate Programs Overview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5638800" cy="251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 Unicode MS" pitchFamily="34" charset="-128"/>
              </a:rPr>
              <a:t>Professional degrees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 Unicode MS" pitchFamily="34" charset="-128"/>
              </a:rPr>
              <a:t>Flexible format (face to face, online, hybrid formats)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 Unicode MS" pitchFamily="34" charset="-128"/>
              </a:rPr>
              <a:t>Pragmatic Emphasis: experiential learning &amp; projects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 Unicode MS" pitchFamily="34" charset="-128"/>
              </a:rPr>
              <a:t>Collaborative Learning  &amp; Team work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 Unicode MS" pitchFamily="34" charset="-128"/>
              </a:rPr>
              <a:t>Effective Communication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4230945"/>
            <a:ext cx="6096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 Unicode MS" pitchFamily="34" charset="-128"/>
              </a:rPr>
              <a:t>Independent research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 Unicode MS" pitchFamily="34" charset="-128"/>
              </a:rPr>
              <a:t>Integration of theory and practice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 Unicode MS" pitchFamily="34" charset="-128"/>
              </a:rPr>
              <a:t>Latest Techniques &amp; Supportive Technology (e.g. VCL)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 Unicode MS" pitchFamily="34" charset="-128"/>
              </a:rPr>
              <a:t>Open to explore many project areas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70" y="1782932"/>
            <a:ext cx="3086630" cy="2055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30945"/>
            <a:ext cx="1527048" cy="23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9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7472" y="1219200"/>
            <a:ext cx="4267200" cy="4381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2830" y="1485900"/>
            <a:ext cx="3983856" cy="38481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dirty="0"/>
              <a:t>Provides balanced combination of technical and managerial skills</a:t>
            </a:r>
            <a:br>
              <a:rPr lang="en-US" sz="2000" dirty="0"/>
            </a:br>
            <a:endParaRPr 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dirty="0">
                <a:latin typeface="Arial Unicode MS" pitchFamily="34" charset="-128"/>
              </a:rPr>
              <a:t>Potential students have backgrounds in: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Arial Unicode MS" pitchFamily="34" charset="-128"/>
              </a:rPr>
              <a:t>Business 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Arial Unicode MS" pitchFamily="34" charset="-128"/>
              </a:rPr>
              <a:t>Technology</a:t>
            </a:r>
          </a:p>
          <a:p>
            <a:pPr eaLnBrk="1" hangingPunct="1"/>
            <a:r>
              <a:rPr lang="en-US" sz="1400" dirty="0">
                <a:latin typeface="Arial Unicode MS" pitchFamily="34" charset="-128"/>
              </a:rPr>
              <a:t>Other specialties who are looking to make themselves more marketable in increasingly technology-dependent organizations.</a:t>
            </a:r>
            <a:br>
              <a:rPr lang="en-US" sz="1400" dirty="0">
                <a:latin typeface="Arial Unicode MS" pitchFamily="34" charset="-128"/>
              </a:rPr>
            </a:br>
            <a:endParaRPr lang="en-US" sz="1400" dirty="0">
              <a:latin typeface="Arial Unicode MS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dirty="0"/>
              <a:t>Curriculum designed to standards set forth by the Association of Computing Machinery and Association of Information Systems “MSIS Model Curriculum”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dirty="0"/>
              <a:t>Prepares individuals for a career in industry and  government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/>
          </a:p>
        </p:txBody>
      </p:sp>
      <p:pic>
        <p:nvPicPr>
          <p:cNvPr id="4" name="Picture 2" descr="http://its.eiu.edu/images/infosy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01714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4191000"/>
            <a:ext cx="38862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267200"/>
            <a:ext cx="3740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Three concentrations: 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 Unicode MS" pitchFamily="34" charset="-128"/>
              </a:rPr>
              <a:t>Information Systems Management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 Unicode MS" pitchFamily="34" charset="-128"/>
              </a:rPr>
              <a:t>Business Analytics</a:t>
            </a:r>
            <a:br>
              <a:rPr lang="en-US" sz="1600" dirty="0">
                <a:latin typeface="Arial Unicode MS" pitchFamily="34" charset="-128"/>
              </a:rPr>
            </a:br>
            <a:endParaRPr lang="en-US" sz="1600" dirty="0">
              <a:latin typeface="Arial Unicode MS" pitchFamily="34" charset="-128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 Unicode MS" pitchFamily="34" charset="-128"/>
              </a:rPr>
              <a:t>Computer Networks &amp; Security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19447" y="4476280"/>
            <a:ext cx="3505200" cy="21619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3962400"/>
            <a:ext cx="3276600" cy="2286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661262"/>
            <a:ext cx="3962400" cy="25297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09699" y="4572853"/>
            <a:ext cx="3324693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765860"/>
            <a:ext cx="3810000" cy="2272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23" y="755000"/>
            <a:ext cx="3810000" cy="914400"/>
          </a:xfrm>
        </p:spPr>
        <p:txBody>
          <a:bodyPr/>
          <a:lstStyle/>
          <a:p>
            <a:pPr algn="l"/>
            <a:r>
              <a:rPr lang="en-US" dirty="0">
                <a:latin typeface="Arial Unicode MS" pitchFamily="34" charset="-128"/>
              </a:rPr>
              <a:t>MSIS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905000"/>
            <a:ext cx="3581400" cy="2057400"/>
          </a:xfrm>
        </p:spPr>
        <p:txBody>
          <a:bodyPr/>
          <a:lstStyle/>
          <a:p>
            <a:pPr marL="0" indent="0" eaLnBrk="1" fontAlgn="t" hangingPunct="1">
              <a:buNone/>
            </a:pPr>
            <a:r>
              <a:rPr lang="en-US" sz="1600" b="1" dirty="0"/>
              <a:t> Information Systems Management</a:t>
            </a:r>
            <a:endParaRPr lang="en-US" sz="1600" dirty="0"/>
          </a:p>
          <a:p>
            <a:pPr eaLnBrk="1" fontAlgn="t" hangingPunct="1"/>
            <a:r>
              <a:rPr lang="en-US" sz="1600" dirty="0"/>
              <a:t>Systems Analyst / Designer</a:t>
            </a:r>
          </a:p>
          <a:p>
            <a:pPr eaLnBrk="1" fontAlgn="t" hangingPunct="1"/>
            <a:r>
              <a:rPr lang="en-US" sz="1600" dirty="0"/>
              <a:t>Business Analyst</a:t>
            </a:r>
          </a:p>
          <a:p>
            <a:pPr eaLnBrk="1" fontAlgn="t" hangingPunct="1"/>
            <a:r>
              <a:rPr lang="en-US" sz="1600" dirty="0"/>
              <a:t>Project Manager</a:t>
            </a:r>
          </a:p>
          <a:p>
            <a:pPr eaLnBrk="1" fontAlgn="t" hangingPunct="1"/>
            <a:r>
              <a:rPr lang="en-US" sz="1600" dirty="0"/>
              <a:t>IS Auditor</a:t>
            </a:r>
          </a:p>
          <a:p>
            <a:pPr eaLnBrk="1" fontAlgn="t" hangingPunct="1"/>
            <a:r>
              <a:rPr lang="en-US" sz="1600" dirty="0"/>
              <a:t>IS Manager</a:t>
            </a:r>
          </a:p>
          <a:p>
            <a:pPr eaLnBrk="1" fontAlgn="t" hangingPunct="1"/>
            <a:r>
              <a:rPr lang="en-US" sz="1600" dirty="0"/>
              <a:t>Chief Information Officer (CIO)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4038600"/>
            <a:ext cx="3124200" cy="21336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marL="0" indent="0" eaLnBrk="1" fontAlgn="t" hangingPunct="1">
              <a:buNone/>
            </a:pPr>
            <a:r>
              <a:rPr lang="en-US" sz="1600" b="1" dirty="0"/>
              <a:t>Business Analytics</a:t>
            </a:r>
            <a:endParaRPr lang="en-US" sz="1600" dirty="0"/>
          </a:p>
          <a:p>
            <a:pPr eaLnBrk="1" fontAlgn="t" hangingPunct="1"/>
            <a:r>
              <a:rPr lang="en-US" sz="1600" dirty="0"/>
              <a:t>Data Analyst / Architect</a:t>
            </a:r>
          </a:p>
          <a:p>
            <a:pPr eaLnBrk="1" fontAlgn="t" hangingPunct="1"/>
            <a:r>
              <a:rPr lang="en-US" sz="1600" dirty="0"/>
              <a:t>Database Administrator</a:t>
            </a:r>
          </a:p>
          <a:p>
            <a:pPr eaLnBrk="1" fontAlgn="t" hangingPunct="1"/>
            <a:r>
              <a:rPr lang="en-US" sz="1600" dirty="0"/>
              <a:t>Business Analyst</a:t>
            </a:r>
          </a:p>
          <a:p>
            <a:pPr eaLnBrk="1" fontAlgn="t" hangingPunct="1"/>
            <a:r>
              <a:rPr lang="en-US" sz="1600" dirty="0"/>
              <a:t>Data Science Specialist</a:t>
            </a:r>
          </a:p>
          <a:p>
            <a:pPr eaLnBrk="1" fontAlgn="t" hangingPunct="1"/>
            <a:r>
              <a:rPr lang="en-US" sz="1600" dirty="0"/>
              <a:t>Business Analytics Manager</a:t>
            </a:r>
          </a:p>
          <a:p>
            <a:pPr eaLnBrk="1" fontAlgn="t" hangingPunct="1"/>
            <a:r>
              <a:rPr lang="en-US" sz="1600" dirty="0"/>
              <a:t>Chief Data Officer (CDO)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409700" y="4678247"/>
            <a:ext cx="33246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sz="1600" b="1" dirty="0"/>
              <a:t> Computer Networks &amp; Security</a:t>
            </a:r>
            <a:endParaRPr lang="en-US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Security Administrator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Network Specialist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Internet Engineer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System Administrator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Network Operations Mgr.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Chief Technology Officer (CTO)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96" y="990600"/>
            <a:ext cx="4113654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4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 noGrp="1" noChangeArrowheads="1"/>
          </p:cNvSpPr>
          <p:nvPr>
            <p:ph type="title"/>
          </p:nvPr>
        </p:nvSpPr>
        <p:spPr>
          <a:xfrm>
            <a:off x="432371" y="643977"/>
            <a:ext cx="8148638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latin typeface="Arial Unicode MS" pitchFamily="34" charset="-128"/>
              </a:rPr>
              <a:t>MSIS Program Structure</a:t>
            </a:r>
            <a:r>
              <a:rPr lang="en-US" sz="4800" dirty="0">
                <a:latin typeface="Arial Unicode MS" pitchFamily="34" charset="-128"/>
              </a:rPr>
              <a:t> </a:t>
            </a:r>
            <a:endParaRPr lang="en-US" sz="4000" i="1" dirty="0">
              <a:solidFill>
                <a:srgbClr val="FAFD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598871" y="6432026"/>
            <a:ext cx="5198656" cy="327335"/>
            <a:chOff x="2824067" y="6434967"/>
            <a:chExt cx="5198656" cy="327335"/>
          </a:xfrm>
        </p:grpSpPr>
        <p:sp>
          <p:nvSpPr>
            <p:cNvPr id="62" name="Rectangle 61"/>
            <p:cNvSpPr/>
            <p:nvPr/>
          </p:nvSpPr>
          <p:spPr>
            <a:xfrm>
              <a:off x="2824067" y="6458276"/>
              <a:ext cx="295275" cy="2667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31198" y="6457506"/>
              <a:ext cx="304800" cy="30479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33755" y="6467803"/>
              <a:ext cx="304800" cy="27622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05379" y="6434967"/>
              <a:ext cx="4817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Core                 Elective           Foundation/Prerequisite</a:t>
              </a:r>
            </a:p>
          </p:txBody>
        </p:sp>
      </p:grpSp>
      <p:sp>
        <p:nvSpPr>
          <p:cNvPr id="66" name="Left Brace 65"/>
          <p:cNvSpPr/>
          <p:nvPr/>
        </p:nvSpPr>
        <p:spPr>
          <a:xfrm rot="16200000" flipH="1">
            <a:off x="4439709" y="750369"/>
            <a:ext cx="243019" cy="6505065"/>
          </a:xfrm>
          <a:prstGeom prst="leftBrace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67" name="Rectangle 66"/>
          <p:cNvSpPr/>
          <p:nvPr/>
        </p:nvSpPr>
        <p:spPr>
          <a:xfrm>
            <a:off x="163450" y="5850431"/>
            <a:ext cx="2572574" cy="47788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2 electives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(MSIS , MBA or MSCS)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63447" y="4663823"/>
            <a:ext cx="2572576" cy="4900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MSIS601	Network Design &amp; 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                   	Implementation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63446" y="4154054"/>
            <a:ext cx="2572577" cy="516509"/>
          </a:xfrm>
          <a:prstGeom prst="rect">
            <a:avLst/>
          </a:prstGeom>
          <a:solidFill>
            <a:srgbClr val="00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MATH130	Intro to Statistics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36117" y="3401929"/>
            <a:ext cx="168988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IS Management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048" y="3086262"/>
            <a:ext cx="236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Computer Networks &amp; Security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400802" y="4148042"/>
            <a:ext cx="2584618" cy="364605"/>
          </a:xfrm>
          <a:prstGeom prst="rect">
            <a:avLst/>
          </a:prstGeom>
          <a:solidFill>
            <a:srgbClr val="00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MATH130    Intro to Statistics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400800" y="4512647"/>
            <a:ext cx="2584619" cy="44685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MSIS545      Intro to Data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                     Analysis/Comp. Stats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400800" y="4959502"/>
            <a:ext cx="2584620" cy="476168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MSIS637      Decision Support 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                     Systems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400800" y="5435670"/>
            <a:ext cx="2584620" cy="42538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MSIS645      Data Mining &amp;  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                     Predictive Analytics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63446" y="5502163"/>
            <a:ext cx="2572575" cy="377687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MSIS602	Net. Virtualization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63449" y="5141646"/>
            <a:ext cx="2572574" cy="360517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MSIS603	Network Security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975845" y="3094153"/>
            <a:ext cx="167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Business Analytics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400800" y="5867400"/>
            <a:ext cx="2584620" cy="460913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2 electives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(MSIS , MBA or MSCS)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310283" y="4151047"/>
            <a:ext cx="2554645" cy="522522"/>
          </a:xfrm>
          <a:prstGeom prst="rect">
            <a:avLst/>
          </a:prstGeom>
          <a:solidFill>
            <a:srgbClr val="00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MATH130	Intro to Statistics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310282" y="4676959"/>
            <a:ext cx="2554645" cy="437044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b="1" dirty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tx1"/>
                </a:solidFill>
              </a:rPr>
              <a:t>MSIS620	Emerging     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                   	Technologies</a:t>
            </a:r>
            <a:r>
              <a:rPr lang="en-US" sz="1050" b="1" dirty="0">
                <a:solidFill>
                  <a:schemeClr val="tx1"/>
                </a:solidFill>
              </a:rPr>
              <a:t>        </a:t>
            </a:r>
          </a:p>
          <a:p>
            <a:r>
              <a:rPr lang="en-US" sz="1050" b="1" dirty="0">
                <a:solidFill>
                  <a:schemeClr val="tx1"/>
                </a:solidFill>
              </a:rPr>
              <a:t>                   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310282" y="5114003"/>
            <a:ext cx="2554646" cy="44118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b="1" dirty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tx1"/>
                </a:solidFill>
              </a:rPr>
              <a:t>MSIS621	Enterprise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                   	Architecture        </a:t>
            </a:r>
          </a:p>
          <a:p>
            <a:r>
              <a:rPr lang="en-US" sz="1050" b="1" dirty="0">
                <a:solidFill>
                  <a:schemeClr val="tx1"/>
                </a:solidFill>
              </a:rPr>
              <a:t>                   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310282" y="5557197"/>
            <a:ext cx="2554645" cy="771116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3 electives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(MSIS , MBA or MSCS)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907480" y="1556716"/>
            <a:ext cx="3147159" cy="174576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tx1"/>
                </a:solidFill>
              </a:rPr>
              <a:t>MSIS527	Syst. &amp; Inf. Concepts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MSIS537	Data Management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MSIS567	Data Communications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MSIS570 	Systems Analysis &amp; Design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MBA667	Accounting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MSIS730	IS Policy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MSIS720	IS Project (Capstone) </a:t>
            </a:r>
          </a:p>
          <a:p>
            <a:endParaRPr lang="en-US" sz="1100" b="1" dirty="0">
              <a:solidFill>
                <a:schemeClr val="tx1"/>
              </a:solidFill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  <a:p>
            <a:endParaRPr lang="en-US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5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latin typeface="Arial Unicode MS" pitchFamily="34" charset="-128"/>
              </a:rPr>
              <a:t>MSIS Elective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1834"/>
            <a:ext cx="5113538" cy="2800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rial Unicode MS" pitchFamily="34" charset="-128"/>
              </a:rPr>
              <a:t>Data &amp; Information Management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 Unicode MS" pitchFamily="34" charset="-128"/>
              </a:rPr>
              <a:t>Computational Statistics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 Unicode MS" pitchFamily="34" charset="-128"/>
              </a:rPr>
              <a:t>Legal Environment of Business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 Unicode MS" pitchFamily="34" charset="-128"/>
              </a:rPr>
              <a:t>Wireless Communications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 Unicode MS" pitchFamily="34" charset="-128"/>
              </a:rPr>
              <a:t>Web Services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Among others …</a:t>
            </a:r>
          </a:p>
          <a:p>
            <a:pPr>
              <a:lnSpc>
                <a:spcPct val="80000"/>
              </a:lnSpc>
            </a:pPr>
            <a:endParaRPr lang="en-US" sz="3200" dirty="0">
              <a:latin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58" y="3429000"/>
            <a:ext cx="4572000" cy="30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797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09856" y="1727896"/>
            <a:ext cx="410074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1660" y="3523695"/>
            <a:ext cx="5029200" cy="2514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3371" y="3714195"/>
            <a:ext cx="4724400" cy="2133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 Systems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256" y="1790411"/>
            <a:ext cx="4038600" cy="1600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18 credits</a:t>
            </a:r>
          </a:p>
          <a:p>
            <a:pPr marL="0" indent="0">
              <a:buNone/>
            </a:pPr>
            <a:r>
              <a:rPr lang="en-US" dirty="0"/>
              <a:t>	6 Courses</a:t>
            </a:r>
          </a:p>
          <a:p>
            <a:pPr marL="0" indent="0">
              <a:buNone/>
            </a:pPr>
            <a:r>
              <a:rPr lang="en-US" dirty="0"/>
              <a:t>	     50% of MSIS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380" y="3911036"/>
            <a:ext cx="3577104" cy="209698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All courses taken in the certificate program are MSIS courses and may be later applied to the </a:t>
            </a:r>
            <a:r>
              <a:rPr lang="en-US" sz="1800"/>
              <a:t>MSIS degree </a:t>
            </a:r>
            <a:r>
              <a:rPr lang="en-US" sz="1800" dirty="0"/>
              <a:t>provided the grades earned are B or better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254730" y="3643524"/>
            <a:ext cx="4724400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dirty="0"/>
              <a:t>Systems &amp; Information Concepts in Organizations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/>
              <a:t>Data Management</a:t>
            </a:r>
            <a:endParaRPr lang="en-US" sz="1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/>
              <a:t>Data Communications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/>
              <a:t>Systems Analysis &amp; Design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/>
              <a:t>Information Systems Policy </a:t>
            </a:r>
          </a:p>
          <a:p>
            <a:pPr algn="ctr">
              <a:lnSpc>
                <a:spcPct val="150000"/>
              </a:lnSpc>
            </a:pPr>
            <a:r>
              <a:rPr lang="en-US" sz="1600" dirty="0"/>
              <a:t>Information Systems Project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93794" y="1851006"/>
            <a:ext cx="4068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/>
              <a:t>Designed to satisfy the professional needs of students who wish to acquire graduate-level knowledge in Information Systems (IS), but who (initially) do not wish to pursue a full graduate degree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373633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09856" y="1727896"/>
            <a:ext cx="410074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1660" y="3523695"/>
            <a:ext cx="5029200" cy="2514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3371" y="3714195"/>
            <a:ext cx="4724400" cy="2133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Business Analytics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256" y="1790411"/>
            <a:ext cx="4038600" cy="1600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 Semesters</a:t>
            </a:r>
          </a:p>
          <a:p>
            <a:pPr marL="0" indent="0">
              <a:buNone/>
            </a:pPr>
            <a:r>
              <a:rPr lang="en-US" dirty="0"/>
              <a:t>	4 Courses</a:t>
            </a:r>
          </a:p>
          <a:p>
            <a:pPr marL="0" indent="0">
              <a:buNone/>
            </a:pPr>
            <a:r>
              <a:rPr lang="en-US" dirty="0"/>
              <a:t>		12 Credits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3581400"/>
            <a:ext cx="3577104" cy="285898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Potential audience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Managers and Professionals </a:t>
            </a:r>
            <a:br>
              <a:rPr lang="en-US" sz="1400" dirty="0"/>
            </a:br>
            <a:r>
              <a:rPr lang="en-US" sz="1400" dirty="0"/>
              <a:t>(IT, marketing, advertising, finance, health care)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Researchers (Physics, Engineering, Social Sciences, Medicine)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Business Analysts and Consultants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Finance Professionals.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607" y="3980365"/>
            <a:ext cx="4532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dirty="0"/>
              <a:t>Data Management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/>
              <a:t>Intro to Data Analysis &amp; Computational Statistics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/>
              <a:t>Decision Support Systems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/>
              <a:t>Data Mining and Predictive Analytics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1727896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kern="0" dirty="0"/>
              <a:t>Unique technology learning environment:</a:t>
            </a:r>
            <a:br>
              <a:rPr lang="en-US" sz="1200" kern="0" dirty="0"/>
            </a:br>
            <a:endParaRPr lang="en-US" sz="1200" kern="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kern="0" dirty="0"/>
              <a:t>Close Collaboration with IBM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kern="0" dirty="0"/>
              <a:t>Open source and commercial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0" dirty="0"/>
              <a:t>Intensive use of technology, hands-on approach</a:t>
            </a:r>
            <a:br>
              <a:rPr lang="en-US" sz="1200" kern="0" dirty="0"/>
            </a:br>
            <a:r>
              <a:rPr lang="en-US" sz="1200" kern="0" dirty="0"/>
              <a:t>Over 10 years of experience delivering in Business Intelligence &amp; Analytics, Information Decision Systems, Data &amp; Information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295624847"/>
      </p:ext>
    </p:extLst>
  </p:cSld>
  <p:clrMapOvr>
    <a:masterClrMapping/>
  </p:clrMapOvr>
</p:sld>
</file>

<file path=ppt/theme/theme1.xml><?xml version="1.0" encoding="utf-8"?>
<a:theme xmlns:a="http://schemas.openxmlformats.org/drawingml/2006/main" name="MSIS">
  <a:themeElements>
    <a:clrScheme name="M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SI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I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40139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6AAAE"/>
        </a:accent5>
        <a:accent6>
          <a:srgbClr val="AEAEAE"/>
        </a:accent6>
        <a:hlink>
          <a:srgbClr val="D40139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MSIS</Template>
  <TotalTime>1506</TotalTime>
  <Words>1180</Words>
  <Application>Microsoft Office PowerPoint</Application>
  <PresentationFormat>On-screen Show (4:3)</PresentationFormat>
  <Paragraphs>267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Unicode MS</vt:lpstr>
      <vt:lpstr>Futura Md BT</vt:lpstr>
      <vt:lpstr>Times New Roman</vt:lpstr>
      <vt:lpstr>Verdana</vt:lpstr>
      <vt:lpstr>Wingdings</vt:lpstr>
      <vt:lpstr>MSIS</vt:lpstr>
      <vt:lpstr>PowerPoint Presentation</vt:lpstr>
      <vt:lpstr>Graduate Programs Overview</vt:lpstr>
      <vt:lpstr>Graduate Programs Overview</vt:lpstr>
      <vt:lpstr>PowerPoint Presentation</vt:lpstr>
      <vt:lpstr>MSIS Careers</vt:lpstr>
      <vt:lpstr>MSIS Program Structure </vt:lpstr>
      <vt:lpstr>MSIS Elective Courses</vt:lpstr>
      <vt:lpstr>Information Systems Certificate</vt:lpstr>
      <vt:lpstr>Business Analytics Certificate</vt:lpstr>
      <vt:lpstr>Our Virtual Computing Lab</vt:lpstr>
      <vt:lpstr>MS in Computer Science Software Development</vt:lpstr>
      <vt:lpstr>Software Development Careers</vt:lpstr>
      <vt:lpstr>MSCS/SD Program Structure</vt:lpstr>
      <vt:lpstr>Prerequisite courses for career changers:</vt:lpstr>
      <vt:lpstr>MSCS/SD Electives</vt:lpstr>
      <vt:lpstr>Admission Requirements</vt:lpstr>
      <vt:lpstr>Cost and Financial Assistance</vt:lpstr>
    </vt:vector>
  </TitlesOfParts>
  <Company>Marist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Marist User</dc:creator>
  <cp:lastModifiedBy>Laura Weidner</cp:lastModifiedBy>
  <cp:revision>123</cp:revision>
  <dcterms:created xsi:type="dcterms:W3CDTF">2008-09-29T20:23:57Z</dcterms:created>
  <dcterms:modified xsi:type="dcterms:W3CDTF">2020-04-09T15:34:01Z</dcterms:modified>
</cp:coreProperties>
</file>