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4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8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371600" y="-457200"/>
            <a:ext cx="6400800" cy="5029200"/>
          </a:xfrm>
          <a:prstGeom prst="ellipse">
            <a:avLst/>
          </a:prstGeom>
          <a:solidFill>
            <a:srgbClr val="4A9EFF">
              <a:alpha val="6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3200400" y="457200"/>
            <a:ext cx="2743200" cy="3657600"/>
          </a:xfrm>
          <a:prstGeom prst="ellipse">
            <a:avLst/>
          </a:prstGeom>
          <a:solidFill>
            <a:srgbClr val="8B5CF6">
              <a:alpha val="7000"/>
            </a:srgbClr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5029200" y="914400"/>
            <a:ext cx="2286000" cy="2743200"/>
          </a:xfrm>
          <a:prstGeom prst="ellipse">
            <a:avLst/>
          </a:prstGeom>
          <a:solidFill>
            <a:srgbClr val="06B6D4">
              <a:alpha val="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676656" y="58521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03504" y="51206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8266176" y="76809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8193024" y="69494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10896" y="341985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237744" y="334670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8449056" y="314553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8375904" y="307238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316736" y="442569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243584" y="435254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7260336" y="415137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187184" y="407822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956816" y="159105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1883664" y="151790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077456" y="177393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7004304" y="1700784"/>
            <a:ext cx="256032" cy="256032"/>
          </a:xfrm>
          <a:prstGeom prst="ellipse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31520" y="960120"/>
            <a:ext cx="438912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kern="0" spc="6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</a:t>
            </a:r>
            <a:endParaRPr lang="en-US" sz="8000" dirty="0"/>
          </a:p>
        </p:txBody>
      </p:sp>
      <p:sp>
        <p:nvSpPr>
          <p:cNvPr id="72" name="Text 70"/>
          <p:cNvSpPr/>
          <p:nvPr/>
        </p:nvSpPr>
        <p:spPr>
          <a:xfrm>
            <a:off x="4828032" y="960120"/>
            <a:ext cx="365760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kern="0" spc="600" dirty="0">
                <a:solidFill>
                  <a:srgbClr val="4A9E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NET</a:t>
            </a:r>
            <a:endParaRPr lang="en-US" sz="8000" dirty="0"/>
          </a:p>
        </p:txBody>
      </p:sp>
      <p:sp>
        <p:nvSpPr>
          <p:cNvPr id="73" name="Shape 71"/>
          <p:cNvSpPr/>
          <p:nvPr/>
        </p:nvSpPr>
        <p:spPr>
          <a:xfrm>
            <a:off x="731520" y="2048256"/>
            <a:ext cx="2743200" cy="2286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3547872" y="2048256"/>
            <a:ext cx="1097280" cy="2286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731520" y="2176272"/>
            <a:ext cx="768096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Verifiable Reputation Infrastructure for the AI Age</a:t>
            </a:r>
            <a:endParaRPr lang="en-US" sz="1700" dirty="0"/>
          </a:p>
        </p:txBody>
      </p:sp>
      <p:sp>
        <p:nvSpPr>
          <p:cNvPr id="76" name="Shape 74"/>
          <p:cNvSpPr/>
          <p:nvPr/>
        </p:nvSpPr>
        <p:spPr>
          <a:xfrm>
            <a:off x="731520" y="2706624"/>
            <a:ext cx="6583680" cy="713232"/>
          </a:xfrm>
          <a:prstGeom prst="rect">
            <a:avLst/>
          </a:prstGeom>
          <a:solidFill>
            <a:srgbClr val="0D1528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731520" y="2706624"/>
            <a:ext cx="36576" cy="71323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868680" y="2743200"/>
            <a:ext cx="6309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"In the AI age, content is cheap.</a:t>
            </a:r>
            <a:endParaRPr lang="en-US" sz="1350" dirty="0"/>
          </a:p>
        </p:txBody>
      </p:sp>
      <p:sp>
        <p:nvSpPr>
          <p:cNvPr id="79" name="Text 77"/>
          <p:cNvSpPr/>
          <p:nvPr/>
        </p:nvSpPr>
        <p:spPr>
          <a:xfrm>
            <a:off x="868680" y="3017520"/>
            <a:ext cx="6309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 is the new scarcity."</a:t>
            </a:r>
            <a:endParaRPr lang="en-US" sz="1350" dirty="0"/>
          </a:p>
        </p:txBody>
      </p:sp>
      <p:sp>
        <p:nvSpPr>
          <p:cNvPr id="80" name="Shape 78"/>
          <p:cNvSpPr/>
          <p:nvPr/>
        </p:nvSpPr>
        <p:spPr>
          <a:xfrm>
            <a:off x="731520" y="3584448"/>
            <a:ext cx="2286000" cy="292608"/>
          </a:xfrm>
          <a:prstGeom prst="rect">
            <a:avLst/>
          </a:prstGeom>
          <a:solidFill>
            <a:srgbClr val="4A9EFF">
              <a:alpha val="16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31520" y="3584448"/>
            <a:ext cx="22860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150" dirty="0">
                <a:solidFill>
                  <a:srgbClr val="67E8F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BITTENSOR HACKATHON 2025</a:t>
            </a:r>
            <a:endParaRPr lang="en-US" sz="750" dirty="0"/>
          </a:p>
        </p:txBody>
      </p:sp>
      <p:sp>
        <p:nvSpPr>
          <p:cNvPr id="82" name="Shape 80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solidFill>
            <a:srgbClr val="1E2D4A"/>
          </a:solidFill>
          <a:ln w="12700">
            <a:solidFill>
              <a:srgbClr val="1E2D4A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kern="0" spc="8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trustnet.ai   ·   Built on Bittensor   ·   Decentralized Claim Verification Network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3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EF4444">
                <a:alpha val="6000"/>
              </a:srgbClr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65760" y="164592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EF444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ANTI-CHEATING MECHANISM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365760" y="457200"/>
            <a:ext cx="84124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Five-Layer Fraud Prevention</a:t>
            </a:r>
            <a:endParaRPr lang="en-US" sz="2000" dirty="0"/>
          </a:p>
        </p:txBody>
      </p:sp>
      <p:sp>
        <p:nvSpPr>
          <p:cNvPr id="54" name="Shape 52"/>
          <p:cNvSpPr/>
          <p:nvPr/>
        </p:nvSpPr>
        <p:spPr>
          <a:xfrm>
            <a:off x="256032" y="1024128"/>
            <a:ext cx="2816352" cy="175564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256032" y="1024128"/>
            <a:ext cx="2816352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47472" y="1078992"/>
            <a:ext cx="402336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4A9EFF">
                    <a:alpha val="55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01</a:t>
            </a:r>
            <a:endParaRPr lang="en-US" sz="1800" dirty="0"/>
          </a:p>
        </p:txBody>
      </p:sp>
      <p:sp>
        <p:nvSpPr>
          <p:cNvPr id="57" name="Text 55"/>
          <p:cNvSpPr/>
          <p:nvPr/>
        </p:nvSpPr>
        <p:spPr>
          <a:xfrm>
            <a:off x="713232" y="1097280"/>
            <a:ext cx="34747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🌐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347472" y="1481328"/>
            <a:ext cx="263347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Multi-Source Cross-Validation</a:t>
            </a:r>
            <a:endParaRPr lang="en-US" sz="1150" dirty="0"/>
          </a:p>
        </p:txBody>
      </p:sp>
      <p:sp>
        <p:nvSpPr>
          <p:cNvPr id="59" name="Text 57"/>
          <p:cNvSpPr/>
          <p:nvPr/>
        </p:nvSpPr>
        <p:spPr>
          <a:xfrm>
            <a:off x="347472" y="1773936"/>
            <a:ext cx="263347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GitHub · X · LinkedIn · On-chain · Timestamps · Articles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347472" y="2194560"/>
            <a:ext cx="2633472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"Single evidence is a clue. Cross-source consensus is proof."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3163824" y="1024128"/>
            <a:ext cx="2816352" cy="175564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3163824" y="1024128"/>
            <a:ext cx="2816352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3255264" y="1078992"/>
            <a:ext cx="402336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8B5CF6">
                    <a:alpha val="55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02</a:t>
            </a:r>
            <a:endParaRPr lang="en-US" sz="1800" dirty="0"/>
          </a:p>
        </p:txBody>
      </p:sp>
      <p:sp>
        <p:nvSpPr>
          <p:cNvPr id="64" name="Text 62"/>
          <p:cNvSpPr/>
          <p:nvPr/>
        </p:nvSpPr>
        <p:spPr>
          <a:xfrm>
            <a:off x="3621024" y="1097280"/>
            <a:ext cx="34747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⚖️</a:t>
            </a:r>
            <a:endParaRPr lang="en-US" sz="1600" dirty="0"/>
          </a:p>
        </p:txBody>
      </p:sp>
      <p:sp>
        <p:nvSpPr>
          <p:cNvPr id="65" name="Text 63"/>
          <p:cNvSpPr/>
          <p:nvPr/>
        </p:nvSpPr>
        <p:spPr>
          <a:xfrm>
            <a:off x="3255264" y="1481328"/>
            <a:ext cx="263347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Evidence Weight System</a:t>
            </a:r>
            <a:endParaRPr lang="en-US" sz="1150" dirty="0"/>
          </a:p>
        </p:txBody>
      </p:sp>
      <p:sp>
        <p:nvSpPr>
          <p:cNvPr id="66" name="Text 64"/>
          <p:cNvSpPr/>
          <p:nvPr/>
        </p:nvSpPr>
        <p:spPr>
          <a:xfrm>
            <a:off x="3255264" y="1773936"/>
            <a:ext cx="263347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 weight: commits, on-chain, timestamps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 weight: screenshots, self-descriptions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3255264" y="2194560"/>
            <a:ext cx="2633472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High-trust sources outweigh self-reported data by design.</a:t>
            </a:r>
            <a:endParaRPr lang="en-US" sz="750" dirty="0"/>
          </a:p>
        </p:txBody>
      </p:sp>
      <p:sp>
        <p:nvSpPr>
          <p:cNvPr id="68" name="Shape 66"/>
          <p:cNvSpPr/>
          <p:nvPr/>
        </p:nvSpPr>
        <p:spPr>
          <a:xfrm>
            <a:off x="6071616" y="1024128"/>
            <a:ext cx="2816352" cy="175564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071616" y="1024128"/>
            <a:ext cx="2816352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163056" y="1078992"/>
            <a:ext cx="402336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6B6D4">
                    <a:alpha val="55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03</a:t>
            </a:r>
            <a:endParaRPr lang="en-US" sz="1800" dirty="0"/>
          </a:p>
        </p:txBody>
      </p:sp>
      <p:sp>
        <p:nvSpPr>
          <p:cNvPr id="71" name="Text 69"/>
          <p:cNvSpPr/>
          <p:nvPr/>
        </p:nvSpPr>
        <p:spPr>
          <a:xfrm>
            <a:off x="6528816" y="1097280"/>
            <a:ext cx="34747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⏱</a:t>
            </a:r>
            <a:endParaRPr lang="en-US" sz="1600" dirty="0"/>
          </a:p>
        </p:txBody>
      </p:sp>
      <p:sp>
        <p:nvSpPr>
          <p:cNvPr id="72" name="Text 70"/>
          <p:cNvSpPr/>
          <p:nvPr/>
        </p:nvSpPr>
        <p:spPr>
          <a:xfrm>
            <a:off x="6163056" y="1481328"/>
            <a:ext cx="263347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Timeline Consistency Analysis</a:t>
            </a:r>
            <a:endParaRPr lang="en-US" sz="1150" dirty="0"/>
          </a:p>
        </p:txBody>
      </p:sp>
      <p:sp>
        <p:nvSpPr>
          <p:cNvPr id="73" name="Text 71"/>
          <p:cNvSpPr/>
          <p:nvPr/>
        </p:nvSpPr>
        <p:spPr>
          <a:xfrm>
            <a:off x="6163056" y="1773936"/>
            <a:ext cx="263347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Detect time gaps, retrofitted evidence, contradictions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6163056" y="2194560"/>
            <a:ext cx="2633472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detects timeline anomalies and evidence fabrication.</a:t>
            </a:r>
            <a:endParaRPr lang="en-US" sz="750" dirty="0"/>
          </a:p>
        </p:txBody>
      </p:sp>
      <p:sp>
        <p:nvSpPr>
          <p:cNvPr id="75" name="Shape 73"/>
          <p:cNvSpPr/>
          <p:nvPr/>
        </p:nvSpPr>
        <p:spPr>
          <a:xfrm>
            <a:off x="804672" y="3017520"/>
            <a:ext cx="4224528" cy="175564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804672" y="3017520"/>
            <a:ext cx="4224528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896112" y="3072384"/>
            <a:ext cx="402336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0B981">
                    <a:alpha val="55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04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1261872" y="3090672"/>
            <a:ext cx="34747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📊</a:t>
            </a:r>
            <a:endParaRPr lang="en-US" sz="1600" dirty="0"/>
          </a:p>
        </p:txBody>
      </p:sp>
      <p:sp>
        <p:nvSpPr>
          <p:cNvPr id="79" name="Text 77"/>
          <p:cNvSpPr/>
          <p:nvPr/>
        </p:nvSpPr>
        <p:spPr>
          <a:xfrm>
            <a:off x="896112" y="3474720"/>
            <a:ext cx="40416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Validator Reputation</a:t>
            </a:r>
            <a:endParaRPr lang="en-US" sz="1150" dirty="0"/>
          </a:p>
        </p:txBody>
      </p:sp>
      <p:sp>
        <p:nvSpPr>
          <p:cNvPr id="80" name="Text 78"/>
          <p:cNvSpPr/>
          <p:nvPr/>
        </p:nvSpPr>
        <p:spPr>
          <a:xfrm>
            <a:off x="896112" y="3767328"/>
            <a:ext cx="40416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Persistent bad judgments reduce node reputation weight</a:t>
            </a:r>
            <a:endParaRPr lang="en-US" sz="850" dirty="0"/>
          </a:p>
        </p:txBody>
      </p:sp>
      <p:sp>
        <p:nvSpPr>
          <p:cNvPr id="81" name="Text 79"/>
          <p:cNvSpPr/>
          <p:nvPr/>
        </p:nvSpPr>
        <p:spPr>
          <a:xfrm>
            <a:off x="896112" y="4187952"/>
            <a:ext cx="4041648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Long-term accuracy matters — validators earn their weight.</a:t>
            </a:r>
            <a:endParaRPr lang="en-US" sz="750" dirty="0"/>
          </a:p>
        </p:txBody>
      </p:sp>
      <p:sp>
        <p:nvSpPr>
          <p:cNvPr id="82" name="Shape 80"/>
          <p:cNvSpPr/>
          <p:nvPr/>
        </p:nvSpPr>
        <p:spPr>
          <a:xfrm>
            <a:off x="5138928" y="3017520"/>
            <a:ext cx="4224528" cy="175564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5138928" y="3017520"/>
            <a:ext cx="4224528" cy="411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5230368" y="3072384"/>
            <a:ext cx="402336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59E0B">
                    <a:alpha val="55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05</a:t>
            </a:r>
            <a:endParaRPr lang="en-US" sz="1800" dirty="0"/>
          </a:p>
        </p:txBody>
      </p:sp>
      <p:sp>
        <p:nvSpPr>
          <p:cNvPr id="85" name="Text 83"/>
          <p:cNvSpPr/>
          <p:nvPr/>
        </p:nvSpPr>
        <p:spPr>
          <a:xfrm>
            <a:off x="5596128" y="3090672"/>
            <a:ext cx="34747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🎲</a:t>
            </a:r>
            <a:endParaRPr lang="en-US" sz="1600" dirty="0"/>
          </a:p>
        </p:txBody>
      </p:sp>
      <p:sp>
        <p:nvSpPr>
          <p:cNvPr id="86" name="Text 84"/>
          <p:cNvSpPr/>
          <p:nvPr/>
        </p:nvSpPr>
        <p:spPr>
          <a:xfrm>
            <a:off x="5230368" y="3474720"/>
            <a:ext cx="40416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Random Audit System</a:t>
            </a:r>
            <a:endParaRPr lang="en-US" sz="1150" dirty="0"/>
          </a:p>
        </p:txBody>
      </p:sp>
      <p:sp>
        <p:nvSpPr>
          <p:cNvPr id="87" name="Text 85"/>
          <p:cNvSpPr/>
          <p:nvPr/>
        </p:nvSpPr>
        <p:spPr>
          <a:xfrm>
            <a:off x="5230368" y="3767328"/>
            <a:ext cx="40416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High-value claims undergo random re-verification</a:t>
            </a:r>
            <a:endParaRPr lang="en-US" sz="850" dirty="0"/>
          </a:p>
        </p:txBody>
      </p:sp>
      <p:sp>
        <p:nvSpPr>
          <p:cNvPr id="88" name="Text 86"/>
          <p:cNvSpPr/>
          <p:nvPr/>
        </p:nvSpPr>
        <p:spPr>
          <a:xfrm>
            <a:off x="5230368" y="4187952"/>
            <a:ext cx="4041648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Random audits prevent batch manipulation at scale.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0"/>
            <a:ext cx="5486400" cy="4572000"/>
          </a:xfrm>
          <a:prstGeom prst="ellipse">
            <a:avLst/>
          </a:prstGeom>
          <a:solidFill>
            <a:srgbClr val="10B981">
              <a:alpha val="4000"/>
            </a:srgbClr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64592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PRIVACY &amp; ETHICS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11480" y="457200"/>
            <a:ext cx="457200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Privacy-Preserving</a:t>
            </a:r>
            <a:endParaRPr lang="en-US" sz="2200" dirty="0"/>
          </a:p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Verification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1389888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User-sovereign, consent-driven, claim-specific.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411480" y="1792224"/>
            <a:ext cx="3840480" cy="1901952"/>
          </a:xfrm>
          <a:prstGeom prst="rect">
            <a:avLst/>
          </a:prstGeom>
          <a:solidFill>
            <a:srgbClr val="111E35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792224"/>
            <a:ext cx="3840480" cy="3657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847088"/>
            <a:ext cx="36576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6B6B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TrustNet is NOT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30352" y="2157984"/>
            <a:ext cx="3566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888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❌  A social credit system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30352" y="2542032"/>
            <a:ext cx="3566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888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❌  A surveillance platform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30352" y="2926080"/>
            <a:ext cx="3566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888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❌  An AI judgment system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30352" y="3310128"/>
            <a:ext cx="3566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888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❌  Mandatory data collection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3785616"/>
            <a:ext cx="3840480" cy="1042416"/>
          </a:xfrm>
          <a:prstGeom prst="rect">
            <a:avLst/>
          </a:prstGeom>
          <a:solidFill>
            <a:srgbClr val="111E35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3785616"/>
            <a:ext cx="38404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840480"/>
            <a:ext cx="36576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4D399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TrustNet IS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30352" y="4114800"/>
            <a:ext cx="35661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✅  User-initiated  ·  ✅  Consent-based  ·  ✅  Claim-specific  ·  ✅  Revocable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462272" y="625475"/>
            <a:ext cx="2121408" cy="1874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625475"/>
            <a:ext cx="2121408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716915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🔒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553712" y="1228979"/>
            <a:ext cx="19202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You Own Your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 Passport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553712" y="1722755"/>
            <a:ext cx="192024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Data sovereignty by design.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Users own their credentials.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766560" y="625475"/>
            <a:ext cx="2121408" cy="1874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766560" y="625475"/>
            <a:ext cx="2121408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76288" y="716915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🔑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858000" y="1228979"/>
            <a:ext cx="19202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Zero-Knowledge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Proofs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858000" y="1722755"/>
            <a:ext cx="192024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Verify without exposing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your underlying data.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462272" y="2710307"/>
            <a:ext cx="2121408" cy="1874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462272" y="2710307"/>
            <a:ext cx="2121408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0" y="2801747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4553712" y="3313811"/>
            <a:ext cx="19202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Explicit User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Consent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553712" y="3807587"/>
            <a:ext cx="192024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verification requires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explicit authorization.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6766560" y="2710307"/>
            <a:ext cx="2121408" cy="1874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766560" y="2710307"/>
            <a:ext cx="2121408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76288" y="2801747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🗑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6858000" y="3313811"/>
            <a:ext cx="19202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Revocable</a:t>
            </a:r>
            <a:endParaRPr lang="en-US" sz="1050" dirty="0"/>
          </a:p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Credentials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858000" y="3807587"/>
            <a:ext cx="192024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Revoke, update, or delete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any credential anytime.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462272" y="4583430"/>
            <a:ext cx="4572000" cy="256032"/>
          </a:xfrm>
          <a:prstGeom prst="rect">
            <a:avLst/>
          </a:prstGeom>
          <a:solidFill>
            <a:srgbClr val="10B981">
              <a:alpha val="14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462272" y="4583430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"Users own their Trust Passport."  ·  Not a score. Not surveillance. A credential.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MARKET &amp; REVENUE MODEL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365760" y="457200"/>
            <a:ext cx="8412480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Real Market Demand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1052576"/>
            <a:ext cx="2743200" cy="166420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52576"/>
            <a:ext cx="2743200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44016"/>
            <a:ext cx="4389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👔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1637792"/>
            <a:ext cx="2560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Enterprise Hiring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930400"/>
            <a:ext cx="256032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API per verification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2131568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Verify real technical contributions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Detect AI-inflated resumes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Confirm project authenticity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3182112" y="1052576"/>
            <a:ext cx="2743200" cy="166420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182112" y="1052576"/>
            <a:ext cx="2743200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73552" y="1144016"/>
            <a:ext cx="4389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🎓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273552" y="1637792"/>
            <a:ext cx="2560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University Admissions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73552" y="1930400"/>
            <a:ext cx="256032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Per-applicant pricing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273552" y="2131568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Validate portfolio originality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Verify research participation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Assess application authenticity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089904" y="1052576"/>
            <a:ext cx="2743200" cy="166420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89904" y="1052576"/>
            <a:ext cx="2743200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81344" y="1144016"/>
            <a:ext cx="4389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💰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181344" y="1637792"/>
            <a:ext cx="2560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VC Due Diligence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181344" y="1930400"/>
            <a:ext cx="256032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Report subscriptions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6181344" y="2131568"/>
            <a:ext cx="25603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Founder background verification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Product contribution history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Investment track record checks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841248" y="2875915"/>
            <a:ext cx="4224528" cy="166420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" y="2844800"/>
            <a:ext cx="4224528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32688" y="2936240"/>
            <a:ext cx="4389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⛓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32688" y="3430016"/>
            <a:ext cx="40416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DAO Contributor Verification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932688" y="3722624"/>
            <a:ext cx="404164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On-chain claim fees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932688" y="3954907"/>
            <a:ext cx="4041648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Builder contribution authenticity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Open-source participation records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Continuous delivery verification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5166360" y="2938145"/>
            <a:ext cx="4224528" cy="166420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166360" y="2844800"/>
            <a:ext cx="4224528" cy="411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257800" y="2936240"/>
            <a:ext cx="438912" cy="43891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🤖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5257800" y="3430016"/>
            <a:ext cx="40416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AI Agent Marketplaces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257800" y="3722624"/>
            <a:ext cx="404164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Platform integration fees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5257800" y="3959352"/>
            <a:ext cx="4041648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Agent credibility certification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Origin and quality verification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 layer for autonomous AI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74320" y="4608576"/>
            <a:ext cx="8595360" cy="402336"/>
          </a:xfrm>
          <a:prstGeom prst="rect">
            <a:avLst/>
          </a:prstGeom>
          <a:solidFill>
            <a:srgbClr val="F59E0B">
              <a:alpha val="14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4608576"/>
            <a:ext cx="859536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"Trust is the infrastructure layer of the AI economy."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28016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LIVE DEMO CASE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365760" y="402336"/>
            <a:ext cx="84124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End-to-End Verification Report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41248"/>
            <a:ext cx="84124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 submitted → AI agents deployed → Evidence gathered → Verification Report generated.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8595360" cy="493776"/>
          </a:xfrm>
          <a:prstGeom prst="rect">
            <a:avLst/>
          </a:prstGeom>
          <a:solidFill>
            <a:srgbClr val="0D1528"/>
          </a:solidFill>
          <a:ln w="25400">
            <a:solidFill>
              <a:srgbClr val="4A9E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20624" y="1115568"/>
            <a:ext cx="9144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b="1" kern="0" spc="1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INPUT CLAIM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420624" y="1316736"/>
            <a:ext cx="82296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contributed to the core development of an open-source AI safety project in 2025."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719072"/>
            <a:ext cx="2011680" cy="3017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719072"/>
            <a:ext cx="2011680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792224"/>
            <a:ext cx="402336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10B981"/>
                </a:solidFill>
              </a:rPr>
              <a:t>⊕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65760" y="2157984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GitHub Analysis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65760" y="250545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23 core commits found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65760" y="287121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Period: Jan–Jun 2025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65760" y="323697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4,821 lines changed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65760" y="360273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7 PRs merged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65760" y="4462272"/>
            <a:ext cx="1828800" cy="256032"/>
          </a:xfrm>
          <a:prstGeom prst="rect">
            <a:avLst/>
          </a:prstGeom>
          <a:solidFill>
            <a:srgbClr val="10B981">
              <a:alpha val="22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4462272"/>
            <a:ext cx="18288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450592" y="1719072"/>
            <a:ext cx="2011680" cy="3017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50592" y="1719072"/>
            <a:ext cx="2011680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42032" y="1792224"/>
            <a:ext cx="402336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06B6D4"/>
                </a:solidFill>
              </a:rPr>
              <a:t>◷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542032" y="2157984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Timeline Check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542032" y="250545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First commit: Jan 14, 2025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542032" y="287121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Consistent activity throughout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2542032" y="323697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No time-gap anomalies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2542032" y="360273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Timestamps cross-verified ✓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2542032" y="4462272"/>
            <a:ext cx="1828800" cy="256032"/>
          </a:xfrm>
          <a:prstGeom prst="rect">
            <a:avLst/>
          </a:prstGeom>
          <a:solidFill>
            <a:srgbClr val="06B6D4">
              <a:alpha val="22000"/>
            </a:srgbClr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42032" y="4462272"/>
            <a:ext cx="18288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CONSISTENT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626864" y="1719072"/>
            <a:ext cx="2011680" cy="3017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26864" y="1719072"/>
            <a:ext cx="2011680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18304" y="1792224"/>
            <a:ext cx="402336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4A9EFF"/>
                </a:solidFill>
              </a:rPr>
              <a:t>✦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4718304" y="2157984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X / Twitter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718304" y="250545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12 posts reference the project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4718304" y="287121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Earliest mention: Jan 18, 2025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4718304" y="323697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847 community interactions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718304" y="360273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Zero contradictions found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718304" y="4462272"/>
            <a:ext cx="1828800" cy="256032"/>
          </a:xfrm>
          <a:prstGeom prst="rect">
            <a:avLst/>
          </a:prstGeom>
          <a:solidFill>
            <a:srgbClr val="4A9EFF">
              <a:alpha val="2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718304" y="4462272"/>
            <a:ext cx="18288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CORROBORATED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803136" y="1719072"/>
            <a:ext cx="2011680" cy="3017520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803136" y="1719072"/>
            <a:ext cx="2011680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894576" y="1792224"/>
            <a:ext cx="402336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8B5CF6"/>
                </a:solidFill>
              </a:rPr>
              <a:t>🛡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6894576" y="2157984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Risk Assessment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6894576" y="250545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No fabricated evidence found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894576" y="287121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No timestamp manipulation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894576" y="323697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Originality score: 97.2%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6894576" y="3602736"/>
            <a:ext cx="181051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·  Privacy compliance ✓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6894576" y="4462272"/>
            <a:ext cx="1828800" cy="256032"/>
          </a:xfrm>
          <a:prstGeom prst="rect">
            <a:avLst/>
          </a:prstGeom>
          <a:solidFill>
            <a:srgbClr val="8B5CF6">
              <a:alpha val="22000"/>
            </a:srgbClr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894576" y="4462272"/>
            <a:ext cx="18288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 RISK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solidFill>
            <a:srgbClr val="10B981">
              <a:alpha val="16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OUTPUT  ·  VERIFICATION CONFIDENCE: 90.2%  ·  Strong Evidence  ·  Multi-source Consensus  ·  No Major Risk Flags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371600" y="-457200"/>
            <a:ext cx="6400800" cy="5029200"/>
          </a:xfrm>
          <a:prstGeom prst="ellipse">
            <a:avLst/>
          </a:prstGeom>
          <a:solidFill>
            <a:srgbClr val="4A9EFF">
              <a:alpha val="5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743200" y="457200"/>
            <a:ext cx="3657600" cy="3657600"/>
          </a:xfrm>
          <a:prstGeom prst="ellipse">
            <a:avLst/>
          </a:prstGeom>
          <a:solidFill>
            <a:srgbClr val="8B5CF6">
              <a:alpha val="6000"/>
            </a:srgbClr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572000" y="1371600"/>
            <a:ext cx="2743200" cy="2743200"/>
          </a:xfrm>
          <a:prstGeom prst="ellipse">
            <a:avLst/>
          </a:prstGeom>
          <a:solidFill>
            <a:srgbClr val="06B6D4">
              <a:alpha val="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493776" y="49377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420624" y="42062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8357616" y="67665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8284464" y="60350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10896" y="360273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237744" y="352958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8540496" y="341985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8467344" y="334670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042416" y="451713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969264" y="444398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7443216" y="4334256"/>
            <a:ext cx="109728" cy="109728"/>
          </a:xfrm>
          <a:prstGeom prst="ellipse">
            <a:avLst/>
          </a:prstGeom>
          <a:solidFill>
            <a:srgbClr val="4A9EFF"/>
          </a:solidFill>
          <a:ln w="12700">
            <a:solidFill>
              <a:srgbClr val="7DC0FF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70064" y="4261104"/>
            <a:ext cx="256032" cy="256032"/>
          </a:xfrm>
          <a:prstGeom prst="ellipse">
            <a:avLst/>
          </a:prstGeom>
          <a:solidFill>
            <a:srgbClr val="4A9EFF">
              <a:alpha val="13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57200" y="237744"/>
            <a:ext cx="82296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60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VISION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457200" y="603504"/>
            <a:ext cx="8229600" cy="7132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94A3B8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AI makes content infinite.</a:t>
            </a:r>
            <a:endParaRPr lang="en-US" sz="2700" dirty="0"/>
          </a:p>
        </p:txBody>
      </p:sp>
      <p:sp>
        <p:nvSpPr>
          <p:cNvPr id="69" name="Text 67"/>
          <p:cNvSpPr/>
          <p:nvPr/>
        </p:nvSpPr>
        <p:spPr>
          <a:xfrm>
            <a:off x="457200" y="1408176"/>
            <a:ext cx="8229600" cy="12984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TrustNet makes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credibility verifiable.</a:t>
            </a:r>
            <a:endParaRPr lang="en-US" sz="3400" dirty="0"/>
          </a:p>
        </p:txBody>
      </p:sp>
      <p:sp>
        <p:nvSpPr>
          <p:cNvPr id="70" name="Shape 68"/>
          <p:cNvSpPr/>
          <p:nvPr/>
        </p:nvSpPr>
        <p:spPr>
          <a:xfrm>
            <a:off x="3200400" y="2834640"/>
            <a:ext cx="2743200" cy="22860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31520" y="2944368"/>
            <a:ext cx="7680960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AI-generated content is everywhere. Verified credibility is rare.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 is the infrastructure that makes the difference.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2377440" y="3602736"/>
            <a:ext cx="4389120" cy="987552"/>
          </a:xfrm>
          <a:prstGeom prst="rect">
            <a:avLst/>
          </a:prstGeom>
          <a:solidFill>
            <a:srgbClr val="0D1528"/>
          </a:solidFill>
          <a:ln w="25400">
            <a:solidFill>
              <a:srgbClr val="4A9EF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2377440" y="3630168"/>
            <a:ext cx="43891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</a:t>
            </a:r>
            <a:r>
              <a:rPr lang="en-US" sz="2800" b="1" dirty="0">
                <a:solidFill>
                  <a:srgbClr val="4A9E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NET</a:t>
            </a:r>
            <a:endParaRPr lang="en-US" sz="2800" dirty="0"/>
          </a:p>
        </p:txBody>
      </p:sp>
      <p:sp>
        <p:nvSpPr>
          <p:cNvPr id="74" name="Text 72"/>
          <p:cNvSpPr/>
          <p:nvPr/>
        </p:nvSpPr>
        <p:spPr>
          <a:xfrm>
            <a:off x="2377440" y="4151376"/>
            <a:ext cx="43891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Infrastructure for Verifiable Digital Reputation</a:t>
            </a:r>
            <a:endParaRPr lang="en-US" sz="950" dirty="0"/>
          </a:p>
        </p:txBody>
      </p:sp>
      <p:sp>
        <p:nvSpPr>
          <p:cNvPr id="75" name="Text 73"/>
          <p:cNvSpPr/>
          <p:nvPr/>
        </p:nvSpPr>
        <p:spPr>
          <a:xfrm>
            <a:off x="2377440" y="4407408"/>
            <a:ext cx="438912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We verify claims, not people.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solidFill>
            <a:srgbClr val="1E2D4A"/>
          </a:solidFill>
          <a:ln w="12700">
            <a:solidFill>
              <a:srgbClr val="1E2D4A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kern="0" spc="8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trustnet.ai   ·   Built on Bittensor   ·   Bittensor Hackathon 2025   ·   We verify claims, not people.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5143500"/>
          </a:xfrm>
          <a:prstGeom prst="rect">
            <a:avLst/>
          </a:prstGeom>
          <a:solidFill>
            <a:srgbClr val="0D1528"/>
          </a:solidFill>
          <a:ln w="12700">
            <a:solidFill>
              <a:srgbClr val="0D15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292608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594360"/>
            <a:ext cx="3566160" cy="9601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AI Can Generate</a:t>
            </a:r>
            <a:endParaRPr lang="en-US" sz="2600" dirty="0"/>
          </a:p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Anything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84048" y="1627632"/>
            <a:ext cx="1463040" cy="2743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17922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7922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📄  Résumés &amp; CVs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84048" y="22494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22494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📝  Research Papers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84048" y="27066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27066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💻  Code &amp; Projects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84048" y="31638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31638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💼  Portfolios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84048" y="36210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36210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🚀  Startup Narratives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84048" y="4078224"/>
            <a:ext cx="3547872" cy="36576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" y="4078224"/>
            <a:ext cx="3547872" cy="365760"/>
          </a:xfrm>
          <a:prstGeom prst="rect">
            <a:avLst/>
          </a:prstGeom>
          <a:noFill/>
        </p:spPr>
        <p:txBody>
          <a:bodyPr wrap="square" lIns="127000" tIns="127000" rIns="127000" bIns="1270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🤖  AI Social Identities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434840" y="548640"/>
            <a:ext cx="4434840" cy="1280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How do we know</a:t>
            </a:r>
            <a:endParaRPr lang="en-US" sz="2700" dirty="0"/>
          </a:p>
          <a:p>
            <a:pPr marL="0" indent="0" algn="l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what is real?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4434840" y="1938528"/>
            <a:ext cx="443484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AI can generate everything — resumes, portfolios,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code, narratives — authenticity collapses.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434840" y="2697480"/>
            <a:ext cx="4434840" cy="402336"/>
          </a:xfrm>
          <a:prstGeom prst="rect">
            <a:avLst/>
          </a:prstGeom>
          <a:solidFill>
            <a:srgbClr val="10B981">
              <a:alpha val="20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34840" y="2697480"/>
            <a:ext cx="443484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 REAL IDENTITY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434840" y="3182112"/>
            <a:ext cx="4434840" cy="402336"/>
          </a:xfrm>
          <a:prstGeom prst="rect">
            <a:avLst/>
          </a:prstGeom>
          <a:solidFill>
            <a:srgbClr val="F59E0B">
              <a:alpha val="2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34840" y="3182112"/>
            <a:ext cx="443484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⚡  AI-GENERATED LAYER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434840" y="3666744"/>
            <a:ext cx="4434840" cy="402336"/>
          </a:xfrm>
          <a:prstGeom prst="rect">
            <a:avLst/>
          </a:prstGeom>
          <a:solidFill>
            <a:srgbClr val="EF4444">
              <a:alpha val="20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34840" y="3666744"/>
            <a:ext cx="443484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F444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UNVERIFIABLE — WHO IS REAL?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solidFill>
            <a:srgbClr val="1E2D4A"/>
          </a:solidFill>
          <a:ln w="12700">
            <a:solidFill>
              <a:srgbClr val="1E2D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0" y="4910328"/>
            <a:ext cx="9144000" cy="2331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kern="0" spc="8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trustnet.ai   ·   Built on Bittensor   ·   Bittensor Hackathon 2025   ·   We verify claims, not people.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828800" y="457200"/>
            <a:ext cx="5486400" cy="4114800"/>
          </a:xfrm>
          <a:prstGeom prst="ellipse">
            <a:avLst/>
          </a:prstGeom>
          <a:solidFill>
            <a:srgbClr val="4A9EFF">
              <a:alpha val="5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3200400" y="1371600"/>
            <a:ext cx="2743200" cy="2743200"/>
          </a:xfrm>
          <a:prstGeom prst="ellipse">
            <a:avLst/>
          </a:prstGeom>
          <a:solidFill>
            <a:srgbClr val="8B5CF6">
              <a:alpha val="6000"/>
            </a:srgbClr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-457200" y="1097280"/>
            <a:ext cx="10058400" cy="2560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0" dirty="0">
                <a:solidFill>
                  <a:srgbClr val="4A9EFF">
                    <a:alpha val="4000"/>
                  </a:srgbClr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CREDIBILITY</a:t>
            </a:r>
            <a:endParaRPr lang="en-US" sz="14000" dirty="0"/>
          </a:p>
        </p:txBody>
      </p:sp>
      <p:sp>
        <p:nvSpPr>
          <p:cNvPr id="55" name="Text 53"/>
          <p:cNvSpPr/>
          <p:nvPr/>
        </p:nvSpPr>
        <p:spPr>
          <a:xfrm>
            <a:off x="457200" y="228600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CORE INSIGHT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777240" y="566928"/>
            <a:ext cx="7589520" cy="658368"/>
          </a:xfrm>
          <a:prstGeom prst="rect">
            <a:avLst/>
          </a:prstGeom>
          <a:solidFill>
            <a:srgbClr val="1E2D4A">
              <a:alpha val="70000"/>
            </a:srgbClr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77240" y="566928"/>
            <a:ext cx="75895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94A3B8"/>
                </a:solidFill>
              </a:rPr>
              <a:t>Google  </a:t>
            </a:r>
            <a:r>
              <a:rPr lang="en-US" sz="2400" dirty="0">
                <a:solidFill>
                  <a:srgbClr val="94A3B8"/>
                </a:solidFill>
              </a:rPr>
              <a:t>searches </a:t>
            </a:r>
            <a:r>
              <a:rPr lang="en-US" sz="2400" i="1" dirty="0">
                <a:solidFill>
                  <a:srgbClr val="94A3B8"/>
                </a:solidFill>
              </a:rPr>
              <a:t>information.</a:t>
            </a:r>
            <a:endParaRPr lang="en-US" sz="2400" dirty="0"/>
          </a:p>
        </p:txBody>
      </p:sp>
      <p:sp>
        <p:nvSpPr>
          <p:cNvPr id="58" name="Shape 56"/>
          <p:cNvSpPr/>
          <p:nvPr/>
        </p:nvSpPr>
        <p:spPr>
          <a:xfrm>
            <a:off x="4343400" y="1335024"/>
            <a:ext cx="457200" cy="457200"/>
          </a:xfrm>
          <a:prstGeom prst="ellipse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343400" y="1335024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↓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594360" y="1883664"/>
            <a:ext cx="7955280" cy="841248"/>
          </a:xfrm>
          <a:prstGeom prst="rect">
            <a:avLst/>
          </a:prstGeom>
          <a:solidFill>
            <a:srgbClr val="4A9EFF">
              <a:alpha val="18000"/>
            </a:srgbClr>
          </a:solidFill>
          <a:ln w="25400">
            <a:solidFill>
              <a:srgbClr val="4A9E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94360" y="1883664"/>
            <a:ext cx="7955280" cy="8412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4A9EFF"/>
                </a:solidFill>
              </a:rPr>
              <a:t>TrustNet  </a:t>
            </a:r>
            <a:r>
              <a:rPr lang="en-US" sz="3000" dirty="0">
                <a:solidFill>
                  <a:srgbClr val="FFFFFF"/>
                </a:solidFill>
              </a:rPr>
              <a:t>searches </a:t>
            </a:r>
            <a:r>
              <a:rPr lang="en-US" sz="3000" b="1" i="1" dirty="0">
                <a:solidFill>
                  <a:srgbClr val="7DC0FF"/>
                </a:solidFill>
              </a:rPr>
              <a:t>credibility.</a:t>
            </a:r>
            <a:endParaRPr lang="en-US" sz="3000" dirty="0"/>
          </a:p>
        </p:txBody>
      </p:sp>
      <p:sp>
        <p:nvSpPr>
          <p:cNvPr id="62" name="Shape 60"/>
          <p:cNvSpPr/>
          <p:nvPr/>
        </p:nvSpPr>
        <p:spPr>
          <a:xfrm>
            <a:off x="1463040" y="2889504"/>
            <a:ext cx="6217920" cy="530352"/>
          </a:xfrm>
          <a:prstGeom prst="rect">
            <a:avLst/>
          </a:prstGeom>
          <a:solidFill>
            <a:srgbClr val="0D1528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463040" y="2889504"/>
            <a:ext cx="6217920" cy="53035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 Verification Infrastructure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777240" y="3566160"/>
            <a:ext cx="75895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"The internet's scarcest resource is no longer information. It's trust."</a:t>
            </a:r>
            <a:endParaRPr lang="en-US" sz="1250" dirty="0"/>
          </a:p>
        </p:txBody>
      </p:sp>
      <p:sp>
        <p:nvSpPr>
          <p:cNvPr id="65" name="Shape 63"/>
          <p:cNvSpPr/>
          <p:nvPr/>
        </p:nvSpPr>
        <p:spPr>
          <a:xfrm>
            <a:off x="1920240" y="4059936"/>
            <a:ext cx="1691640" cy="896112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1920240" y="4087368"/>
            <a:ext cx="16916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94A3B8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Search</a:t>
            </a:r>
            <a:endParaRPr lang="en-US" sz="1700" dirty="0"/>
          </a:p>
        </p:txBody>
      </p:sp>
      <p:sp>
        <p:nvSpPr>
          <p:cNvPr id="67" name="Text 65"/>
          <p:cNvSpPr/>
          <p:nvPr/>
        </p:nvSpPr>
        <p:spPr>
          <a:xfrm>
            <a:off x="1920240" y="4572000"/>
            <a:ext cx="169164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Information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3931920" y="4059936"/>
            <a:ext cx="1691640" cy="896112"/>
          </a:xfrm>
          <a:prstGeom prst="rect">
            <a:avLst/>
          </a:prstGeom>
          <a:solidFill>
            <a:srgbClr val="05081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931920" y="4087368"/>
            <a:ext cx="16916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A9E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→</a:t>
            </a:r>
            <a:endParaRPr lang="en-US" sz="2200" dirty="0"/>
          </a:p>
        </p:txBody>
      </p:sp>
      <p:sp>
        <p:nvSpPr>
          <p:cNvPr id="70" name="Shape 68"/>
          <p:cNvSpPr/>
          <p:nvPr/>
        </p:nvSpPr>
        <p:spPr>
          <a:xfrm>
            <a:off x="5943600" y="4059936"/>
            <a:ext cx="1691640" cy="896112"/>
          </a:xfrm>
          <a:prstGeom prst="rect">
            <a:avLst/>
          </a:prstGeom>
          <a:solidFill>
            <a:srgbClr val="1A5FBF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943600" y="4087368"/>
            <a:ext cx="169164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7DC0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Verify</a:t>
            </a:r>
            <a:endParaRPr lang="en-US" sz="1700" dirty="0"/>
          </a:p>
        </p:txBody>
      </p:sp>
      <p:sp>
        <p:nvSpPr>
          <p:cNvPr id="72" name="Text 70"/>
          <p:cNvSpPr/>
          <p:nvPr/>
        </p:nvSpPr>
        <p:spPr>
          <a:xfrm>
            <a:off x="5943600" y="4572000"/>
            <a:ext cx="169164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Credibility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PRODUCT DEFINITION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411480" y="475488"/>
            <a:ext cx="411480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Claim Verification</a:t>
            </a:r>
            <a:endParaRPr lang="en-US" sz="2600" dirty="0"/>
          </a:p>
          <a:p>
            <a:pPr marL="0" indent="0" algn="l">
              <a:buNone/>
            </a:pPr>
            <a:r>
              <a:rPr lang="en-US" sz="26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Network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1591056"/>
            <a:ext cx="3886200" cy="749808"/>
          </a:xfrm>
          <a:prstGeom prst="rect">
            <a:avLst/>
          </a:prstGeom>
          <a:solidFill>
            <a:srgbClr val="0D1528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591056"/>
            <a:ext cx="36576" cy="74980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627632"/>
            <a:ext cx="36576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We verify claims,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30352" y="1920240"/>
            <a:ext cx="36576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people.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2487168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EXAMPLE CLAIMS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411480" y="2798064"/>
            <a:ext cx="3886200" cy="34747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2798064"/>
            <a:ext cx="41148" cy="347472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798064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contributed to this AI project."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236976"/>
            <a:ext cx="3886200" cy="34747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11480" y="3236976"/>
            <a:ext cx="41148" cy="347472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236976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built this product."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11480" y="3675888"/>
            <a:ext cx="3886200" cy="34747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3675888"/>
            <a:ext cx="41148" cy="347472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675888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predicted this trend."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11480" y="4114800"/>
            <a:ext cx="3886200" cy="34747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11480" y="4114800"/>
            <a:ext cx="41148" cy="347472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114800"/>
            <a:ext cx="3657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contributed to this open-source repo."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617720" y="146304"/>
            <a:ext cx="4370832" cy="4791456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17720" y="146304"/>
            <a:ext cx="4370832" cy="384048"/>
          </a:xfrm>
          <a:prstGeom prst="rect">
            <a:avLst/>
          </a:prstGeom>
          <a:solidFill>
            <a:srgbClr val="0F1A30"/>
          </a:solidFill>
          <a:ln w="12700">
            <a:solidFill>
              <a:srgbClr val="0F1A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27448" y="292608"/>
            <a:ext cx="91440" cy="9144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910328" y="292608"/>
            <a:ext cx="91440" cy="914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093208" y="292608"/>
            <a:ext cx="91440" cy="9144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66360" y="146304"/>
            <a:ext cx="33832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 — Submit Claim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736592" y="658368"/>
            <a:ext cx="4133088" cy="256032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36592" y="658368"/>
            <a:ext cx="4133088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🔒  app.trustnet.ai/submit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4773168" y="1005840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New Claim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773168" y="1371600"/>
            <a:ext cx="40233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 Statement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4773168" y="1554480"/>
            <a:ext cx="4023360" cy="548640"/>
          </a:xfrm>
          <a:prstGeom prst="rect">
            <a:avLst/>
          </a:prstGeom>
          <a:solidFill>
            <a:srgbClr val="0F1A3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73168" y="1554480"/>
            <a:ext cx="4023360" cy="548640"/>
          </a:xfrm>
          <a:prstGeom prst="rect">
            <a:avLst/>
          </a:prstGeom>
          <a:noFill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 contributed to an AI safety research project in 2025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773168" y="2221992"/>
            <a:ext cx="40233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Time Period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4773168" y="2404872"/>
            <a:ext cx="4023360" cy="310896"/>
          </a:xfrm>
          <a:prstGeom prst="rect">
            <a:avLst/>
          </a:prstGeom>
          <a:solidFill>
            <a:srgbClr val="0F1A3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73168" y="2404872"/>
            <a:ext cx="4023360" cy="310896"/>
          </a:xfrm>
          <a:prstGeom prst="rect">
            <a:avLst/>
          </a:prstGeom>
          <a:noFill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January 2025 — June 2025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773168" y="2834640"/>
            <a:ext cx="40233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Evidence URL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4773168" y="3017520"/>
            <a:ext cx="4023360" cy="310896"/>
          </a:xfrm>
          <a:prstGeom prst="rect">
            <a:avLst/>
          </a:prstGeom>
          <a:solidFill>
            <a:srgbClr val="0F1A30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73168" y="3017520"/>
            <a:ext cx="4023360" cy="310896"/>
          </a:xfrm>
          <a:prstGeom prst="rect">
            <a:avLst/>
          </a:prstGeom>
          <a:noFill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github.com/openai/safety-research/commits/main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4773168" y="3447288"/>
            <a:ext cx="40233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Connect Sources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4773168" y="3648456"/>
            <a:ext cx="1243584" cy="25603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773168" y="3648456"/>
            <a:ext cx="1243584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GitHub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6126480" y="3648456"/>
            <a:ext cx="1243584" cy="25603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126480" y="3648456"/>
            <a:ext cx="1243584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X (Twitter)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7479792" y="3648456"/>
            <a:ext cx="1243584" cy="25603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79792" y="3648456"/>
            <a:ext cx="1243584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LinkedIn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73168" y="4032504"/>
            <a:ext cx="4023360" cy="256032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773168" y="4032504"/>
            <a:ext cx="40233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🔒  Privacy Mode: On  ·  User-Initiated  ·  Consent-Based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773168" y="4416552"/>
            <a:ext cx="4023360" cy="347472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73168" y="4416552"/>
            <a:ext cx="40233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SUBMIT FOR VERIFICATION  →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3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8B5CF6">
                <a:alpha val="6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828800" y="0"/>
            <a:ext cx="5486400" cy="3657600"/>
          </a:xfrm>
          <a:prstGeom prst="ellipse">
            <a:avLst/>
          </a:prstGeom>
          <a:solidFill>
            <a:srgbClr val="8B5CF6">
              <a:alpha val="5000"/>
            </a:srgbClr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57200" y="182880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SUBNET OUTPUT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457200" y="475488"/>
            <a:ext cx="822960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What Does the</a:t>
            </a:r>
            <a:endParaRPr lang="en-US" sz="2600" dirty="0"/>
          </a:p>
          <a:p>
            <a:pPr marL="0" indent="0" algn="l">
              <a:buNone/>
            </a:pPr>
            <a:r>
              <a:rPr lang="en-US" sz="26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Subnet Produce?</a:t>
            </a:r>
            <a:endParaRPr lang="en-US" sz="2600" dirty="0"/>
          </a:p>
        </p:txBody>
      </p:sp>
      <p:sp>
        <p:nvSpPr>
          <p:cNvPr id="55" name="Shape 53"/>
          <p:cNvSpPr/>
          <p:nvPr/>
        </p:nvSpPr>
        <p:spPr>
          <a:xfrm>
            <a:off x="457200" y="1536192"/>
            <a:ext cx="8229600" cy="658368"/>
          </a:xfrm>
          <a:prstGeom prst="rect">
            <a:avLst/>
          </a:prstGeom>
          <a:solidFill>
            <a:srgbClr val="8B5CF6">
              <a:alpha val="16000"/>
            </a:srgbClr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57200" y="153619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TrustNet produces:  </a:t>
            </a:r>
            <a:r>
              <a:rPr lang="en-US" sz="1400" b="1" dirty="0">
                <a:solidFill>
                  <a:srgbClr val="A78BFA"/>
                </a:solidFill>
              </a:rPr>
              <a:t>AI-generated Verification Reports</a:t>
            </a:r>
            <a:r>
              <a:rPr lang="en-US" sz="1400" dirty="0">
                <a:solidFill>
                  <a:srgbClr val="94A3B8"/>
                </a:solidFill>
              </a:rPr>
              <a:t>  — the subnet's core digital commodity.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457200" y="228600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Miners compete to produce the most accurate, complete, and trustworthy verification reports.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457200" y="2697480"/>
            <a:ext cx="1508760" cy="193852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457200" y="2697480"/>
            <a:ext cx="1508760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66928" y="2798064"/>
            <a:ext cx="4572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61" name="Text 59"/>
          <p:cNvSpPr/>
          <p:nvPr/>
        </p:nvSpPr>
        <p:spPr>
          <a:xfrm>
            <a:off x="530352" y="3255264"/>
            <a:ext cx="135331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Higher Accuracy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530352" y="3657600"/>
            <a:ext cx="1353312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Factual precision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530352" y="3950208"/>
            <a:ext cx="1353312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KPI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2121408" y="2697480"/>
            <a:ext cx="1508760" cy="193852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2121408" y="2697480"/>
            <a:ext cx="1508760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2231136" y="2798064"/>
            <a:ext cx="4572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67" name="Text 65"/>
          <p:cNvSpPr/>
          <p:nvPr/>
        </p:nvSpPr>
        <p:spPr>
          <a:xfrm>
            <a:off x="2194560" y="3255264"/>
            <a:ext cx="135331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Fuller Evidence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2194560" y="3657600"/>
            <a:ext cx="1353312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More source coverage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2194560" y="3950208"/>
            <a:ext cx="1353312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KPI</a:t>
            </a:r>
            <a:endParaRPr lang="en-US" sz="750" dirty="0"/>
          </a:p>
        </p:txBody>
      </p:sp>
      <p:sp>
        <p:nvSpPr>
          <p:cNvPr id="70" name="Shape 68"/>
          <p:cNvSpPr/>
          <p:nvPr/>
        </p:nvSpPr>
        <p:spPr>
          <a:xfrm>
            <a:off x="3785616" y="2697480"/>
            <a:ext cx="1508760" cy="193852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3785616" y="2697480"/>
            <a:ext cx="1508760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895344" y="2798064"/>
            <a:ext cx="4572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73" name="Text 71"/>
          <p:cNvSpPr/>
          <p:nvPr/>
        </p:nvSpPr>
        <p:spPr>
          <a:xfrm>
            <a:off x="3858768" y="3255264"/>
            <a:ext cx="135331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Lower Hallucination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3858768" y="3657600"/>
            <a:ext cx="1353312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Grounded reasoning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3858768" y="3950208"/>
            <a:ext cx="1353312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KPI</a:t>
            </a:r>
            <a:endParaRPr lang="en-US" sz="750" dirty="0"/>
          </a:p>
        </p:txBody>
      </p:sp>
      <p:sp>
        <p:nvSpPr>
          <p:cNvPr id="76" name="Shape 74"/>
          <p:cNvSpPr/>
          <p:nvPr/>
        </p:nvSpPr>
        <p:spPr>
          <a:xfrm>
            <a:off x="5449824" y="2697480"/>
            <a:ext cx="1508760" cy="193852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5449824" y="2697480"/>
            <a:ext cx="1508760" cy="411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5559552" y="2798064"/>
            <a:ext cx="4572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⚠️</a:t>
            </a:r>
            <a:endParaRPr lang="en-US" sz="1800" dirty="0"/>
          </a:p>
        </p:txBody>
      </p:sp>
      <p:sp>
        <p:nvSpPr>
          <p:cNvPr id="79" name="Text 77"/>
          <p:cNvSpPr/>
          <p:nvPr/>
        </p:nvSpPr>
        <p:spPr>
          <a:xfrm>
            <a:off x="5522976" y="3255264"/>
            <a:ext cx="135331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Risk Detection</a:t>
            </a:r>
            <a:endParaRPr lang="en-US" sz="1100" dirty="0"/>
          </a:p>
        </p:txBody>
      </p:sp>
      <p:sp>
        <p:nvSpPr>
          <p:cNvPr id="80" name="Text 78"/>
          <p:cNvSpPr/>
          <p:nvPr/>
        </p:nvSpPr>
        <p:spPr>
          <a:xfrm>
            <a:off x="5522976" y="3657600"/>
            <a:ext cx="1353312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Inconsistency flags</a:t>
            </a:r>
            <a:endParaRPr lang="en-US" sz="850" dirty="0"/>
          </a:p>
        </p:txBody>
      </p:sp>
      <p:sp>
        <p:nvSpPr>
          <p:cNvPr id="81" name="Text 79"/>
          <p:cNvSpPr/>
          <p:nvPr/>
        </p:nvSpPr>
        <p:spPr>
          <a:xfrm>
            <a:off x="5522976" y="3950208"/>
            <a:ext cx="1353312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KPI</a:t>
            </a:r>
            <a:endParaRPr lang="en-US" sz="750" dirty="0"/>
          </a:p>
        </p:txBody>
      </p:sp>
      <p:sp>
        <p:nvSpPr>
          <p:cNvPr id="82" name="Shape 80"/>
          <p:cNvSpPr/>
          <p:nvPr/>
        </p:nvSpPr>
        <p:spPr>
          <a:xfrm>
            <a:off x="7114032" y="2697480"/>
            <a:ext cx="1508760" cy="193852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7114032" y="2697480"/>
            <a:ext cx="1508760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223760" y="2798064"/>
            <a:ext cx="4572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⏱</a:t>
            </a:r>
            <a:endParaRPr lang="en-US" sz="1800" dirty="0"/>
          </a:p>
        </p:txBody>
      </p:sp>
      <p:sp>
        <p:nvSpPr>
          <p:cNvPr id="85" name="Text 83"/>
          <p:cNvSpPr/>
          <p:nvPr/>
        </p:nvSpPr>
        <p:spPr>
          <a:xfrm>
            <a:off x="7187184" y="3255264"/>
            <a:ext cx="1353312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Timeline Analysis</a:t>
            </a:r>
            <a:endParaRPr lang="en-US" sz="1100" dirty="0"/>
          </a:p>
        </p:txBody>
      </p:sp>
      <p:sp>
        <p:nvSpPr>
          <p:cNvPr id="86" name="Text 84"/>
          <p:cNvSpPr/>
          <p:nvPr/>
        </p:nvSpPr>
        <p:spPr>
          <a:xfrm>
            <a:off x="7187184" y="3657600"/>
            <a:ext cx="1353312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Chronological depth</a:t>
            </a:r>
            <a:endParaRPr lang="en-US" sz="850" dirty="0"/>
          </a:p>
        </p:txBody>
      </p:sp>
      <p:sp>
        <p:nvSpPr>
          <p:cNvPr id="87" name="Text 85"/>
          <p:cNvSpPr/>
          <p:nvPr/>
        </p:nvSpPr>
        <p:spPr>
          <a:xfrm>
            <a:off x="7187184" y="3950208"/>
            <a:ext cx="1353312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KPI</a:t>
            </a:r>
            <a:endParaRPr lang="en-US" sz="750" dirty="0"/>
          </a:p>
        </p:txBody>
      </p:sp>
      <p:sp>
        <p:nvSpPr>
          <p:cNvPr id="88" name="Shape 86"/>
          <p:cNvSpPr/>
          <p:nvPr/>
        </p:nvSpPr>
        <p:spPr>
          <a:xfrm>
            <a:off x="457200" y="4636008"/>
            <a:ext cx="8229600" cy="274320"/>
          </a:xfrm>
          <a:prstGeom prst="rect">
            <a:avLst/>
          </a:prstGeom>
          <a:solidFill>
            <a:srgbClr val="0D1528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457200" y="4636008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better the verification report, the higher the miner's reward — quality drives the network forward.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28016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SYSTEM DEMO 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365760" y="402336"/>
            <a:ext cx="54864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AI Verification Dashboard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41248"/>
            <a:ext cx="84124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Real-time multi-agent verification with evidence scoring and timeline analysis.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8595360" cy="3822192"/>
          </a:xfrm>
          <a:prstGeom prst="rect">
            <a:avLst/>
          </a:prstGeom>
          <a:solidFill>
            <a:srgbClr val="0D1528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115568"/>
            <a:ext cx="1417320" cy="3822192"/>
          </a:xfrm>
          <a:prstGeom prst="rect">
            <a:avLst/>
          </a:prstGeom>
          <a:solidFill>
            <a:srgbClr val="0A1525"/>
          </a:solidFill>
          <a:ln w="12700">
            <a:solidFill>
              <a:srgbClr val="0A152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325880"/>
            <a:ext cx="1417320" cy="292608"/>
          </a:xfrm>
          <a:prstGeom prst="rect">
            <a:avLst/>
          </a:prstGeom>
          <a:solidFill>
            <a:srgbClr val="4A9EFF">
              <a:alpha val="18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325880"/>
            <a:ext cx="36576" cy="29260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325880"/>
            <a:ext cx="1280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Dashboard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65760" y="1691640"/>
            <a:ext cx="1280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Claims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65760" y="2057400"/>
            <a:ext cx="1280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Agents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65760" y="2423160"/>
            <a:ext cx="1280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Reports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65760" y="2788920"/>
            <a:ext cx="128016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Settings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47472" y="1133856"/>
            <a:ext cx="128016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9E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847088" y="1188720"/>
            <a:ext cx="1609344" cy="60350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47088" y="1188720"/>
            <a:ext cx="1609344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38528" y="1207008"/>
            <a:ext cx="1426464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 ID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1938528" y="1408176"/>
            <a:ext cx="1426464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6B6D4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#TN-2025-0847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02736" y="1188720"/>
            <a:ext cx="1609344" cy="60350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02736" y="1188720"/>
            <a:ext cx="1609344" cy="411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94176" y="1207008"/>
            <a:ext cx="1426464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Status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3694176" y="1408176"/>
            <a:ext cx="1426464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59E0B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Verifying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358384" y="1188720"/>
            <a:ext cx="1609344" cy="60350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58384" y="1188720"/>
            <a:ext cx="1609344" cy="411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49824" y="1207008"/>
            <a:ext cx="1426464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Confidence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5449824" y="1408176"/>
            <a:ext cx="1426464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0B981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87.3%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7114032" y="1188720"/>
            <a:ext cx="1609344" cy="60350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114032" y="1188720"/>
            <a:ext cx="1609344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205472" y="1207008"/>
            <a:ext cx="1426464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Sources Found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7205472" y="1408176"/>
            <a:ext cx="1426464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5CF6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12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1847088" y="1901952"/>
            <a:ext cx="3749040" cy="2907792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847088" y="1901952"/>
            <a:ext cx="3749040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956816" y="1975104"/>
            <a:ext cx="3529584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VERIFICATION AGENTS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1956816" y="2286000"/>
            <a:ext cx="23774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GitHub Crawler &amp; Analyzer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315968" y="2286000"/>
            <a:ext cx="11887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Complete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1956816" y="2523744"/>
            <a:ext cx="350215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956816" y="2523744"/>
            <a:ext cx="3327044" cy="82296"/>
          </a:xfrm>
          <a:prstGeom prst="rect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956816" y="2752344"/>
            <a:ext cx="23774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X / Twitter Semantic Analyzer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315968" y="2752344"/>
            <a:ext cx="11887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Complete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1956816" y="2990088"/>
            <a:ext cx="350215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956816" y="2990088"/>
            <a:ext cx="3081894" cy="82296"/>
          </a:xfrm>
          <a:prstGeom prst="rect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956816" y="3218688"/>
            <a:ext cx="23774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LinkedIn Profile Verifier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315968" y="3218688"/>
            <a:ext cx="11887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Running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1956816" y="3456432"/>
            <a:ext cx="350215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956816" y="3456432"/>
            <a:ext cx="2241377" cy="82296"/>
          </a:xfrm>
          <a:prstGeom prst="rect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956816" y="3685032"/>
            <a:ext cx="23774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Timeline Cross-Check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315968" y="3685032"/>
            <a:ext cx="11887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Running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1956816" y="3922776"/>
            <a:ext cx="350215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956816" y="3922776"/>
            <a:ext cx="1435882" cy="82296"/>
          </a:xfrm>
          <a:prstGeom prst="rect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956816" y="4151376"/>
            <a:ext cx="23774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On-Chain Data Validator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315968" y="4151376"/>
            <a:ext cx="11887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Queued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956816" y="4389120"/>
            <a:ext cx="350215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733288" y="1901952"/>
            <a:ext cx="3017520" cy="1353312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5733288" y="1901952"/>
            <a:ext cx="3017520" cy="411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833872" y="1975104"/>
            <a:ext cx="281635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10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SOURCE RELIABILITY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833872" y="2286000"/>
            <a:ext cx="9144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GitHub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6784848" y="2350008"/>
            <a:ext cx="135331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784848" y="2350008"/>
            <a:ext cx="1299180" cy="82296"/>
          </a:xfrm>
          <a:prstGeom prst="rect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8229600" y="2286000"/>
            <a:ext cx="402336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96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5833872" y="2523744"/>
            <a:ext cx="9144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ArXiv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6784848" y="2587752"/>
            <a:ext cx="135331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784848" y="2587752"/>
            <a:ext cx="1231514" cy="82296"/>
          </a:xfrm>
          <a:prstGeom prst="rect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229600" y="2523744"/>
            <a:ext cx="402336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91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5833872" y="2761488"/>
            <a:ext cx="9144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X Posts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6784848" y="2825496"/>
            <a:ext cx="135331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6784848" y="2825496"/>
            <a:ext cx="974385" cy="82296"/>
          </a:xfrm>
          <a:prstGeom prst="rect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8229600" y="2761488"/>
            <a:ext cx="402336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72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5833872" y="2999232"/>
            <a:ext cx="9144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LinkedIn</a:t>
            </a:r>
            <a:endParaRPr lang="en-US" sz="850" dirty="0"/>
          </a:p>
        </p:txBody>
      </p:sp>
      <p:sp>
        <p:nvSpPr>
          <p:cNvPr id="69" name="Shape 67"/>
          <p:cNvSpPr/>
          <p:nvPr/>
        </p:nvSpPr>
        <p:spPr>
          <a:xfrm>
            <a:off x="6784848" y="3063240"/>
            <a:ext cx="1353312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6784848" y="3063240"/>
            <a:ext cx="920252" cy="82296"/>
          </a:xfrm>
          <a:prstGeom prst="rect">
            <a:avLst/>
          </a:prstGeom>
          <a:solidFill>
            <a:srgbClr val="EF4444">
              <a:alpha val="85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8229600" y="2999232"/>
            <a:ext cx="402336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EF444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68</a:t>
            </a:r>
            <a:endParaRPr lang="en-US" sz="850" dirty="0"/>
          </a:p>
        </p:txBody>
      </p:sp>
      <p:sp>
        <p:nvSpPr>
          <p:cNvPr id="72" name="Shape 70"/>
          <p:cNvSpPr/>
          <p:nvPr/>
        </p:nvSpPr>
        <p:spPr>
          <a:xfrm>
            <a:off x="5733288" y="3364992"/>
            <a:ext cx="3017520" cy="1444752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5733288" y="3364992"/>
            <a:ext cx="3017520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5833872" y="3438144"/>
            <a:ext cx="281635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10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TIMELINE CONSISTENCY</a:t>
            </a:r>
            <a:endParaRPr lang="en-US" sz="800" dirty="0"/>
          </a:p>
        </p:txBody>
      </p:sp>
      <p:sp>
        <p:nvSpPr>
          <p:cNvPr id="75" name="Shape 73"/>
          <p:cNvSpPr/>
          <p:nvPr/>
        </p:nvSpPr>
        <p:spPr>
          <a:xfrm>
            <a:off x="5870448" y="4243548"/>
            <a:ext cx="292608" cy="163860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5870448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Jan</a:t>
            </a:r>
            <a:endParaRPr lang="en-US" sz="650" dirty="0"/>
          </a:p>
        </p:txBody>
      </p:sp>
      <p:sp>
        <p:nvSpPr>
          <p:cNvPr id="77" name="Shape 75"/>
          <p:cNvSpPr/>
          <p:nvPr/>
        </p:nvSpPr>
        <p:spPr>
          <a:xfrm>
            <a:off x="6300216" y="4027018"/>
            <a:ext cx="292608" cy="380390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6300216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Feb</a:t>
            </a:r>
            <a:endParaRPr lang="en-US" sz="650" dirty="0"/>
          </a:p>
        </p:txBody>
      </p:sp>
      <p:sp>
        <p:nvSpPr>
          <p:cNvPr id="79" name="Shape 77"/>
          <p:cNvSpPr/>
          <p:nvPr/>
        </p:nvSpPr>
        <p:spPr>
          <a:xfrm>
            <a:off x="6729984" y="3822192"/>
            <a:ext cx="292608" cy="585216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6729984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Mar</a:t>
            </a:r>
            <a:endParaRPr lang="en-US" sz="650" dirty="0"/>
          </a:p>
        </p:txBody>
      </p:sp>
      <p:sp>
        <p:nvSpPr>
          <p:cNvPr id="81" name="Shape 79"/>
          <p:cNvSpPr/>
          <p:nvPr/>
        </p:nvSpPr>
        <p:spPr>
          <a:xfrm>
            <a:off x="7159752" y="3927531"/>
            <a:ext cx="292608" cy="479877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159752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Apr</a:t>
            </a:r>
            <a:endParaRPr lang="en-US" sz="650" dirty="0"/>
          </a:p>
        </p:txBody>
      </p:sp>
      <p:sp>
        <p:nvSpPr>
          <p:cNvPr id="83" name="Shape 81"/>
          <p:cNvSpPr/>
          <p:nvPr/>
        </p:nvSpPr>
        <p:spPr>
          <a:xfrm>
            <a:off x="7589520" y="4085539"/>
            <a:ext cx="292608" cy="321869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7589520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May</a:t>
            </a:r>
            <a:endParaRPr lang="en-US" sz="650" dirty="0"/>
          </a:p>
        </p:txBody>
      </p:sp>
      <p:sp>
        <p:nvSpPr>
          <p:cNvPr id="85" name="Shape 83"/>
          <p:cNvSpPr/>
          <p:nvPr/>
        </p:nvSpPr>
        <p:spPr>
          <a:xfrm>
            <a:off x="8019288" y="3892418"/>
            <a:ext cx="292608" cy="514990"/>
          </a:xfrm>
          <a:prstGeom prst="rect">
            <a:avLst/>
          </a:prstGeom>
          <a:solidFill>
            <a:srgbClr val="4A9EFF">
              <a:alpha val="72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8019288" y="4462272"/>
            <a:ext cx="292608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Jun</a:t>
            </a:r>
            <a:endParaRPr lang="en-US" sz="650" dirty="0"/>
          </a:p>
        </p:txBody>
      </p:sp>
      <p:sp>
        <p:nvSpPr>
          <p:cNvPr id="87" name="Text 85"/>
          <p:cNvSpPr/>
          <p:nvPr/>
        </p:nvSpPr>
        <p:spPr>
          <a:xfrm>
            <a:off x="5833872" y="4663440"/>
            <a:ext cx="27432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2025 Activity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28016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8B5CF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SYSTEM DEMO B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365760" y="402336"/>
            <a:ext cx="84124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 Passport  &amp;  Enterprise Verification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56032" y="932688"/>
            <a:ext cx="4114800" cy="4133088"/>
          </a:xfrm>
          <a:prstGeom prst="rect">
            <a:avLst/>
          </a:prstGeom>
          <a:solidFill>
            <a:srgbClr val="111E35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6032" y="932688"/>
            <a:ext cx="4114800" cy="658368"/>
          </a:xfrm>
          <a:prstGeom prst="rect">
            <a:avLst/>
          </a:prstGeom>
          <a:solidFill>
            <a:srgbClr val="8B5CF6">
              <a:alpha val="22000"/>
            </a:srgbClr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969264"/>
            <a:ext cx="39319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15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TRUST PASSPORT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47472" y="1261872"/>
            <a:ext cx="39319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kern="0" spc="100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 IDENTITY DOCUMENT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384048" y="1700784"/>
            <a:ext cx="804672" cy="804672"/>
          </a:xfrm>
          <a:prstGeom prst="ellipse">
            <a:avLst/>
          </a:prstGeom>
          <a:solidFill>
            <a:srgbClr val="1E2D4A"/>
          </a:solidFill>
          <a:ln w="25400">
            <a:solidFill>
              <a:srgbClr val="8B5C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1700784"/>
            <a:ext cx="804672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JD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298448" y="1737360"/>
            <a:ext cx="292608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Jane Doe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98448" y="2084832"/>
            <a:ext cx="29260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Safety Researcher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65760" y="2450592"/>
            <a:ext cx="25603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Verification Confidence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65760" y="2651760"/>
            <a:ext cx="2560320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651760"/>
            <a:ext cx="2406701" cy="82296"/>
          </a:xfrm>
          <a:prstGeom prst="rect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99232" y="2450592"/>
            <a:ext cx="59436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94%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5760" y="2798064"/>
            <a:ext cx="25603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Evidence Strength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2999232"/>
            <a:ext cx="2560320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2999232"/>
            <a:ext cx="2253082" cy="82296"/>
          </a:xfrm>
          <a:prstGeom prst="rect">
            <a:avLst/>
          </a:prstGeom>
          <a:solidFill>
            <a:srgbClr val="4A9EFF">
              <a:alpha val="85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99232" y="2798064"/>
            <a:ext cx="59436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88%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65760" y="3145536"/>
            <a:ext cx="25603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Timeline Consistency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65760" y="3346704"/>
            <a:ext cx="2560320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346704"/>
            <a:ext cx="2483510" cy="82296"/>
          </a:xfrm>
          <a:prstGeom prst="rect">
            <a:avLst/>
          </a:prstGeom>
          <a:solidFill>
            <a:srgbClr val="06B6D4">
              <a:alpha val="85000"/>
            </a:srgbClr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999232" y="3145536"/>
            <a:ext cx="59436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97%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65760" y="3493008"/>
            <a:ext cx="256032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Multi-source Consensus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694176"/>
            <a:ext cx="2560320" cy="8229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3694176"/>
            <a:ext cx="2329891" cy="82296"/>
          </a:xfrm>
          <a:prstGeom prst="rect">
            <a:avLst/>
          </a:prstGeom>
          <a:solidFill>
            <a:srgbClr val="A78BFA">
              <a:alpha val="85000"/>
            </a:srgbClr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999232" y="3493008"/>
            <a:ext cx="59436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91%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65760" y="3913632"/>
            <a:ext cx="3840480" cy="219456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3913632"/>
            <a:ext cx="3840480" cy="219456"/>
          </a:xfrm>
          <a:prstGeom prst="rect">
            <a:avLst/>
          </a:prstGeom>
          <a:noFill/>
        </p:spPr>
        <p:txBody>
          <a:bodyPr wrap="square" lIns="63500" tIns="63500" rIns="63500" bIns="63500" rtlCol="0" anchor="ctr"/>
          <a:lstStyle/>
          <a:p>
            <a:pPr marL="0" indent="0" algn="l">
              <a:buNone/>
            </a:pPr>
            <a:r>
              <a:rPr lang="en-US" sz="750" b="1" kern="0" spc="10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 CLAIMS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365760" y="4169664"/>
            <a:ext cx="3840480" cy="27432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65760" y="4169664"/>
            <a:ext cx="36576" cy="2743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" y="4169664"/>
            <a:ext cx="28346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Contributed to OpenAI safety research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3364992" y="4169664"/>
            <a:ext cx="804672" cy="27432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65760" y="4517136"/>
            <a:ext cx="3840480" cy="27432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65760" y="4517136"/>
            <a:ext cx="36576" cy="2743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5488" y="4517136"/>
            <a:ext cx="28346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✓ Published ML research paper (2024)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3364992" y="4517136"/>
            <a:ext cx="804672" cy="27432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HIGH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4553712" y="932688"/>
            <a:ext cx="4370832" cy="4133088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53712" y="932688"/>
            <a:ext cx="4370832" cy="310896"/>
          </a:xfrm>
          <a:prstGeom prst="rect">
            <a:avLst/>
          </a:prstGeom>
          <a:solidFill>
            <a:srgbClr val="0F1A30"/>
          </a:solidFill>
          <a:ln w="12700">
            <a:solidFill>
              <a:srgbClr val="0F1A3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53712" y="932688"/>
            <a:ext cx="4370832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Enterprise Verification Interface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681728" y="1316736"/>
            <a:ext cx="41148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CANDIDATE VERIFICATION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681728" y="1572768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Jane Doe  /  AI Safety Researcher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681728" y="1956816"/>
            <a:ext cx="4114800" cy="36576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681728" y="1956816"/>
            <a:ext cx="36576" cy="365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91456" y="1956816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Project Authenticity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7059168" y="1956816"/>
            <a:ext cx="89611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Confirmed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7973568" y="1956816"/>
            <a:ext cx="822960" cy="36576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 Risk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4681728" y="2414016"/>
            <a:ext cx="4114800" cy="36576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681728" y="2414016"/>
            <a:ext cx="36576" cy="365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791456" y="2414016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Technical Contributions</a:t>
            </a:r>
            <a:endParaRPr lang="en-US" sz="950" dirty="0"/>
          </a:p>
        </p:txBody>
      </p:sp>
      <p:sp>
        <p:nvSpPr>
          <p:cNvPr id="51" name="Text 49"/>
          <p:cNvSpPr/>
          <p:nvPr/>
        </p:nvSpPr>
        <p:spPr>
          <a:xfrm>
            <a:off x="7059168" y="2414016"/>
            <a:ext cx="89611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7973568" y="2414016"/>
            <a:ext cx="822960" cy="36576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 Risk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4681728" y="2871216"/>
            <a:ext cx="4114800" cy="36576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681728" y="2871216"/>
            <a:ext cx="36576" cy="36576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791456" y="2871216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History Consistency</a:t>
            </a:r>
            <a:endParaRPr lang="en-US" sz="950" dirty="0"/>
          </a:p>
        </p:txBody>
      </p:sp>
      <p:sp>
        <p:nvSpPr>
          <p:cNvPr id="56" name="Text 54"/>
          <p:cNvSpPr/>
          <p:nvPr/>
        </p:nvSpPr>
        <p:spPr>
          <a:xfrm>
            <a:off x="7059168" y="2871216"/>
            <a:ext cx="89611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6B6D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Consistent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7973568" y="2871216"/>
            <a:ext cx="822960" cy="36576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Anomaly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4681728" y="3328416"/>
            <a:ext cx="4114800" cy="365760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4681728" y="3328416"/>
            <a:ext cx="36576" cy="3657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4791456" y="3328416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Resume Inflation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7059168" y="3328416"/>
            <a:ext cx="89611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Normal Range</a:t>
            </a:r>
            <a:endParaRPr lang="en-US" sz="850" dirty="0"/>
          </a:p>
        </p:txBody>
      </p:sp>
      <p:sp>
        <p:nvSpPr>
          <p:cNvPr id="62" name="Text 60"/>
          <p:cNvSpPr/>
          <p:nvPr/>
        </p:nvSpPr>
        <p:spPr>
          <a:xfrm>
            <a:off x="7973568" y="3328416"/>
            <a:ext cx="822960" cy="365760"/>
          </a:xfrm>
          <a:prstGeom prst="rect">
            <a:avLst/>
          </a:prstGeom>
          <a:noFill/>
        </p:spPr>
        <p:txBody>
          <a:bodyPr wrap="square" lIns="38100" tIns="38100" rIns="38100" bIns="3810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Credible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681728" y="3822192"/>
            <a:ext cx="4114800" cy="402336"/>
          </a:xfrm>
          <a:prstGeom prst="rect">
            <a:avLst/>
          </a:prstGeom>
          <a:solidFill>
            <a:srgbClr val="10B981">
              <a:alpha val="14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681728" y="3822192"/>
            <a:ext cx="411480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Overall Risk: LOW  ·  Recommended: Advance to Next Round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4717923" y="4306951"/>
            <a:ext cx="4114800" cy="603504"/>
          </a:xfrm>
          <a:prstGeom prst="rect">
            <a:avLst/>
          </a:prstGeom>
          <a:solidFill>
            <a:srgbClr val="0F1A30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4773168" y="4370832"/>
            <a:ext cx="391363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"Enterprises won't game the system —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4773168" y="4608576"/>
            <a:ext cx="391363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wrong hires cost real money."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08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14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28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642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857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1071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1285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1500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1714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9288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21431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23574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5717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27860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30003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146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34290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364331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85762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07193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28625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500563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714875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0" y="4929188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5143500"/>
            <a:ext cx="9144000" cy="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14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52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0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66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04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2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81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19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95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3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715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096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477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858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239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0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001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382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763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3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3810">
            <a:solidFill>
              <a:srgbClr val="4A9EFF">
                <a:alpha val="600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828800" y="0"/>
            <a:ext cx="5486400" cy="4572000"/>
          </a:xfrm>
          <a:prstGeom prst="ellipse">
            <a:avLst/>
          </a:prstGeom>
          <a:solidFill>
            <a:srgbClr val="4A9EFF">
              <a:alpha val="4000"/>
            </a:srgbClr>
          </a:solidFill>
          <a:ln w="12700">
            <a:solidFill>
              <a:srgbClr val="4A9EFF">
                <a:alpha val="0"/>
              </a:srgbClr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164592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ARCHITECTURE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365760" y="457200"/>
            <a:ext cx="84124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Bittensor-Native</a:t>
            </a:r>
            <a:endParaRPr lang="en-US" sz="2200" dirty="0"/>
          </a:p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Verification Network</a:t>
            </a:r>
            <a:endParaRPr lang="en-US" sz="2200" dirty="0"/>
          </a:p>
        </p:txBody>
      </p:sp>
      <p:sp>
        <p:nvSpPr>
          <p:cNvPr id="55" name="Shape 53"/>
          <p:cNvSpPr/>
          <p:nvPr/>
        </p:nvSpPr>
        <p:spPr>
          <a:xfrm>
            <a:off x="3108960" y="1417320"/>
            <a:ext cx="2926080" cy="603504"/>
          </a:xfrm>
          <a:prstGeom prst="rect">
            <a:avLst/>
          </a:prstGeom>
          <a:solidFill>
            <a:srgbClr val="4A9EFF">
              <a:alpha val="22000"/>
            </a:srgbClr>
          </a:solidFill>
          <a:ln w="25400">
            <a:solidFill>
              <a:srgbClr val="4A9EF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108960" y="1417320"/>
            <a:ext cx="292608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7DC0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SUBNET</a:t>
            </a:r>
            <a:endParaRPr lang="en-US" sz="1300" dirty="0"/>
          </a:p>
        </p:txBody>
      </p:sp>
      <p:sp>
        <p:nvSpPr>
          <p:cNvPr id="57" name="Text 55"/>
          <p:cNvSpPr/>
          <p:nvPr/>
        </p:nvSpPr>
        <p:spPr>
          <a:xfrm>
            <a:off x="3108960" y="1737360"/>
            <a:ext cx="29260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TrustNet Verification Layer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3291840" y="2020824"/>
            <a:ext cx="0" cy="365760"/>
          </a:xfrm>
          <a:prstGeom prst="line">
            <a:avLst/>
          </a:prstGeom>
          <a:noFill/>
          <a:ln w="12700">
            <a:solidFill>
              <a:srgbClr val="4A9EFF"/>
            </a:solidFill>
            <a:prstDash val="dash"/>
          </a:ln>
        </p:spPr>
      </p:sp>
      <p:sp>
        <p:nvSpPr>
          <p:cNvPr id="59" name="Shape 57"/>
          <p:cNvSpPr/>
          <p:nvPr/>
        </p:nvSpPr>
        <p:spPr>
          <a:xfrm>
            <a:off x="5852160" y="2020824"/>
            <a:ext cx="0" cy="365760"/>
          </a:xfrm>
          <a:prstGeom prst="line">
            <a:avLst/>
          </a:prstGeom>
          <a:noFill/>
          <a:ln w="12700">
            <a:solidFill>
              <a:srgbClr val="8B5CF6"/>
            </a:solidFill>
            <a:prstDash val="dash"/>
          </a:ln>
        </p:spPr>
      </p:sp>
      <p:sp>
        <p:nvSpPr>
          <p:cNvPr id="60" name="Shape 58"/>
          <p:cNvSpPr/>
          <p:nvPr/>
        </p:nvSpPr>
        <p:spPr>
          <a:xfrm>
            <a:off x="228600" y="2386584"/>
            <a:ext cx="3931920" cy="2267712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228600" y="2386584"/>
            <a:ext cx="3931920" cy="41148"/>
          </a:xfrm>
          <a:prstGeom prst="rect">
            <a:avLst/>
          </a:prstGeom>
          <a:solidFill>
            <a:srgbClr val="4A9EFF"/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47472" y="2450592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A9E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⛏  MINERS</a:t>
            </a:r>
            <a:endParaRPr lang="en-US" sz="1400" dirty="0"/>
          </a:p>
        </p:txBody>
      </p:sp>
      <p:sp>
        <p:nvSpPr>
          <p:cNvPr id="63" name="Text 61"/>
          <p:cNvSpPr/>
          <p:nvPr/>
        </p:nvSpPr>
        <p:spPr>
          <a:xfrm>
            <a:off x="347472" y="2834640"/>
            <a:ext cx="37490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AI Verification Agents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384048" y="309067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 Search evidence across sources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384048" y="341071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 Verify claim timelines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384048" y="373075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 Detect inconsistencies &amp; fabrications</a:t>
            </a:r>
            <a:endParaRPr lang="en-US" sz="950" dirty="0"/>
          </a:p>
        </p:txBody>
      </p:sp>
      <p:sp>
        <p:nvSpPr>
          <p:cNvPr id="67" name="Text 65"/>
          <p:cNvSpPr/>
          <p:nvPr/>
        </p:nvSpPr>
        <p:spPr>
          <a:xfrm>
            <a:off x="384048" y="405079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→  Generate Verification Reports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347472" y="4370832"/>
            <a:ext cx="3657600" cy="219456"/>
          </a:xfrm>
          <a:prstGeom prst="rect">
            <a:avLst/>
          </a:prstGeom>
          <a:solidFill>
            <a:srgbClr val="4A9EFF">
              <a:alpha val="14000"/>
            </a:srgbClr>
          </a:solidFill>
          <a:ln w="12700">
            <a:solidFill>
              <a:srgbClr val="4A9E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47472" y="4370832"/>
            <a:ext cx="36576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7DC0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Miners compete to generate the most accurate reports</a:t>
            </a:r>
            <a:endParaRPr lang="en-US" sz="750" dirty="0"/>
          </a:p>
        </p:txBody>
      </p:sp>
      <p:sp>
        <p:nvSpPr>
          <p:cNvPr id="70" name="Shape 68"/>
          <p:cNvSpPr/>
          <p:nvPr/>
        </p:nvSpPr>
        <p:spPr>
          <a:xfrm>
            <a:off x="4983480" y="2386584"/>
            <a:ext cx="3931920" cy="2267712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4983480" y="2386584"/>
            <a:ext cx="3931920" cy="411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5102352" y="2450592"/>
            <a:ext cx="37490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A78BFA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⚖  VALIDATORS</a:t>
            </a:r>
            <a:endParaRPr lang="en-US" sz="1400" dirty="0"/>
          </a:p>
        </p:txBody>
      </p:sp>
      <p:sp>
        <p:nvSpPr>
          <p:cNvPr id="73" name="Text 71"/>
          <p:cNvSpPr/>
          <p:nvPr/>
        </p:nvSpPr>
        <p:spPr>
          <a:xfrm>
            <a:off x="5102352" y="2834640"/>
            <a:ext cx="374904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Real-World Decision Makers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5138928" y="309067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🏢  Hiring Companies</a:t>
            </a:r>
            <a:endParaRPr lang="en-US" sz="950" dirty="0"/>
          </a:p>
        </p:txBody>
      </p:sp>
      <p:sp>
        <p:nvSpPr>
          <p:cNvPr id="75" name="Text 73"/>
          <p:cNvSpPr/>
          <p:nvPr/>
        </p:nvSpPr>
        <p:spPr>
          <a:xfrm>
            <a:off x="5138928" y="341071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🎓  Universities</a:t>
            </a:r>
            <a:endParaRPr lang="en-US" sz="950" dirty="0"/>
          </a:p>
        </p:txBody>
      </p:sp>
      <p:sp>
        <p:nvSpPr>
          <p:cNvPr id="76" name="Text 74"/>
          <p:cNvSpPr/>
          <p:nvPr/>
        </p:nvSpPr>
        <p:spPr>
          <a:xfrm>
            <a:off x="5138928" y="373075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💰  Investors &amp; VCs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5138928" y="4050792"/>
            <a:ext cx="35661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⛓  DAOs &amp; AI Projects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5102352" y="4370832"/>
            <a:ext cx="3657600" cy="219456"/>
          </a:xfrm>
          <a:prstGeom prst="rect">
            <a:avLst/>
          </a:prstGeom>
          <a:solidFill>
            <a:srgbClr val="8B5CF6">
              <a:alpha val="14000"/>
            </a:srgbClr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5102352" y="4370832"/>
            <a:ext cx="36576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A78BF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Validators are real decision makers — no incentive to cheat</a:t>
            </a:r>
            <a:endParaRPr lang="en-US" sz="750" dirty="0"/>
          </a:p>
        </p:txBody>
      </p:sp>
      <p:sp>
        <p:nvSpPr>
          <p:cNvPr id="80" name="Shape 78"/>
          <p:cNvSpPr/>
          <p:nvPr/>
        </p:nvSpPr>
        <p:spPr>
          <a:xfrm>
            <a:off x="4206240" y="3474720"/>
            <a:ext cx="73152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4315968" y="3291840"/>
            <a:ext cx="512064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6B6D4"/>
                </a:solidFill>
              </a:rPr>
              <a:t>↔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28016"/>
            <a:ext cx="841248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MINER COMPETITION UI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365760" y="402336"/>
            <a:ext cx="8412480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Multi-Agent</a:t>
            </a:r>
            <a:endParaRPr lang="en-US" sz="2200" dirty="0"/>
          </a:p>
          <a:p>
            <a:pPr marL="0" indent="0" algn="l">
              <a:buNone/>
            </a:pPr>
            <a:r>
              <a:rPr lang="en-US" sz="2200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Verification Competition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1243584"/>
            <a:ext cx="84124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Multiple miners compete simultaneously on the same claim — validators select the most accurate report.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320040" y="1517904"/>
            <a:ext cx="8503920" cy="475488"/>
          </a:xfrm>
          <a:prstGeom prst="rect">
            <a:avLst/>
          </a:prstGeom>
          <a:solidFill>
            <a:srgbClr val="0D1528"/>
          </a:solidFill>
          <a:ln w="25400">
            <a:solidFill>
              <a:srgbClr val="4A9E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17904"/>
            <a:ext cx="68580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b="1" kern="0" spc="100" dirty="0">
                <a:solidFill>
                  <a:srgbClr val="4A9E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CLAIM: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078992" y="1517904"/>
            <a:ext cx="75895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"I contributed to the core development of an open-source AI safety project in 2025."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2066544"/>
            <a:ext cx="8503920" cy="274320"/>
          </a:xfrm>
          <a:prstGeom prst="rect">
            <a:avLst/>
          </a:prstGeom>
          <a:solidFill>
            <a:srgbClr val="1E2D4A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066544"/>
            <a:ext cx="1463040" cy="274320"/>
          </a:xfrm>
          <a:prstGeom prst="rect">
            <a:avLst/>
          </a:prstGeom>
          <a:noFill/>
        </p:spPr>
        <p:txBody>
          <a:bodyPr wrap="square" lIns="76200" tIns="76200" rIns="76200" bIns="76200" rtlCol="0" anchor="ctr"/>
          <a:lstStyle/>
          <a:p>
            <a:pPr marL="0" indent="0" algn="l">
              <a:buNone/>
            </a:pPr>
            <a:r>
              <a:rPr lang="en-US" sz="750" b="1" kern="0" spc="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AGENT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011680" y="2066544"/>
            <a:ext cx="2286000" cy="274320"/>
          </a:xfrm>
          <a:prstGeom prst="rect">
            <a:avLst/>
          </a:prstGeom>
          <a:noFill/>
        </p:spPr>
        <p:txBody>
          <a:bodyPr wrap="square" lIns="76200" tIns="76200" rIns="76200" bIns="76200" rtlCol="0" anchor="ctr"/>
          <a:lstStyle/>
          <a:p>
            <a:pPr marL="0" indent="0" algn="l">
              <a:buNone/>
            </a:pPr>
            <a:r>
              <a:rPr lang="en-US" sz="750" b="1" kern="0" spc="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RESULT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4389120" y="2066544"/>
            <a:ext cx="1097280" cy="274320"/>
          </a:xfrm>
          <a:prstGeom prst="rect">
            <a:avLst/>
          </a:prstGeom>
          <a:noFill/>
        </p:spPr>
        <p:txBody>
          <a:bodyPr wrap="square" lIns="76200" tIns="76200" rIns="76200" bIns="76200" rtlCol="0" anchor="ctr"/>
          <a:lstStyle/>
          <a:p>
            <a:pPr marL="0" indent="0" algn="l">
              <a:buNone/>
            </a:pPr>
            <a:r>
              <a:rPr lang="en-US" sz="750" b="1" kern="0" spc="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CONFIDENCE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5577840" y="2066544"/>
            <a:ext cx="1280160" cy="274320"/>
          </a:xfrm>
          <a:prstGeom prst="rect">
            <a:avLst/>
          </a:prstGeom>
          <a:noFill/>
        </p:spPr>
        <p:txBody>
          <a:bodyPr wrap="square" lIns="76200" tIns="76200" rIns="76200" bIns="76200" rtlCol="0" anchor="ctr"/>
          <a:lstStyle/>
          <a:p>
            <a:pPr marL="0" indent="0" algn="l">
              <a:buNone/>
            </a:pPr>
            <a:r>
              <a:rPr lang="en-US" sz="750" b="1" kern="0" spc="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EVIDENCE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6949440" y="2066544"/>
            <a:ext cx="1280160" cy="274320"/>
          </a:xfrm>
          <a:prstGeom prst="rect">
            <a:avLst/>
          </a:prstGeom>
          <a:noFill/>
        </p:spPr>
        <p:txBody>
          <a:bodyPr wrap="square" lIns="76200" tIns="76200" rIns="76200" bIns="76200" rtlCol="0" anchor="ctr"/>
          <a:lstStyle/>
          <a:p>
            <a:pPr marL="0" indent="0" algn="l">
              <a:buNone/>
            </a:pPr>
            <a:r>
              <a:rPr lang="en-US" sz="750" b="1" kern="0" spc="50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RISK FLAG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320040" y="2377440"/>
            <a:ext cx="8503920" cy="420624"/>
          </a:xfrm>
          <a:prstGeom prst="rect">
            <a:avLst/>
          </a:prstGeom>
          <a:solidFill>
            <a:srgbClr val="10B981">
              <a:alpha val="12000"/>
            </a:srgbClr>
          </a:solidFill>
          <a:ln w="19050">
            <a:solidFill>
              <a:srgbClr val="10B98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" y="2377440"/>
            <a:ext cx="36576" cy="42062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377440"/>
            <a:ext cx="146304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Miner Alpha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2615184"/>
            <a:ext cx="146304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← Best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2011680" y="2377440"/>
            <a:ext cx="228600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389120" y="2377440"/>
            <a:ext cx="109728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0B981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91%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577840" y="237744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949440" y="237744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2880360"/>
            <a:ext cx="8503920" cy="42062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880360"/>
            <a:ext cx="146304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Miner Beta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011680" y="2880360"/>
            <a:ext cx="228600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PARTIAL MATCH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389120" y="2880360"/>
            <a:ext cx="109728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9E0B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74%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577840" y="288036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949440" y="288036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59E0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Low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0040" y="3383280"/>
            <a:ext cx="8503920" cy="42062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3383280"/>
            <a:ext cx="146304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Miner Gamma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011680" y="3383280"/>
            <a:ext cx="228600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VERIFIED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389120" y="3383280"/>
            <a:ext cx="109728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0B981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88%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577840" y="338328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949440" y="338328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0B981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0040" y="3886200"/>
            <a:ext cx="8503920" cy="420624"/>
          </a:xfrm>
          <a:prstGeom prst="rect">
            <a:avLst/>
          </a:prstGeom>
          <a:solidFill>
            <a:srgbClr val="111E3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3886200"/>
            <a:ext cx="146304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Miner Delta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2011680" y="3886200"/>
            <a:ext cx="228600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EF444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RISK FLAG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389120" y="3886200"/>
            <a:ext cx="109728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F4444"/>
                </a:solidFill>
                <a:latin typeface="Arial Black" panose="020B0A04020102020204" pitchFamily="34" charset="0"/>
                <a:ea typeface="Arial Black" panose="020B0A04020102020204" pitchFamily="34" charset="-122"/>
                <a:cs typeface="Arial Black" panose="020B0A04020102020204" pitchFamily="34" charset="-120"/>
              </a:rPr>
              <a:t>62%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577840" y="388620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11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949440" y="3886200"/>
            <a:ext cx="128016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F4444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Medium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0040" y="4425696"/>
            <a:ext cx="8503920" cy="420624"/>
          </a:xfrm>
          <a:prstGeom prst="rect">
            <a:avLst/>
          </a:prstGeom>
          <a:solidFill>
            <a:srgbClr val="10B981">
              <a:alpha val="14000"/>
            </a:srgbClr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7200" y="4425696"/>
            <a:ext cx="822960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4D399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VALIDATOR SELECTS:  Miner Alpha  ·  91% confidence  ·  23 evidence sources  ·  No risk flags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0040" y="4882896"/>
            <a:ext cx="8503920" cy="237744"/>
          </a:xfrm>
          <a:prstGeom prst="rect">
            <a:avLst/>
          </a:prstGeom>
          <a:solidFill>
            <a:srgbClr val="0D1528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4882896"/>
            <a:ext cx="82296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94A3B8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Multiple competing agents reduce single-point failures and hallucinations — distributed verification by design.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7728</Words>
  <Application>WPS 演示</Application>
  <PresentationFormat>On-screen Show (16:9)</PresentationFormat>
  <Paragraphs>693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Arial Black</vt:lpstr>
      <vt:lpstr>Arial Black</vt:lpstr>
      <vt:lpstr>Arial Black</vt:lpstr>
      <vt:lpstr>Calibri</vt:lpstr>
      <vt:lpstr>Calibri</vt:lpstr>
      <vt:lpstr>Calibri</vt:lpstr>
      <vt:lpstr>微软雅黑</vt:lpstr>
      <vt:lpstr>Arial Unicode MS</vt:lpstr>
      <vt:lpstr>等线</vt:lpstr>
      <vt:lpstr>MS PGothic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Santorine</cp:lastModifiedBy>
  <cp:revision>2</cp:revision>
  <dcterms:created xsi:type="dcterms:W3CDTF">2026-05-23T06:45:00Z</dcterms:created>
  <dcterms:modified xsi:type="dcterms:W3CDTF">2026-05-23T06:59:06Z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A6375A79052649CCA210855A01787310_12</vt:lpwstr>
  </property>
  <property fmtid="{D5CDD505-2E9C-101B-9397-08002B2CF9AE}" pid="3" name="KSOProductBuildVer">
    <vt:lpwstr>2052-12.1.0.26375</vt:lpwstr>
  </property>
</Properties>
</file>