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78" r:id="rId4"/>
    <p:sldId id="260" r:id="rId5"/>
    <p:sldId id="277" r:id="rId6"/>
    <p:sldId id="275" r:id="rId7"/>
    <p:sldId id="279" r:id="rId8"/>
    <p:sldId id="280" r:id="rId9"/>
    <p:sldId id="285" r:id="rId10"/>
    <p:sldId id="286" r:id="rId11"/>
    <p:sldId id="282" r:id="rId12"/>
    <p:sldId id="270" r:id="rId13"/>
    <p:sldId id="271" r:id="rId14"/>
    <p:sldId id="287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2C"/>
    <a:srgbClr val="081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729"/>
  </p:normalViewPr>
  <p:slideViewPr>
    <p:cSldViewPr snapToGrid="0" snapToObjects="1">
      <p:cViewPr varScale="1">
        <p:scale>
          <a:sx n="67" d="100"/>
          <a:sy n="67" d="100"/>
        </p:scale>
        <p:origin x="572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9BCCA-3695-4C1E-8BE4-6C0E1818E44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CE3FF-8B10-4204-BA0A-8C4E22F9C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8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AF88-ABF1-45DB-AF0F-7B06761C85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4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E976-0176-CB41-A739-D013CCFED1E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685E-B530-6849-9CBC-6E75EBE0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8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E976-0176-CB41-A739-D013CCFED1E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685E-B530-6849-9CBC-6E75EBE0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E976-0176-CB41-A739-D013CCFED1E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685E-B530-6849-9CBC-6E75EBE0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E976-0176-CB41-A739-D013CCFED1E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685E-B530-6849-9CBC-6E75EBE0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3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E976-0176-CB41-A739-D013CCFED1E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685E-B530-6849-9CBC-6E75EBE0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6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E976-0176-CB41-A739-D013CCFED1E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685E-B530-6849-9CBC-6E75EBE0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3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E976-0176-CB41-A739-D013CCFED1E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685E-B530-6849-9CBC-6E75EBE0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E976-0176-CB41-A739-D013CCFED1E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685E-B530-6849-9CBC-6E75EBE0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9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E976-0176-CB41-A739-D013CCFED1E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685E-B530-6849-9CBC-6E75EBE0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9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E976-0176-CB41-A739-D013CCFED1E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685E-B530-6849-9CBC-6E75EBE0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0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E976-0176-CB41-A739-D013CCFED1E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685E-B530-6849-9CBC-6E75EBE0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2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E976-0176-CB41-A739-D013CCFED1E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7685E-B530-6849-9CBC-6E75EBE0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0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fiu.edu/apply-now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fiu.edu/graduate/international-students-assistance.cfm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3" y="3013501"/>
            <a:ext cx="1218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Florida International University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Chapman Graduate School of Business</a:t>
            </a:r>
            <a:endParaRPr lang="en-US" sz="2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7553739" cy="37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3044">
                  <a:extLst>
                    <a:ext uri="{9D8B030D-6E8A-4147-A177-3AD203B41FA5}">
                      <a16:colId xmlns:a16="http://schemas.microsoft.com/office/drawing/2014/main" val="48144261"/>
                    </a:ext>
                  </a:extLst>
                </a:gridCol>
                <a:gridCol w="4240695">
                  <a:extLst>
                    <a:ext uri="{9D8B030D-6E8A-4147-A177-3AD203B41FA5}">
                      <a16:colId xmlns:a16="http://schemas.microsoft.com/office/drawing/2014/main" val="1276877054"/>
                    </a:ext>
                  </a:extLst>
                </a:gridCol>
              </a:tblGrid>
              <a:tr h="3942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Curriculum</a:t>
                      </a:r>
                    </a:p>
                  </a:txBody>
                  <a:tcPr>
                    <a:solidFill>
                      <a:srgbClr val="B686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Highlights</a:t>
                      </a:r>
                    </a:p>
                  </a:txBody>
                  <a:tcPr>
                    <a:solidFill>
                      <a:srgbClr val="B68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593256"/>
                  </a:ext>
                </a:extLst>
              </a:tr>
              <a:tr h="14913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10 courses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</a:rPr>
                        <a:t> focused on the practical applications of accounting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Accelerated,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</a:rPr>
                        <a:t> in-person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Meets requirements to sit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</a:rPr>
                        <a:t> for the CPA exam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</a:rPr>
                        <a:t>Becker Exam Review course included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90 % hiring rate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Pre-MACC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</a:rPr>
                        <a:t> pathway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</a:rPr>
                        <a:t>Joint-degree with IMBA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70287"/>
                  </a:ext>
                </a:extLst>
              </a:tr>
              <a:tr h="180125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12 courses focused on the functional management of conducting business in global markets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3 Tracks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</a:rPr>
                        <a:t>: 12 – 24 months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</a:rPr>
                        <a:t>In-person or online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</a:rPr>
                        <a:t>International Trip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</a:rPr>
                        <a:t>Master’s Project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</a:rPr>
                        <a:t>Dual degree options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</a:rPr>
                        <a:t>Joint degree options with MSF, MBA, MAIS, JD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70433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47757" y="6570242"/>
            <a:ext cx="796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10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547952"/>
              </p:ext>
            </p:extLst>
          </p:nvPr>
        </p:nvGraphicFramePr>
        <p:xfrm>
          <a:off x="696790" y="1158366"/>
          <a:ext cx="10440396" cy="4140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3270">
                  <a:extLst>
                    <a:ext uri="{9D8B030D-6E8A-4147-A177-3AD203B41FA5}">
                      <a16:colId xmlns:a16="http://schemas.microsoft.com/office/drawing/2014/main" val="972762031"/>
                    </a:ext>
                  </a:extLst>
                </a:gridCol>
                <a:gridCol w="5237126">
                  <a:extLst>
                    <a:ext uri="{9D8B030D-6E8A-4147-A177-3AD203B41FA5}">
                      <a16:colId xmlns:a16="http://schemas.microsoft.com/office/drawing/2014/main" val="3598656278"/>
                    </a:ext>
                  </a:extLst>
                </a:gridCol>
              </a:tblGrid>
              <a:tr h="4220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MBA</a:t>
                      </a:r>
                    </a:p>
                  </a:txBody>
                  <a:tcPr>
                    <a:solidFill>
                      <a:srgbClr val="B686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Specialized Master</a:t>
                      </a:r>
                    </a:p>
                  </a:txBody>
                  <a:tcPr>
                    <a:solidFill>
                      <a:srgbClr val="B68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085263"/>
                  </a:ext>
                </a:extLst>
              </a:tr>
              <a:tr h="3491534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81E3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Traditional, comprehensive curriculum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81E3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Focuses on developing practical knowledge of functional business units 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81E3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Emphasis</a:t>
                      </a:r>
                      <a:r>
                        <a:rPr lang="en-US" sz="1600" baseline="0" dirty="0">
                          <a:solidFill>
                            <a:srgbClr val="081E3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on </a:t>
                      </a:r>
                      <a:r>
                        <a:rPr lang="en-US" sz="1600" dirty="0">
                          <a:solidFill>
                            <a:srgbClr val="081E3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soft skills such as effective team building &amp; collaboration, communication, negotiation, and leadership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81E3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Diverse academic and processional backgrounds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81E3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Benefits individuals who: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81E3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Do not have a business-related Bachelor’s degree &amp; thus are seeking functional business Knowledge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00" dirty="0">
                          <a:solidFill>
                            <a:srgbClr val="081E3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Are interested in moving up the “Corporate Ladder”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00" dirty="0">
                          <a:solidFill>
                            <a:srgbClr val="081E3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Are</a:t>
                      </a:r>
                      <a:r>
                        <a:rPr lang="en-US" sz="1500" baseline="0" dirty="0">
                          <a:solidFill>
                            <a:srgbClr val="081E3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entrepreneurs &amp; b</a:t>
                      </a:r>
                      <a:r>
                        <a:rPr lang="en-US" sz="1500" dirty="0">
                          <a:solidFill>
                            <a:srgbClr val="081E3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usiness-owners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81E3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Isolated to a specific area of business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81E3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Builds an extensive knowledge base that is functional &amp; theoretical to the specific area of business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81E3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Builds practical &amp; technical skills needed for a specialized understanding of chosen field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81E3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Benefits individuals who: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00" dirty="0">
                          <a:solidFill>
                            <a:srgbClr val="081E3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Seek to become experts or specialists in a particular area of business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00" dirty="0">
                          <a:solidFill>
                            <a:srgbClr val="081E3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Seek a specific career path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02693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1079" y="147258"/>
            <a:ext cx="11706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MBA or Specialized Master – What’s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232993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47757" y="6570243"/>
            <a:ext cx="79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11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99" y="128588"/>
            <a:ext cx="11602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Why Choose Chapman?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1963" y="617105"/>
            <a:ext cx="1111567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6862C"/>
                </a:solidFill>
                <a:latin typeface="Lato"/>
              </a:rPr>
              <a:t>You’re serious about adding international expertise.</a:t>
            </a:r>
          </a:p>
          <a:p>
            <a:r>
              <a:rPr lang="en-US" sz="1600" dirty="0">
                <a:solidFill>
                  <a:srgbClr val="081E3F"/>
                </a:solidFill>
                <a:latin typeface="Lato"/>
              </a:rPr>
              <a:t>It’s our middle name!</a:t>
            </a:r>
          </a:p>
          <a:p>
            <a:endParaRPr lang="en-US" sz="1600" dirty="0">
              <a:solidFill>
                <a:srgbClr val="333333"/>
              </a:solidFill>
              <a:latin typeface="Lato"/>
            </a:endParaRPr>
          </a:p>
          <a:p>
            <a:r>
              <a:rPr lang="en-US" sz="1600" b="1" dirty="0">
                <a:solidFill>
                  <a:srgbClr val="B6862C"/>
                </a:solidFill>
                <a:latin typeface="Lato"/>
              </a:rPr>
              <a:t>You want to be where the world does business.</a:t>
            </a:r>
          </a:p>
          <a:p>
            <a:r>
              <a:rPr lang="en-US" sz="1600" dirty="0">
                <a:solidFill>
                  <a:srgbClr val="081E3F"/>
                </a:solidFill>
                <a:latin typeface="Lato"/>
              </a:rPr>
              <a:t>Welcome to Miami: Gateway to the Americas!</a:t>
            </a:r>
          </a:p>
          <a:p>
            <a:endParaRPr lang="en-US" sz="1600" dirty="0">
              <a:solidFill>
                <a:srgbClr val="333333"/>
              </a:solidFill>
              <a:latin typeface="Lato"/>
            </a:endParaRPr>
          </a:p>
          <a:p>
            <a:r>
              <a:rPr lang="en-US" sz="1600" b="1" dirty="0">
                <a:solidFill>
                  <a:srgbClr val="B6862C"/>
                </a:solidFill>
                <a:latin typeface="Lato"/>
              </a:rPr>
              <a:t>You want to learn from the best.</a:t>
            </a:r>
          </a:p>
          <a:p>
            <a:r>
              <a:rPr lang="en-US" sz="1600" dirty="0">
                <a:solidFill>
                  <a:srgbClr val="081E3F"/>
                </a:solidFill>
                <a:latin typeface="Lato"/>
              </a:rPr>
              <a:t>We’re highly ranked &amp; widely recognized! </a:t>
            </a:r>
          </a:p>
          <a:p>
            <a:endParaRPr lang="en-US" sz="1600" dirty="0">
              <a:solidFill>
                <a:srgbClr val="333333"/>
              </a:solidFill>
              <a:latin typeface="Lato"/>
            </a:endParaRPr>
          </a:p>
          <a:p>
            <a:r>
              <a:rPr lang="en-US" sz="1600" b="1" dirty="0">
                <a:solidFill>
                  <a:srgbClr val="B6862C"/>
                </a:solidFill>
                <a:latin typeface="Lato"/>
              </a:rPr>
              <a:t>You intend to launch your own company.</a:t>
            </a:r>
          </a:p>
          <a:p>
            <a:r>
              <a:rPr lang="en-US" sz="1600" dirty="0">
                <a:solidFill>
                  <a:srgbClr val="081E3F"/>
                </a:solidFill>
                <a:latin typeface="Lato"/>
              </a:rPr>
              <a:t>More than 20% of our 30,000 alumni have!</a:t>
            </a:r>
          </a:p>
          <a:p>
            <a:endParaRPr lang="en-US" sz="1600" dirty="0">
              <a:solidFill>
                <a:srgbClr val="333333"/>
              </a:solidFill>
              <a:latin typeface="Lato"/>
            </a:endParaRPr>
          </a:p>
          <a:p>
            <a:r>
              <a:rPr lang="en-US" sz="1600" b="1" dirty="0">
                <a:solidFill>
                  <a:srgbClr val="B6862C"/>
                </a:solidFill>
                <a:latin typeface="Lato"/>
              </a:rPr>
              <a:t>You want it all – </a:t>
            </a:r>
            <a:r>
              <a:rPr lang="en-US" sz="1600" b="1" i="1" dirty="0">
                <a:solidFill>
                  <a:srgbClr val="B6862C"/>
                </a:solidFill>
                <a:latin typeface="Lato"/>
              </a:rPr>
              <a:t>at reasonable tuition rates.</a:t>
            </a:r>
            <a:endParaRPr lang="en-US" sz="1600" b="1" dirty="0">
              <a:solidFill>
                <a:srgbClr val="AD935A"/>
              </a:solidFill>
              <a:latin typeface="Lato"/>
            </a:endParaRPr>
          </a:p>
          <a:p>
            <a:r>
              <a:rPr lang="en-US" sz="1600" dirty="0">
                <a:solidFill>
                  <a:srgbClr val="081E3F"/>
                </a:solidFill>
                <a:latin typeface="Lato"/>
              </a:rPr>
              <a:t>Earn a fully-accredited, highly-competitive business education at affordable tuition rates!</a:t>
            </a:r>
          </a:p>
          <a:p>
            <a:endParaRPr lang="en-US" sz="1600" dirty="0">
              <a:solidFill>
                <a:srgbClr val="333333"/>
              </a:solidFill>
              <a:latin typeface="Lato"/>
            </a:endParaRPr>
          </a:p>
          <a:p>
            <a:r>
              <a:rPr lang="en-US" sz="1600" b="1" i="1" dirty="0">
                <a:solidFill>
                  <a:srgbClr val="B6862C"/>
                </a:solidFill>
                <a:latin typeface="Lato"/>
              </a:rPr>
              <a:t>If you seek a top-tier international business education, your smartest business move is choosing the FIU College of Business.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Lato"/>
              </a:rPr>
              <a:t>Progressive Technology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Lato"/>
              </a:rPr>
              <a:t>Professional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Lato"/>
              </a:rPr>
              <a:t>Career Services Excellence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81E3F"/>
              </a:solidFill>
              <a:latin typeface="Lato"/>
            </a:endParaRPr>
          </a:p>
          <a:p>
            <a:pPr lvl="1" algn="ctr"/>
            <a:r>
              <a:rPr lang="en-US" sz="2000" b="1" i="1" dirty="0">
                <a:solidFill>
                  <a:srgbClr val="002060"/>
                </a:solidFill>
                <a:latin typeface="Lato"/>
              </a:rPr>
              <a:t>Ready to Apply?</a:t>
            </a:r>
          </a:p>
        </p:txBody>
      </p:sp>
    </p:spTree>
    <p:extLst>
      <p:ext uri="{BB962C8B-B14F-4D97-AF65-F5344CB8AC3E}">
        <p14:creationId xmlns:p14="http://schemas.microsoft.com/office/powerpoint/2010/main" val="3207946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47757" y="6570243"/>
            <a:ext cx="79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12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115" y="128588"/>
            <a:ext cx="110927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General Application Requirements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766" y="656685"/>
            <a:ext cx="1201102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Graduate Application for Admission </a:t>
            </a: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</a:t>
            </a:r>
            <a:r>
              <a:rPr lang="en-US" sz="15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 to </a:t>
            </a: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https://business.fiu.edu/apply-now/</a:t>
            </a:r>
            <a:endParaRPr lang="en-US" sz="1500" dirty="0">
              <a:solidFill>
                <a:srgbClr val="081E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all graduate business programs EXCEPT Online MBA, chose “All Masters Degrees Application”. For Online MBA, please select “Online MBA Application”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Application fee waived! (Choose CHECK as payment option and submit application materials through Study Metro)</a:t>
            </a:r>
          </a:p>
          <a:p>
            <a:pPr>
              <a:spcBef>
                <a:spcPts val="600"/>
              </a:spcBef>
            </a:pPr>
            <a:r>
              <a:rPr lang="en-US" sz="15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4-Year Bachelor’s Degree or Equivalent</a:t>
            </a:r>
            <a:endParaRPr lang="en-US" sz="1500" dirty="0">
              <a:solidFill>
                <a:srgbClr val="081E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Must be earned at a well-established institution authorized to grant degrees by appropriate authorities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Desired qualifications: 3.0 GPA or equivalent in the last 2 years of education</a:t>
            </a:r>
          </a:p>
          <a:p>
            <a:pPr>
              <a:spcBef>
                <a:spcPts val="600"/>
              </a:spcBef>
            </a:pPr>
            <a:r>
              <a:rPr lang="en-US" sz="15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Official Transcripts</a:t>
            </a: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Personal copies can be reviewed for admission purposes, upon admission official copies must be sent in sealed envelope direct from institution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Foreign Credentials not issued in English must also include official translations of the transcript and proof of degree</a:t>
            </a:r>
          </a:p>
          <a:p>
            <a:pPr>
              <a:spcBef>
                <a:spcPts val="600"/>
              </a:spcBef>
            </a:pPr>
            <a:r>
              <a:rPr lang="en-US" sz="15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Official Test Scores</a:t>
            </a: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GMAT or GRE – Waiver options may be available!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TOEFL - Minimum scores: 550 paper-based, 213 computer-based, or 80 internet-based test </a:t>
            </a:r>
            <a:r>
              <a:rPr lang="en-US" sz="15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</a:t>
            </a: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IELTS - Minimum 6.5</a:t>
            </a:r>
          </a:p>
          <a:p>
            <a:pPr>
              <a:spcBef>
                <a:spcPts val="600"/>
              </a:spcBef>
            </a:pPr>
            <a:r>
              <a:rPr lang="en-US" sz="15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Statement of Purpose</a:t>
            </a:r>
            <a:endParaRPr lang="en-US" sz="1500" dirty="0">
              <a:solidFill>
                <a:srgbClr val="081E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well-written statement describing your professional goals &amp; reasons for pursuing a master’s degree at FIU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Marketing applicants a video statement of purpose is required. </a:t>
            </a:r>
          </a:p>
          <a:p>
            <a:pPr>
              <a:spcBef>
                <a:spcPts val="600"/>
              </a:spcBef>
            </a:pPr>
            <a:r>
              <a:rPr lang="en-US" sz="15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Current Resume</a:t>
            </a:r>
            <a:endParaRPr lang="en-US" sz="1500" dirty="0">
              <a:solidFill>
                <a:srgbClr val="081E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Detailed resume with full-time &amp; part-time employment, as well as internships</a:t>
            </a:r>
          </a:p>
          <a:p>
            <a:pPr>
              <a:spcBef>
                <a:spcPts val="600"/>
              </a:spcBef>
            </a:pPr>
            <a:r>
              <a:rPr lang="en-US" sz="15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Letters of Recommendation </a:t>
            </a:r>
          </a:p>
          <a:p>
            <a:pPr>
              <a:spcBef>
                <a:spcPts val="600"/>
              </a:spcBef>
            </a:pPr>
            <a:r>
              <a:rPr lang="en-US" sz="15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Interview </a:t>
            </a:r>
            <a:endParaRPr lang="en-US" sz="1500" dirty="0">
              <a:solidFill>
                <a:srgbClr val="081E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00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3"/>
            <a:ext cx="121889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47757" y="6570243"/>
            <a:ext cx="796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12991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Paying For Your Education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713" y="734457"/>
            <a:ext cx="10653712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International Student Requirements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Declaration of Finances form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Must reflect a minimum amount set by your program. Amount should match amounts available in Bank Letter.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Official Bank Letter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Must be on Bank letterhead and contain the following information: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Name of account holder (applicant or sponsor)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 signed and/or stamped by a bank official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Show sufficient funds to cover the tuition and living expenses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Need to be liquid assets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Sponsor Letter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the bank account is not in the name of the applicant, a signed letter from a sponsor willing to provide the funds must be submitted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Copy of Passport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This is required to verify name spelling, date of birth, and to issue the I-20</a:t>
            </a:r>
          </a:p>
          <a:p>
            <a:endParaRPr lang="en-US" sz="1600" b="1" dirty="0">
              <a:solidFill>
                <a:srgbClr val="B686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Scholarships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 Scholarships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More Scholarship Opportunities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https://business.fiu.edu/graduate/international-students-assistance.cfm</a:t>
            </a:r>
            <a:r>
              <a:rPr lang="en-US" sz="15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9760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3"/>
            <a:ext cx="121889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47757" y="6570243"/>
            <a:ext cx="796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538" y="190141"/>
            <a:ext cx="119515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COVID-19 Impact at FIU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238" y="734457"/>
            <a:ext cx="1168489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Following all CDC, local, and state ordinances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Transitioned all classes to remote learning 11 March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Synchronous classes with same faculty and students held via Zoom or other online platforms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Instruction has continued for all students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Students living on campus asked to return home 20 March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Exceptions made for international students that were unable to travel due to restrictions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Fully remote and online for Summer 2020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Remote classes will be synchronous and have specified class meeting times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Online classes are </a:t>
            </a:r>
            <a:r>
              <a:rPr lang="en-US" sz="1600" b="1" dirty="0" err="1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adynchronous</a:t>
            </a: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do not have specified meeting times. Competed at student’s pace with specified assignment dates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Faculty and staff working remotely as of 16 March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Tentative return date 6 May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Minimal cases reported on campus – as of 1 April: 1 student and 2 staff members</a:t>
            </a:r>
          </a:p>
        </p:txBody>
      </p:sp>
    </p:spTree>
    <p:extLst>
      <p:ext uri="{BB962C8B-B14F-4D97-AF65-F5344CB8AC3E}">
        <p14:creationId xmlns:p14="http://schemas.microsoft.com/office/powerpoint/2010/main" val="251016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3"/>
            <a:ext cx="121889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47757" y="6570243"/>
            <a:ext cx="796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" y="190141"/>
            <a:ext cx="119468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COVID-19 Impact at FIU – Fall 2020 Plans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475" y="734457"/>
            <a:ext cx="11662077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Currently accepting applications for Fall 2020 and Spring 2021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Accepting all documents electronically via email for admission decision, with extended time to submit official documentation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impact to admission decisions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Optimistic and planning to enroll students for Fall 2020 intake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Still issuing I20’s with intention of starting on campus in August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I20s currently being sent via email PDF for preliminary processing, hard copy will be sent when we return to normal working status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Provisions in place for potential delays in on campus arrival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Remote option available if in person start is not available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Option to start program via fully online version and transfer to on campus version in Spring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Additional fully online courses added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Orientation will be made available virtually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Additional scholarship funding made available </a:t>
            </a:r>
          </a:p>
        </p:txBody>
      </p:sp>
    </p:spTree>
    <p:extLst>
      <p:ext uri="{BB962C8B-B14F-4D97-AF65-F5344CB8AC3E}">
        <p14:creationId xmlns:p14="http://schemas.microsoft.com/office/powerpoint/2010/main" val="137770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" y="0"/>
            <a:ext cx="121889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048" y="237131"/>
            <a:ext cx="12129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Are….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53674" y="6582774"/>
            <a:ext cx="796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62322" y="1165006"/>
            <a:ext cx="1218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 internationally-recognized leader in global business education,</a:t>
            </a:r>
          </a:p>
          <a:p>
            <a:pPr algn="ctr"/>
            <a:r>
              <a:rPr lang="en-US" sz="1600" i="1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promoting student success &amp; scholarly excellence, transforming lives through communities of engagement.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875" y="2352722"/>
            <a:ext cx="3549832" cy="33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1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" y="0"/>
            <a:ext cx="121889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37131"/>
            <a:ext cx="12188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About Us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1" y="779672"/>
            <a:ext cx="10258424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6862C"/>
                </a:solidFill>
                <a:latin typeface="Lato"/>
              </a:rPr>
              <a:t>History</a:t>
            </a:r>
          </a:p>
          <a:p>
            <a:r>
              <a:rPr lang="en-US" sz="1600" dirty="0">
                <a:solidFill>
                  <a:srgbClr val="081E3F"/>
                </a:solidFill>
                <a:latin typeface="Lato"/>
              </a:rPr>
              <a:t>We opened our doors when Florida International University did —in 1972!</a:t>
            </a:r>
          </a:p>
          <a:p>
            <a:endParaRPr lang="en-US" sz="1600" b="1" dirty="0">
              <a:solidFill>
                <a:srgbClr val="AD935A"/>
              </a:solidFill>
              <a:latin typeface="Lato"/>
            </a:endParaRPr>
          </a:p>
          <a:p>
            <a:r>
              <a:rPr lang="en-US" sz="1600" b="1" dirty="0">
                <a:solidFill>
                  <a:srgbClr val="B6862C"/>
                </a:solidFill>
                <a:latin typeface="Lato"/>
              </a:rPr>
              <a:t>Faculty</a:t>
            </a:r>
          </a:p>
          <a:p>
            <a:r>
              <a:rPr lang="en-US" sz="1600" dirty="0">
                <a:solidFill>
                  <a:srgbClr val="081E3F"/>
                </a:solidFill>
                <a:latin typeface="Lato"/>
              </a:rPr>
              <a:t>Our faculty of 150+ scholars &amp; business leaders, represents 38 nationalities, &amp; includes internationally known experts</a:t>
            </a:r>
          </a:p>
          <a:p>
            <a:endParaRPr lang="en-US" sz="1600" b="1" dirty="0">
              <a:solidFill>
                <a:srgbClr val="AD935A"/>
              </a:solidFill>
              <a:latin typeface="Lato"/>
            </a:endParaRPr>
          </a:p>
          <a:p>
            <a:r>
              <a:rPr lang="en-US" sz="1600" b="1" dirty="0">
                <a:solidFill>
                  <a:srgbClr val="B6862C"/>
                </a:solidFill>
                <a:latin typeface="Lato"/>
              </a:rPr>
              <a:t>Our Students</a:t>
            </a:r>
          </a:p>
          <a:p>
            <a:r>
              <a:rPr lang="en-US" sz="1600" dirty="0">
                <a:solidFill>
                  <a:srgbClr val="081E3F"/>
                </a:solidFill>
                <a:latin typeface="Lato"/>
              </a:rPr>
              <a:t>Over 58,000 students on our campuses today! Our graduate business programs are among the largest programs on campus</a:t>
            </a:r>
          </a:p>
          <a:p>
            <a:r>
              <a:rPr lang="en-US" sz="1600" dirty="0">
                <a:solidFill>
                  <a:srgbClr val="081E3F"/>
                </a:solidFill>
                <a:latin typeface="Lato"/>
              </a:rPr>
              <a:t>Over 2000 business students enroll each year </a:t>
            </a:r>
          </a:p>
          <a:p>
            <a:r>
              <a:rPr lang="en-US" sz="1600" dirty="0">
                <a:solidFill>
                  <a:srgbClr val="081E3F"/>
                </a:solidFill>
                <a:latin typeface="Lato"/>
              </a:rPr>
              <a:t>Roughly 10% of the business school students are international </a:t>
            </a:r>
          </a:p>
          <a:p>
            <a:r>
              <a:rPr lang="en-US" sz="1600" dirty="0">
                <a:solidFill>
                  <a:srgbClr val="081E3F"/>
                </a:solidFill>
                <a:latin typeface="Lato"/>
              </a:rPr>
              <a:t>50% Male – 50% Female students </a:t>
            </a:r>
          </a:p>
          <a:p>
            <a:endParaRPr lang="en-US" sz="1600" dirty="0">
              <a:solidFill>
                <a:srgbClr val="333333"/>
              </a:solidFill>
              <a:latin typeface="Lato"/>
            </a:endParaRPr>
          </a:p>
          <a:p>
            <a:r>
              <a:rPr lang="en-US" sz="1600" b="1" dirty="0">
                <a:solidFill>
                  <a:srgbClr val="B6862C"/>
                </a:solidFill>
                <a:latin typeface="Lato"/>
              </a:rPr>
              <a:t>Alumni</a:t>
            </a:r>
          </a:p>
          <a:p>
            <a:r>
              <a:rPr lang="en-US" sz="1600" dirty="0">
                <a:solidFill>
                  <a:srgbClr val="081E3F"/>
                </a:solidFill>
                <a:latin typeface="Lato"/>
              </a:rPr>
              <a:t>55,000+ alumni – 70% in Florida!</a:t>
            </a: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081E3F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81E3F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53674" y="6582774"/>
            <a:ext cx="796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850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" y="0"/>
            <a:ext cx="121889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048" y="237131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Highly Ranked &amp; Recognized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8317" y="1016898"/>
            <a:ext cx="9049269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B6862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#1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</a:t>
            </a:r>
            <a:r>
              <a:rPr lang="en-US" sz="1600" i="1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HR.com: 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Master of Science in Human Resource Management (2019)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B6862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#1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</a:t>
            </a:r>
            <a:r>
              <a:rPr lang="en-US" sz="1600" i="1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Journal of Real Estate Research: 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real estate research productivity (2019)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B6862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#1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</a:t>
            </a:r>
            <a:r>
              <a:rPr lang="en-US" sz="1600" i="1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HR.com: 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#1 </a:t>
            </a:r>
            <a:r>
              <a:rPr lang="en-US" sz="1600" i="1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ndergraduate Human Resource Management program</a:t>
            </a:r>
            <a:r>
              <a:rPr lang="en-US" sz="1600" i="1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(2019)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B6862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#2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</a:t>
            </a:r>
            <a:r>
              <a:rPr lang="en-US" sz="1600" i="1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U.S. News Best Colleges: 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Undergraduate International Business program</a:t>
            </a:r>
            <a:r>
              <a:rPr lang="en-US" sz="1600" i="1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(2020)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B6862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#6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</a:t>
            </a:r>
            <a:r>
              <a:rPr lang="en-US" sz="1600" i="1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Financial Times: 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Master of Science in Finance program (2018)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B6862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#6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</a:t>
            </a:r>
            <a:r>
              <a:rPr lang="en-US" sz="1600" i="1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QS World University Rankings: 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Master of Science in Marketing program (2019)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B6862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#8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</a:t>
            </a:r>
            <a:r>
              <a:rPr lang="en-US" sz="1600" i="1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U.S. News and World Report: 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Master of International Business program (2020)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B6862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#13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</a:t>
            </a:r>
            <a:r>
              <a:rPr lang="en-US" sz="1600" i="1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Financial Times: 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online MBA programs in the US (2018)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B6862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#18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</a:t>
            </a:r>
            <a:r>
              <a:rPr lang="en-US" sz="1600" i="1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Financial Times: 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online MBA programs worldwide (2018)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B6862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#22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</a:t>
            </a:r>
            <a:r>
              <a:rPr lang="en-US" sz="1600" i="1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U.S. News and World Report: 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Online Master’s in business program (2020)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B6862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#27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</a:t>
            </a:r>
            <a:r>
              <a:rPr lang="en-US" sz="1600" i="1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América </a:t>
            </a:r>
            <a:r>
              <a:rPr lang="en-US" sz="1600" i="1" dirty="0" err="1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Economía</a:t>
            </a:r>
            <a:r>
              <a:rPr lang="en-US" sz="1600" i="1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: 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full time MBA programs in the US (2019)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B6862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#51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</a:t>
            </a:r>
            <a:r>
              <a:rPr lang="en-US" sz="1600" i="1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U.S. News and World Report: 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Healthcare Management program (2019)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53674" y="6582774"/>
            <a:ext cx="796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8811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1773"/>
            <a:ext cx="121889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048" y="237131"/>
            <a:ext cx="12188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Highly Accredited</a:t>
            </a:r>
          </a:p>
        </p:txBody>
      </p:sp>
      <p:sp>
        <p:nvSpPr>
          <p:cNvPr id="9" name="Rectangle 8"/>
          <p:cNvSpPr/>
          <p:nvPr/>
        </p:nvSpPr>
        <p:spPr>
          <a:xfrm>
            <a:off x="4128420" y="905149"/>
            <a:ext cx="75342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“Hallmark of Excellence in Business Education”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Earned by less than 5% of the world's business schools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Largest &amp; most widely recognized business accreditation in the world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Voluntary, Nongovernmental Process 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Rigorous &amp; comprehensive external &amp; internal review of a school’s mission, faculty qualifications, &amp; curricula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Reviewed Every 5 Years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81E3F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53674" y="6582774"/>
            <a:ext cx="796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BF9BDE-0AC2-4592-B30F-B39255D93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4" y="905148"/>
            <a:ext cx="3114674" cy="175005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460F3B-D187-4F0A-B8AB-9E34F09B8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683" y="4413637"/>
            <a:ext cx="3070219" cy="649348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B8CC04-AB81-4935-96C3-E746E71F5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656" y="3885447"/>
            <a:ext cx="2701467" cy="1800978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D16E2CF7-F2FB-42CE-868B-08E88EEE10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727" y="4202802"/>
            <a:ext cx="1175891" cy="11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47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" y="0"/>
            <a:ext cx="121889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048" y="237131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Location, Location, Location!</a:t>
            </a:r>
          </a:p>
        </p:txBody>
      </p:sp>
      <p:sp>
        <p:nvSpPr>
          <p:cNvPr id="9" name="Rectangle 8"/>
          <p:cNvSpPr/>
          <p:nvPr/>
        </p:nvSpPr>
        <p:spPr>
          <a:xfrm>
            <a:off x="656706" y="874372"/>
            <a:ext cx="11196968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Miami is the Gateway to the Americas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Have multiple campus locations throughout the city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Business courses are offered primarily at our Modesto A. </a:t>
            </a:r>
            <a:r>
              <a:rPr lang="en-US" sz="1600" dirty="0" err="1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Maidique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Campus in the center of the city, and our Downtown on Brickell location in the heart of Miami's business epicenter </a:t>
            </a:r>
            <a:endParaRPr lang="en-US" sz="1600" dirty="0">
              <a:solidFill>
                <a:srgbClr val="081E3F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Subtropical climate, cultural diversity, thriving business center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Average temperature is 25° C and 300 days of sunshine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Greater Miami Opera, Miami City Ballet, Philharmonic Orchestra of Miami, New World Symphony, and several museums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Variety of nightlife, restaurants, and beautiful beaches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Six professional sports teams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81E3F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81E3F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53674" y="6582774"/>
            <a:ext cx="796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0" y="4266724"/>
            <a:ext cx="11837773" cy="179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6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" y="0"/>
            <a:ext cx="121889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298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International Is Our Middle Name</a:t>
            </a:r>
          </a:p>
        </p:txBody>
      </p:sp>
      <p:sp>
        <p:nvSpPr>
          <p:cNvPr id="9" name="Rectangle 8"/>
          <p:cNvSpPr/>
          <p:nvPr/>
        </p:nvSpPr>
        <p:spPr>
          <a:xfrm>
            <a:off x="771524" y="1105972"/>
            <a:ext cx="10582275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6862C"/>
                </a:solidFill>
                <a:latin typeface="Lato"/>
              </a:rPr>
              <a:t>We Serve</a:t>
            </a:r>
          </a:p>
          <a:p>
            <a:r>
              <a:rPr lang="en-US" sz="1600" dirty="0">
                <a:solidFill>
                  <a:srgbClr val="081E3F"/>
                </a:solidFill>
                <a:latin typeface="Lato"/>
              </a:rPr>
              <a:t>FIU as a whole serves over 3000 international students and over 200 international scholars</a:t>
            </a:r>
          </a:p>
          <a:p>
            <a:endParaRPr lang="en-US" sz="1600" b="1" dirty="0">
              <a:solidFill>
                <a:srgbClr val="AD935A"/>
              </a:solidFill>
              <a:latin typeface="Lato"/>
            </a:endParaRPr>
          </a:p>
          <a:p>
            <a:r>
              <a:rPr lang="en-US" sz="1600" b="1" dirty="0">
                <a:solidFill>
                  <a:srgbClr val="B6862C"/>
                </a:solidFill>
                <a:latin typeface="Lato"/>
              </a:rPr>
              <a:t>FIU Represents</a:t>
            </a:r>
          </a:p>
          <a:p>
            <a:r>
              <a:rPr lang="en-US" sz="1600" dirty="0">
                <a:solidFill>
                  <a:srgbClr val="081E3F"/>
                </a:solidFill>
                <a:latin typeface="Lato"/>
              </a:rPr>
              <a:t>More than 130 countries on our campus. Students and faculty come from all corners of the world</a:t>
            </a:r>
          </a:p>
          <a:p>
            <a:endParaRPr lang="en-US" sz="1600" b="1" dirty="0">
              <a:solidFill>
                <a:srgbClr val="AD935A"/>
              </a:solidFill>
              <a:latin typeface="Lato"/>
            </a:endParaRPr>
          </a:p>
          <a:p>
            <a:r>
              <a:rPr lang="en-US" sz="1600" b="1" dirty="0">
                <a:solidFill>
                  <a:srgbClr val="B6862C"/>
                </a:solidFill>
                <a:latin typeface="Lato"/>
              </a:rPr>
              <a:t>We Have</a:t>
            </a:r>
          </a:p>
          <a:p>
            <a:r>
              <a:rPr lang="en-US" sz="1600" dirty="0">
                <a:solidFill>
                  <a:srgbClr val="333333"/>
                </a:solidFill>
                <a:latin typeface="Lato"/>
              </a:rPr>
              <a:t>A dedicated International Student and Scholars Services office for our international population</a:t>
            </a:r>
          </a:p>
          <a:p>
            <a:endParaRPr lang="en-US" sz="1600" dirty="0">
              <a:solidFill>
                <a:srgbClr val="333333"/>
              </a:solidFill>
              <a:latin typeface="Lato"/>
            </a:endParaRPr>
          </a:p>
          <a:p>
            <a:r>
              <a:rPr lang="en-US" sz="1600" b="1" dirty="0">
                <a:solidFill>
                  <a:srgbClr val="B6862C"/>
                </a:solidFill>
                <a:latin typeface="Lato"/>
              </a:rPr>
              <a:t>Student Organizations</a:t>
            </a:r>
          </a:p>
          <a:p>
            <a:r>
              <a:rPr lang="en-US" sz="1600" dirty="0">
                <a:solidFill>
                  <a:srgbClr val="081E3F"/>
                </a:solidFill>
                <a:latin typeface="Lato"/>
              </a:rPr>
              <a:t>Hundreds available to support cultural interests, religious preferences, and various other activities. All students are encouraged to join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81E3F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81E3F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53674" y="6582774"/>
            <a:ext cx="796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812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" y="0"/>
            <a:ext cx="121889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2" y="237131"/>
            <a:ext cx="121861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Our Students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53674" y="6582774"/>
            <a:ext cx="796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0564" y="1028343"/>
            <a:ext cx="1045329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B6862C"/>
                </a:solidFill>
                <a:latin typeface="Lato"/>
              </a:rPr>
              <a:t>We Seek a Student Body That:</a:t>
            </a:r>
            <a:endParaRPr lang="en-US" sz="1600" b="1" dirty="0">
              <a:solidFill>
                <a:srgbClr val="AD935A"/>
              </a:solidFill>
              <a:latin typeface="Lato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Lato"/>
              </a:rPr>
              <a:t>Represents diversity, integrity, &amp; a sense of global community </a:t>
            </a:r>
          </a:p>
          <a:p>
            <a:endParaRPr lang="en-US" sz="1600" b="1" dirty="0">
              <a:solidFill>
                <a:srgbClr val="B6862C"/>
              </a:solidFill>
              <a:latin typeface="Lato"/>
            </a:endParaRPr>
          </a:p>
          <a:p>
            <a:r>
              <a:rPr lang="en-US" sz="1600" b="1" dirty="0">
                <a:solidFill>
                  <a:srgbClr val="B6862C"/>
                </a:solidFill>
                <a:latin typeface="Lato"/>
              </a:rPr>
              <a:t>We Seek Students Who: </a:t>
            </a:r>
            <a:endParaRPr lang="en-US" sz="1600" b="1" dirty="0">
              <a:solidFill>
                <a:srgbClr val="081E3F"/>
              </a:solidFill>
              <a:latin typeface="Lato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Lato"/>
              </a:rPr>
              <a:t>Innovate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81E3F"/>
                </a:solidFill>
                <a:latin typeface="Lato"/>
              </a:rPr>
              <a:t>Challenge the status quo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81E3F"/>
                </a:solidFill>
                <a:latin typeface="Lato"/>
              </a:rPr>
              <a:t>Think outside the box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81E3F"/>
                </a:solidFill>
                <a:latin typeface="Lato"/>
              </a:rPr>
              <a:t>Look for new &amp; better ways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Lato"/>
              </a:rPr>
              <a:t>Lead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81E3F"/>
                </a:solidFill>
                <a:latin typeface="Lato"/>
              </a:rPr>
              <a:t>With confidence, not attitude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81E3F"/>
                </a:solidFill>
                <a:latin typeface="Lato"/>
              </a:rPr>
              <a:t>In their classroom, workplace &amp; community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81E3F"/>
                </a:solidFill>
                <a:latin typeface="Lato"/>
              </a:rPr>
              <a:t>Are Life-Long Learners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81E3F"/>
                </a:solidFill>
                <a:latin typeface="Lato"/>
              </a:rPr>
              <a:t>Continue to seek wisdom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81E3F"/>
                </a:solidFill>
                <a:latin typeface="Lato"/>
              </a:rPr>
              <a:t>Remain current in a changing business world</a:t>
            </a:r>
          </a:p>
          <a:p>
            <a:endParaRPr lang="en-US" dirty="0">
              <a:solidFill>
                <a:srgbClr val="333333"/>
              </a:solidFill>
              <a:latin typeface="Lato"/>
            </a:endParaRPr>
          </a:p>
          <a:p>
            <a:endParaRPr lang="en-US" b="0" i="0" dirty="0">
              <a:solidFill>
                <a:srgbClr val="333333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8889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7"/>
            <a:ext cx="121889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321" y="237131"/>
            <a:ext cx="11539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Our Programs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53674" y="6582774"/>
            <a:ext cx="796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9" name="Rectangle 8"/>
          <p:cNvSpPr/>
          <p:nvPr/>
        </p:nvSpPr>
        <p:spPr>
          <a:xfrm>
            <a:off x="7104276" y="1004747"/>
            <a:ext cx="5754053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Specialized Masters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International Business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Information Systems 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STEM OPT Extension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Business Analytics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Cybersecurity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General Information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Human Resource Management 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International Real Estate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Marketing</a:t>
            </a: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Logistics and Supply Chain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Accounting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Assurance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Analytics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Taxation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9572" y="1004972"/>
            <a:ext cx="393977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MBA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International 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Professional MBA - Flexible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Healthcare Management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8C66EB-75C7-4375-B9E4-D04F47647BD0}"/>
              </a:ext>
            </a:extLst>
          </p:cNvPr>
          <p:cNvSpPr txBox="1"/>
          <p:nvPr/>
        </p:nvSpPr>
        <p:spPr>
          <a:xfrm>
            <a:off x="346478" y="2685727"/>
            <a:ext cx="6653399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B686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Fully Online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Online 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Online Healthcare MBA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Online Master of International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Online Master of Science in 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Online Master of Science in Human Resource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Online Master of Science in International Real Estate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Online Master of Science in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81E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Online Master of Science in Health Informatics and Analytics </a:t>
            </a:r>
          </a:p>
        </p:txBody>
      </p:sp>
    </p:spTree>
    <p:extLst>
      <p:ext uri="{BB962C8B-B14F-4D97-AF65-F5344CB8AC3E}">
        <p14:creationId xmlns:p14="http://schemas.microsoft.com/office/powerpoint/2010/main" val="4154439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</TotalTime>
  <Words>1720</Words>
  <Application>Microsoft Office PowerPoint</Application>
  <PresentationFormat>Widescreen</PresentationFormat>
  <Paragraphs>240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Lato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Fornaris</dc:creator>
  <cp:lastModifiedBy>Staci Bernhard</cp:lastModifiedBy>
  <cp:revision>120</cp:revision>
  <dcterms:created xsi:type="dcterms:W3CDTF">2016-10-20T18:23:05Z</dcterms:created>
  <dcterms:modified xsi:type="dcterms:W3CDTF">2020-04-09T12:19:01Z</dcterms:modified>
</cp:coreProperties>
</file>