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75" r:id="rId2"/>
    <p:sldId id="257" r:id="rId3"/>
    <p:sldId id="276" r:id="rId4"/>
    <p:sldId id="278" r:id="rId5"/>
    <p:sldId id="261" r:id="rId6"/>
    <p:sldId id="277" r:id="rId7"/>
    <p:sldId id="260" r:id="rId8"/>
    <p:sldId id="279" r:id="rId9"/>
    <p:sldId id="263" r:id="rId10"/>
    <p:sldId id="266" r:id="rId11"/>
    <p:sldId id="273" r:id="rId12"/>
    <p:sldId id="268" r:id="rId13"/>
    <p:sldId id="274" r:id="rId14"/>
    <p:sldId id="270" r:id="rId15"/>
    <p:sldId id="271" r:id="rId16"/>
    <p:sldId id="269" r:id="rId17"/>
    <p:sldId id="281" r:id="rId18"/>
    <p:sldId id="265" r:id="rId19"/>
    <p:sldId id="264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0349" autoAdjust="0"/>
  </p:normalViewPr>
  <p:slideViewPr>
    <p:cSldViewPr snapToGrid="0">
      <p:cViewPr varScale="1">
        <p:scale>
          <a:sx n="62" d="100"/>
          <a:sy n="62" d="100"/>
        </p:scale>
        <p:origin x="12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E91E0-7298-4670-B75C-7A3FC6E3068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E9F69-27DC-44D3-A543-0C570A24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6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E9F69-27DC-44D3-A543-0C570A24BB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E9F69-27DC-44D3-A543-0C570A24BB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F415-8909-4866-81E6-F9FE9B25C4F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7E3-F4B5-4C98-A789-1E88FB37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F415-8909-4866-81E6-F9FE9B25C4F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7E3-F4B5-4C98-A789-1E88FB37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0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F415-8909-4866-81E6-F9FE9B25C4F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7E3-F4B5-4C98-A789-1E88FB37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19200" y="1828800"/>
            <a:ext cx="7772400" cy="147002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/>
              <a:t>Welcome to Sac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84614"/>
      </p:ext>
    </p:extLst>
  </p:cSld>
  <p:clrMapOvr>
    <a:masterClrMapping/>
  </p:clrMapOvr>
  <p:transition spd="med" advClick="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F415-8909-4866-81E6-F9FE9B25C4F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7E3-F4B5-4C98-A789-1E88FB37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3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F415-8909-4866-81E6-F9FE9B25C4F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7E3-F4B5-4C98-A789-1E88FB37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F415-8909-4866-81E6-F9FE9B25C4F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7E3-F4B5-4C98-A789-1E88FB37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6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F415-8909-4866-81E6-F9FE9B25C4F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7E3-F4B5-4C98-A789-1E88FB37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2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F415-8909-4866-81E6-F9FE9B25C4F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7E3-F4B5-4C98-A789-1E88FB37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F415-8909-4866-81E6-F9FE9B25C4F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7E3-F4B5-4C98-A789-1E88FB37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4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F415-8909-4866-81E6-F9FE9B25C4F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7E3-F4B5-4C98-A789-1E88FB37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0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F415-8909-4866-81E6-F9FE9B25C4F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27E3-F4B5-4C98-A789-1E88FB37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7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F415-8909-4866-81E6-F9FE9B25C4F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27E3-F4B5-4C98-A789-1E88FB37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hyperlink" Target="https://www.csus.edu/graduate-studies/future-students/graduate-programs-and-deadlines.html" TargetMode="External"/><Relationship Id="rId7" Type="http://schemas.openxmlformats.org/officeDocument/2006/relationships/image" Target="../media/image1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ts.org/s/gre/flash/bschool/comparison/17302/170/" TargetMode="External"/><Relationship Id="rId3" Type="http://schemas.openxmlformats.org/officeDocument/2006/relationships/hyperlink" Target="http://www.csus.edu/cba/graduate/matrix.html" TargetMode="External"/><Relationship Id="rId7" Type="http://schemas.openxmlformats.org/officeDocument/2006/relationships/hyperlink" Target="https://www.csus.edu/college/business-administration/graduate/mba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sus.edu/cba/emba/whyemba.html" TargetMode="External"/><Relationship Id="rId5" Type="http://schemas.openxmlformats.org/officeDocument/2006/relationships/hyperlink" Target="https://www.csus.edu/college/business-administration/internal/forms/imba_onesheet_final_program-cost_001.pdf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www.csus.edu/college/business-administration/graduate/mba-international.html" TargetMode="Externa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www2.calstate.edu/apply/internationa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s.edu/gradstudies/futurestudents/applicationdeadlines/index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mailto:intlinfo@csu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.palmer@csus.edu" TargetMode="External"/><Relationship Id="rId5" Type="http://schemas.openxmlformats.org/officeDocument/2006/relationships/hyperlink" Target="mailto:ingvaldson@csus.edu" TargetMode="External"/><Relationship Id="rId4" Type="http://schemas.openxmlformats.org/officeDocument/2006/relationships/hyperlink" Target="mailto:karla.piacentini@csus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2757" cy="696074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76311" y="751562"/>
            <a:ext cx="7376108" cy="42569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Welcome to Sacramento State!</a:t>
            </a:r>
          </a:p>
        </p:txBody>
      </p:sp>
      <p:sp>
        <p:nvSpPr>
          <p:cNvPr id="2" name="Rectangle 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299800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4"/>
          <a:stretch/>
        </p:blipFill>
        <p:spPr bwMode="auto">
          <a:xfrm>
            <a:off x="0" y="0"/>
            <a:ext cx="9144000" cy="573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0497" y="102273"/>
            <a:ext cx="5105400" cy="7048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David" panose="020E0502060401010101" pitchFamily="34" charset="-79"/>
              </a:rPr>
              <a:t>Graduate Admission Requirements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78761"/>
              </p:ext>
            </p:extLst>
          </p:nvPr>
        </p:nvGraphicFramePr>
        <p:xfrm>
          <a:off x="160497" y="471557"/>
          <a:ext cx="5208740" cy="35160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36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Requirement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6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Departmental requirements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Application/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SOP/LOR/ foundation courses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84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ost-secondary transcripts **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(~ 7.3/10.0)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GPA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on last 2 years of UG program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Proficiency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ibt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6.5 IELTS/ 65 PTE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GRE/GMAT ***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upon program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 copy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statement &amp;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affidavit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$29,300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representation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Packet must include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letterhead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1795" y="3987646"/>
            <a:ext cx="9006214" cy="18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>
              <a:spcBef>
                <a:spcPct val="0"/>
              </a:spcBef>
            </a:pPr>
            <a:r>
              <a:rPr lang="en-US" altLang="en-US" sz="1100" dirty="0" smtClean="0">
                <a:latin typeface="Arial" panose="020B0604020202020204" pitchFamily="34" charset="0"/>
              </a:rPr>
              <a:t>Check program website for </a:t>
            </a:r>
            <a:r>
              <a:rPr lang="en-US" altLang="en-US" sz="1100" dirty="0" err="1" smtClean="0">
                <a:latin typeface="Arial" panose="020B0604020202020204" pitchFamily="34" charset="0"/>
              </a:rPr>
              <a:t>add’l</a:t>
            </a:r>
            <a:r>
              <a:rPr lang="en-US" altLang="en-US" sz="1100" dirty="0">
                <a:latin typeface="Arial" panose="020B0604020202020204" pitchFamily="34" charset="0"/>
              </a:rPr>
              <a:t> requirements: </a:t>
            </a:r>
            <a:r>
              <a:rPr lang="en-US" altLang="en-US" sz="1100" dirty="0">
                <a:latin typeface="Arial" panose="020B0604020202020204" pitchFamily="34" charset="0"/>
                <a:hlinkClick r:id="rId3"/>
              </a:rPr>
              <a:t>https://</a:t>
            </a:r>
            <a:r>
              <a:rPr lang="en-US" altLang="en-US" sz="1100" dirty="0" smtClean="0">
                <a:latin typeface="Arial" panose="020B0604020202020204" pitchFamily="34" charset="0"/>
                <a:hlinkClick r:id="rId3"/>
              </a:rPr>
              <a:t>www.csus.edu/graduate-studies/future-students/graduate-programs-and-deadlines.html</a:t>
            </a:r>
            <a:endParaRPr lang="en-US" altLang="en-US" sz="1100" dirty="0" smtClean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en-US" altLang="en-US" sz="1100" dirty="0" smtClean="0">
                <a:latin typeface="Arial" panose="020B0604020202020204" pitchFamily="34" charset="0"/>
              </a:rPr>
              <a:t>**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Students must complete a minimum four year bachelor's degree to be eligible for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admission.  Applicants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must have one of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following to qualify for admission if they do not have a four year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degree:</a:t>
            </a:r>
          </a:p>
          <a:p>
            <a:pPr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year degree plus </a:t>
            </a:r>
            <a:r>
              <a:rPr lang="en-US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master's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bachelor's degrees (to total 4 yrs</a:t>
            </a:r>
            <a:r>
              <a:rPr lang="en-US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year degree + Assoc. In Chartered Accounts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 year     </a:t>
            </a:r>
          </a:p>
          <a:p>
            <a:pPr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degree </a:t>
            </a:r>
            <a:r>
              <a:rPr lang="en-US" sz="1100" u="sng" dirty="0">
                <a:latin typeface="Arial" panose="020B0604020202020204" pitchFamily="34" charset="0"/>
                <a:cs typeface="Arial" panose="020B0604020202020204" pitchFamily="34" charset="0"/>
              </a:rPr>
              <a:t>+ postgraduate diploma (in a related field), that required the three year degree from an AICTE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(All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India Council for Technical   </a:t>
            </a:r>
          </a:p>
          <a:p>
            <a:pPr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Education).</a:t>
            </a:r>
          </a:p>
          <a:p>
            <a:pPr marL="171450" indent="-171450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altLang="en-US" sz="1100" dirty="0" smtClean="0">
                <a:latin typeface="Arial" panose="020B0604020202020204" pitchFamily="34" charset="0"/>
              </a:rPr>
              <a:t>GRE recommended scores for CS (+55% quantitative percentile and +45% verbal percentile) and </a:t>
            </a:r>
            <a:r>
              <a:rPr lang="en-US" altLang="en-US" sz="1100" dirty="0" err="1" smtClean="0">
                <a:latin typeface="Arial" panose="020B0604020202020204" pitchFamily="34" charset="0"/>
              </a:rPr>
              <a:t>Engr</a:t>
            </a:r>
            <a:r>
              <a:rPr lang="en-US" altLang="en-US" sz="1100" dirty="0">
                <a:latin typeface="Arial" panose="020B0604020202020204" pitchFamily="34" charset="0"/>
              </a:rPr>
              <a:t> </a:t>
            </a:r>
            <a:r>
              <a:rPr lang="en-US" altLang="en-US" sz="1100" dirty="0" smtClean="0">
                <a:latin typeface="Arial" panose="020B0604020202020204" pitchFamily="34" charset="0"/>
              </a:rPr>
              <a:t>(</a:t>
            </a:r>
            <a:r>
              <a:rPr lang="en-US" altLang="en-US" sz="1100" dirty="0">
                <a:latin typeface="Arial" panose="020B0604020202020204" pitchFamily="34" charset="0"/>
              </a:rPr>
              <a:t>(+</a:t>
            </a:r>
            <a:r>
              <a:rPr lang="en-US" altLang="en-US" sz="1100" dirty="0" smtClean="0">
                <a:latin typeface="Arial" panose="020B0604020202020204" pitchFamily="34" charset="0"/>
              </a:rPr>
              <a:t>50% </a:t>
            </a:r>
            <a:r>
              <a:rPr lang="en-US" altLang="en-US" sz="1100" dirty="0">
                <a:latin typeface="Arial" panose="020B0604020202020204" pitchFamily="34" charset="0"/>
              </a:rPr>
              <a:t>quantitative percentile and +</a:t>
            </a:r>
            <a:r>
              <a:rPr lang="en-US" altLang="en-US" sz="1100" dirty="0" smtClean="0">
                <a:latin typeface="Arial" panose="020B0604020202020204" pitchFamily="34" charset="0"/>
              </a:rPr>
              <a:t>40% </a:t>
            </a:r>
            <a:r>
              <a:rPr lang="en-US" altLang="en-US" sz="1100" dirty="0">
                <a:latin typeface="Arial" panose="020B0604020202020204" pitchFamily="34" charset="0"/>
              </a:rPr>
              <a:t>verbal </a:t>
            </a:r>
            <a:r>
              <a:rPr lang="en-US" altLang="en-US" sz="1100" dirty="0" smtClean="0">
                <a:latin typeface="Arial" panose="020B0604020202020204" pitchFamily="34" charset="0"/>
              </a:rPr>
              <a:t>percentile)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en-US" sz="800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6921"/>
            <a:ext cx="9169804" cy="1111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638" y="471557"/>
            <a:ext cx="1466775" cy="1322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6638" y="1793690"/>
            <a:ext cx="1967625" cy="1652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5437"/>
          <a:stretch/>
        </p:blipFill>
        <p:spPr>
          <a:xfrm>
            <a:off x="7033413" y="454698"/>
            <a:ext cx="1867002" cy="163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263" y="2089498"/>
            <a:ext cx="1366152" cy="13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69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 bwMode="auto">
          <a:xfrm>
            <a:off x="0" y="4764"/>
            <a:ext cx="9144000" cy="57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9171" y="183892"/>
            <a:ext cx="5731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anose="020B0606020202030204" pitchFamily="34" charset="0"/>
              </a:rPr>
              <a:t>Which MBA </a:t>
            </a:r>
            <a:r>
              <a:rPr lang="en-US" sz="2400" b="1" dirty="0">
                <a:latin typeface="Arial Narrow" panose="020B0606020202030204" pitchFamily="34" charset="0"/>
              </a:rPr>
              <a:t>P</a:t>
            </a:r>
            <a:r>
              <a:rPr lang="en-US" sz="2400" b="1" dirty="0" smtClean="0">
                <a:latin typeface="Arial Narrow" panose="020B0606020202030204" pitchFamily="34" charset="0"/>
              </a:rPr>
              <a:t>rogram Is Right for Me? </a:t>
            </a:r>
          </a:p>
          <a:p>
            <a:pPr algn="ctr"/>
            <a:r>
              <a:rPr lang="en-US" dirty="0">
                <a:latin typeface="Arial Narrow" panose="020B0606020202030204" pitchFamily="34" charset="0"/>
                <a:hlinkClick r:id="rId3"/>
              </a:rPr>
              <a:t>http://</a:t>
            </a:r>
            <a:r>
              <a:rPr lang="en-US" dirty="0" smtClean="0">
                <a:latin typeface="Arial Narrow" panose="020B0606020202030204" pitchFamily="34" charset="0"/>
                <a:hlinkClick r:id="rId3"/>
              </a:rPr>
              <a:t>www.csus.edu/cba/graduate/matrix.html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98" y="2717217"/>
            <a:ext cx="53455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International MBA On-Campus:</a:t>
            </a:r>
          </a:p>
          <a:p>
            <a:r>
              <a:rPr lang="en-US" dirty="0"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dirty="0" smtClean="0">
                <a:latin typeface="Arial Narrow" panose="020B0606020202030204" pitchFamily="34" charset="0"/>
                <a:hlinkClick r:id="rId4"/>
              </a:rPr>
              <a:t>www.csus.edu/college/business-administration/graduate/mba-international.html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How </a:t>
            </a:r>
            <a:r>
              <a:rPr lang="en-US" dirty="0">
                <a:latin typeface="Arial Narrow" panose="020B0606020202030204" pitchFamily="34" charset="0"/>
              </a:rPr>
              <a:t>to Apply: 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  <a:hlinkClick r:id="rId5"/>
              </a:rPr>
              <a:t>https</a:t>
            </a:r>
            <a:r>
              <a:rPr lang="en-US" dirty="0">
                <a:latin typeface="Arial Narrow" panose="020B0606020202030204" pitchFamily="34" charset="0"/>
                <a:hlinkClick r:id="rId5"/>
              </a:rPr>
              <a:t>://</a:t>
            </a:r>
            <a:r>
              <a:rPr lang="en-US" dirty="0" smtClean="0">
                <a:latin typeface="Arial Narrow" panose="020B0606020202030204" pitchFamily="34" charset="0"/>
                <a:hlinkClick r:id="rId5"/>
              </a:rPr>
              <a:t>www.csus.edu/college/business-administration/internal/forms/imba_onesheet_final_program-cost_001.pdf</a:t>
            </a:r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 smtClean="0"/>
          </a:p>
          <a:p>
            <a:r>
              <a:rPr lang="en-US" sz="2000" b="1" dirty="0" smtClean="0">
                <a:latin typeface="Arial Narrow" panose="020B0606020202030204" pitchFamily="34" charset="0"/>
              </a:rPr>
              <a:t>EMBA </a:t>
            </a:r>
            <a:r>
              <a:rPr lang="en-US" sz="1400" b="1" dirty="0" smtClean="0">
                <a:latin typeface="Arial Narrow" panose="020B0606020202030204" pitchFamily="34" charset="0"/>
              </a:rPr>
              <a:t>(MBA for Executives – not recommended for int’l students due to part-time program)</a:t>
            </a:r>
          </a:p>
          <a:p>
            <a:r>
              <a:rPr lang="en-US" dirty="0">
                <a:latin typeface="Arial Narrow" panose="020B0606020202030204" pitchFamily="34" charset="0"/>
                <a:hlinkClick r:id="rId6"/>
              </a:rPr>
              <a:t>http://</a:t>
            </a:r>
            <a:r>
              <a:rPr lang="en-US" dirty="0" smtClean="0">
                <a:latin typeface="Arial Narrow" panose="020B0606020202030204" pitchFamily="34" charset="0"/>
                <a:hlinkClick r:id="rId6"/>
              </a:rPr>
              <a:t>www.csus.edu/cba/emba/whyemba.html</a:t>
            </a:r>
            <a:endParaRPr lang="en-US" dirty="0" smtClean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8" y="1129342"/>
            <a:ext cx="35946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MBA:</a:t>
            </a:r>
          </a:p>
          <a:p>
            <a:r>
              <a:rPr lang="en-US" dirty="0">
                <a:latin typeface="Arial Narrow" panose="020B0606020202030204" pitchFamily="34" charset="0"/>
                <a:hlinkClick r:id="rId7"/>
              </a:rPr>
              <a:t>https://</a:t>
            </a:r>
            <a:r>
              <a:rPr lang="en-US" dirty="0" smtClean="0">
                <a:latin typeface="Arial Narrow" panose="020B0606020202030204" pitchFamily="34" charset="0"/>
                <a:hlinkClick r:id="rId7"/>
              </a:rPr>
              <a:t>www.csus.edu/college/business-administration/graduate/mba.html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1200" dirty="0" smtClean="0">
                <a:latin typeface="Arial Narrow" panose="020B0606020202030204" pitchFamily="34" charset="0"/>
              </a:rPr>
              <a:t>* GMAT/GRE waiver explained in detail for different types of situations/work experience 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9862" y="1196614"/>
            <a:ext cx="23002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 Narrow" panose="020B0606020202030204" pitchFamily="34" charset="0"/>
              </a:rPr>
              <a:t>GMAT/GRE may be used interchangeably if program indicates GRE accepted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Arial Narrow" panose="020B0606020202030204" pitchFamily="34" charset="0"/>
              </a:rPr>
              <a:t>Use the GRE/GMAT conversion tool used by the business program here: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Arial Narrow" panose="020B0606020202030204" pitchFamily="34" charset="0"/>
                <a:hlinkClick r:id="rId8"/>
              </a:rPr>
              <a:t>https://www.ets.org/s/gre/flash/bschool/comparison/17302/170/</a:t>
            </a:r>
            <a:endParaRPr lang="en-US" sz="14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 smtClean="0">
              <a:latin typeface="Arial Narrow" panose="020B0606020202030204" pitchFamily="34" charset="0"/>
            </a:endParaRPr>
          </a:p>
          <a:p>
            <a:pPr lvl="1"/>
            <a:endParaRPr lang="en-US" sz="1400" dirty="0" smtClean="0">
              <a:latin typeface="Arial Narrow" panose="020B0606020202030204" pitchFamily="34" charset="0"/>
            </a:endParaRPr>
          </a:p>
          <a:p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7211" y="1092081"/>
            <a:ext cx="2314376" cy="22080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736921"/>
            <a:ext cx="9169804" cy="1111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85" y="1025552"/>
            <a:ext cx="2201560" cy="17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63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 bwMode="auto">
          <a:xfrm>
            <a:off x="0" y="-33525"/>
            <a:ext cx="9144000" cy="57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438400" y="287278"/>
            <a:ext cx="426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Garamond" panose="02020404030301010803" pitchFamily="18" charset="0"/>
                <a:cs typeface="David" panose="020E0502060401010101" pitchFamily="34" charset="-79"/>
              </a:rPr>
              <a:t>Undergraduate Deadlines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561477"/>
              </p:ext>
            </p:extLst>
          </p:nvPr>
        </p:nvGraphicFramePr>
        <p:xfrm>
          <a:off x="1981200" y="687388"/>
          <a:ext cx="5105400" cy="13820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4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Term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Cal State Apply 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Document</a:t>
                      </a:r>
                      <a:r>
                        <a:rPr lang="en-US" sz="1800" baseline="0" dirty="0" smtClean="0"/>
                        <a:t> Deadline</a:t>
                      </a:r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Fall 2020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10/01 – 07/01*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07/01/2020</a:t>
                      </a:r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3369320783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Spring</a:t>
                      </a:r>
                      <a:r>
                        <a:rPr lang="en-US" sz="1800" baseline="0" dirty="0" smtClean="0"/>
                        <a:t> 2021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08/01 – 12/01*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12/01/2021</a:t>
                      </a:r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886075" y="241929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GRADUATE DEADLINES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71029"/>
              </p:ext>
            </p:extLst>
          </p:nvPr>
        </p:nvGraphicFramePr>
        <p:xfrm>
          <a:off x="1981200" y="2819400"/>
          <a:ext cx="5105400" cy="13820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4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Term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smtClean="0"/>
                        <a:t>State Apply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Document</a:t>
                      </a:r>
                      <a:r>
                        <a:rPr lang="en-US" sz="1800" baseline="0" dirty="0" smtClean="0"/>
                        <a:t> Deadline</a:t>
                      </a:r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Fall</a:t>
                      </a:r>
                      <a:r>
                        <a:rPr lang="en-US" sz="1800" baseline="0" dirty="0" smtClean="0"/>
                        <a:t> 2020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10/01 – 04/01**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04/01/2020</a:t>
                      </a:r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538752233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Spring</a:t>
                      </a:r>
                      <a:r>
                        <a:rPr lang="en-US" sz="1800" baseline="0" dirty="0" smtClean="0"/>
                        <a:t> 2021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08/01 – 09/15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09/15/2021</a:t>
                      </a:r>
                      <a:endParaRPr lang="en-US" sz="1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52525" y="4503089"/>
            <a:ext cx="714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application, CAL STATE APPLY, will go live on August 1, 2020.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www2.calstate.edu/apply/international</a:t>
            </a: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300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   Local area transfer students may apply past the deadline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**  Early application filing to CS/ENGR programs recommended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38" y="2619345"/>
            <a:ext cx="1809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Arial Narrow" panose="020B0606020202030204" pitchFamily="34" charset="0"/>
              </a:rPr>
              <a:t>*CS </a:t>
            </a:r>
            <a:r>
              <a:rPr lang="en-US" sz="1200" i="1" dirty="0" err="1" smtClean="0">
                <a:latin typeface="Arial Narrow" panose="020B0606020202030204" pitchFamily="34" charset="0"/>
              </a:rPr>
              <a:t>dept</a:t>
            </a:r>
            <a:r>
              <a:rPr lang="en-US" sz="1200" i="1" dirty="0" smtClean="0">
                <a:latin typeface="Arial Narrow" panose="020B0606020202030204" pitchFamily="34" charset="0"/>
              </a:rPr>
              <a:t> may have limited spots available for spring </a:t>
            </a:r>
            <a:r>
              <a:rPr lang="en-US" sz="1200" i="1" dirty="0" smtClean="0">
                <a:latin typeface="Arial Narrow" panose="020B0606020202030204" pitchFamily="34" charset="0"/>
              </a:rPr>
              <a:t>2021. </a:t>
            </a:r>
            <a:r>
              <a:rPr lang="en-US" sz="1200" i="1" dirty="0" smtClean="0">
                <a:latin typeface="Arial Narrow" panose="020B0606020202030204" pitchFamily="34" charset="0"/>
              </a:rPr>
              <a:t>*Will have better idea after August 1, but applicant pool expected to be far more competitive for spring </a:t>
            </a:r>
            <a:r>
              <a:rPr lang="en-US" sz="1200" i="1" dirty="0" smtClean="0">
                <a:latin typeface="Arial Narrow" panose="020B0606020202030204" pitchFamily="34" charset="0"/>
              </a:rPr>
              <a:t>2021 </a:t>
            </a:r>
            <a:r>
              <a:rPr lang="en-US" sz="1200" i="1" dirty="0" smtClean="0">
                <a:latin typeface="Arial Narrow" panose="020B0606020202030204" pitchFamily="34" charset="0"/>
              </a:rPr>
              <a:t>if spots are available due to limited space </a:t>
            </a:r>
            <a:r>
              <a:rPr lang="en-US" sz="1200" i="1" dirty="0" smtClean="0">
                <a:latin typeface="Arial Narrow" panose="020B0606020202030204" pitchFamily="34" charset="0"/>
              </a:rPr>
              <a:t>.</a:t>
            </a:r>
            <a:endParaRPr lang="en-US" sz="1200" i="1" dirty="0" smtClean="0">
              <a:latin typeface="Arial Narrow" panose="020B0606020202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771650" y="3280245"/>
            <a:ext cx="4191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9427"/>
            <a:ext cx="9144000" cy="12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14569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7"/>
          <a:stretch/>
        </p:blipFill>
        <p:spPr bwMode="auto">
          <a:xfrm>
            <a:off x="0" y="-11592"/>
            <a:ext cx="9144000" cy="57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3856" y="369890"/>
            <a:ext cx="7333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aramond" panose="02020404030301010803" pitchFamily="18" charset="0"/>
                <a:cs typeface="David" panose="020E0502060401010101" pitchFamily="34" charset="-79"/>
              </a:rPr>
              <a:t>Spring 2021 – Graduate Programs Accepting Applications*** </a:t>
            </a:r>
            <a:endParaRPr lang="en-US" sz="2000" b="1" dirty="0"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082" y="1168280"/>
            <a:ext cx="41624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Anthropology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 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Civil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Science (Software Engineering)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&amp; Electronic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English (Composition)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English (Creative Writing)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English (Literature)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692" y="1375324"/>
            <a:ext cx="3914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History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Music (Composition)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Music (Conducting)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Music (Performance)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Recreation, Parks, and Tourism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TESOL (Teaching English to Speakers of Other Languages)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261" y="4688665"/>
            <a:ext cx="738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 Please note that these programs are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anticipated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open, but may change their status without notice or at the last minute so make sure to visit the Office of Graduate Studies (OGS) website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applying: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www.csus.edu/gradstudies/futurestudents/applicationdeadlines/index.html</a:t>
            </a:r>
            <a:endPara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9427"/>
            <a:ext cx="9144000" cy="12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681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7"/>
          <a:stretch/>
        </p:blipFill>
        <p:spPr bwMode="auto">
          <a:xfrm>
            <a:off x="0" y="4763"/>
            <a:ext cx="9144000" cy="574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6028" y="253999"/>
            <a:ext cx="6631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latin typeface="Garamond" panose="02020404030301010803" pitchFamily="18" charset="0"/>
                <a:cs typeface="David" panose="020E0502060401010101" pitchFamily="34" charset="-79"/>
              </a:rPr>
              <a:t>Student Employment Opportunities  </a:t>
            </a:r>
            <a:endParaRPr lang="en-US" sz="3200" dirty="0"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19" y="2623405"/>
            <a:ext cx="2584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latin typeface="Garamond" panose="02020404030301010803" pitchFamily="18" charset="0"/>
                <a:cs typeface="Arial" panose="020B0604020202020204" pitchFamily="34" charset="0"/>
              </a:rPr>
              <a:t>F-1 students eligible for on-campus jobs up 20 </a:t>
            </a:r>
            <a:r>
              <a:rPr lang="en-US" sz="2000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hrs</a:t>
            </a:r>
            <a:r>
              <a:rPr lang="en-US" sz="2000" dirty="0" smtClean="0">
                <a:latin typeface="Garamond" panose="02020404030301010803" pitchFamily="18" charset="0"/>
                <a:cs typeface="Arial" panose="020B0604020202020204" pitchFamily="34" charset="0"/>
              </a:rPr>
              <a:t> during school </a:t>
            </a:r>
            <a:r>
              <a:rPr lang="en-US" sz="2000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yr</a:t>
            </a:r>
            <a:r>
              <a:rPr lang="en-US" sz="2000" dirty="0" smtClean="0">
                <a:latin typeface="Garamond" panose="02020404030301010803" pitchFamily="18" charset="0"/>
                <a:cs typeface="Arial" panose="020B0604020202020204" pitchFamily="34" charset="0"/>
              </a:rPr>
              <a:t>/40 </a:t>
            </a:r>
            <a:r>
              <a:rPr lang="en-US" sz="2000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hrs</a:t>
            </a:r>
            <a:r>
              <a:rPr lang="en-US" sz="2000" dirty="0" smtClean="0">
                <a:latin typeface="Garamond" panose="02020404030301010803" pitchFamily="18" charset="0"/>
                <a:cs typeface="Arial" panose="020B0604020202020204" pitchFamily="34" charset="0"/>
              </a:rPr>
              <a:t> during term breaks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Garamond" panose="02020404030301010803" pitchFamily="18" charset="0"/>
                <a:cs typeface="Arial" panose="020B0604020202020204" pitchFamily="34" charset="0"/>
              </a:rPr>
              <a:t>GA/TA/RA may be available dependent upon department or funding </a:t>
            </a:r>
            <a:endParaRPr lang="en-US" sz="20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8649" y="2400267"/>
            <a:ext cx="301005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900" dirty="0">
                <a:latin typeface="Garamond" panose="02020404030301010803" pitchFamily="18" charset="0"/>
                <a:cs typeface="Arial" panose="020B0604020202020204" pitchFamily="34" charset="0"/>
              </a:rPr>
              <a:t>F-1 students </a:t>
            </a:r>
            <a:r>
              <a:rPr lang="en-US" sz="1900" dirty="0" smtClean="0">
                <a:latin typeface="Garamond" panose="02020404030301010803" pitchFamily="18" charset="0"/>
                <a:cs typeface="Arial" panose="020B0604020202020204" pitchFamily="34" charset="0"/>
              </a:rPr>
              <a:t>may participate in CPT (Curricular Practical Training) after the 1</a:t>
            </a:r>
            <a:r>
              <a:rPr lang="en-US" sz="1900" baseline="30000" dirty="0" smtClean="0">
                <a:latin typeface="Garamond" panose="02020404030301010803" pitchFamily="18" charset="0"/>
                <a:cs typeface="Arial" panose="020B0604020202020204" pitchFamily="34" charset="0"/>
              </a:rPr>
              <a:t>st</a:t>
            </a:r>
            <a:r>
              <a:rPr lang="en-US" sz="1900" dirty="0" smtClean="0">
                <a:latin typeface="Garamond" panose="02020404030301010803" pitchFamily="18" charset="0"/>
                <a:cs typeface="Arial" panose="020B0604020202020204" pitchFamily="34" charset="0"/>
              </a:rPr>
              <a:t> year of study</a:t>
            </a:r>
          </a:p>
          <a:p>
            <a:pPr marL="285750" indent="-285750">
              <a:buFontTx/>
              <a:buChar char="-"/>
            </a:pPr>
            <a:r>
              <a:rPr lang="en-US" sz="1900" dirty="0" smtClean="0">
                <a:latin typeface="Garamond" panose="02020404030301010803" pitchFamily="18" charset="0"/>
                <a:cs typeface="Arial" panose="020B0604020202020204" pitchFamily="34" charset="0"/>
              </a:rPr>
              <a:t>CPT may be done in conjunction with on-campus employment, but not to surpass 20 hours total per week during academic year</a:t>
            </a:r>
            <a:endParaRPr lang="en-US" sz="19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55" y="903519"/>
            <a:ext cx="2276923" cy="14967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71491" y="2419843"/>
            <a:ext cx="27893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Garamond" panose="02020404030301010803" pitchFamily="18" charset="0"/>
                <a:cs typeface="Arial" panose="020B0604020202020204" pitchFamily="34" charset="0"/>
              </a:rPr>
              <a:t>OPT (Optional Practical Training) available to F-1 students who have completed at least 9 months consecutive study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Garamond" panose="02020404030301010803" pitchFamily="18" charset="0"/>
                <a:cs typeface="Arial" panose="020B0604020202020204" pitchFamily="34" charset="0"/>
              </a:rPr>
              <a:t>Post-completion OPT provides 12 months’ employment; certain STEM disciplines are eligible for 24 month extension</a:t>
            </a:r>
            <a:endParaRPr lang="en-US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4" y="866335"/>
            <a:ext cx="1729509" cy="1729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99" y="866335"/>
            <a:ext cx="2226402" cy="1575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9427"/>
            <a:ext cx="9144000" cy="12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485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7"/>
          <a:stretch/>
        </p:blipFill>
        <p:spPr bwMode="auto">
          <a:xfrm>
            <a:off x="0" y="4763"/>
            <a:ext cx="9144000" cy="57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2" y="1124805"/>
            <a:ext cx="4460917" cy="3826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6334" y="1416179"/>
            <a:ext cx="3645243" cy="326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  <a:cs typeface="Arial" panose="020B0604020202020204" pitchFamily="34" charset="0"/>
              </a:rPr>
              <a:t>Intel Corp.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  <a:cs typeface="Arial" panose="020B0604020202020204" pitchFamily="34" charset="0"/>
              </a:rPr>
              <a:t>Hewlett-Packard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  <a:cs typeface="Arial" panose="020B0604020202020204" pitchFamily="34" charset="0"/>
              </a:rPr>
              <a:t>Apple Inc.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  <a:cs typeface="Arial" panose="020B0604020202020204" pitchFamily="34" charset="0"/>
              </a:rPr>
              <a:t>Aerojet </a:t>
            </a:r>
            <a:r>
              <a:rPr lang="en-US" sz="2800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Rocketdyne</a:t>
            </a:r>
            <a:endParaRPr lang="en-US" sz="28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  <a:cs typeface="Arial" panose="020B0604020202020204" pitchFamily="34" charset="0"/>
              </a:rPr>
              <a:t>Oracle Corp.</a:t>
            </a:r>
            <a:endParaRPr lang="en-US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0523" y="235875"/>
            <a:ext cx="427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panose="02020404030301010803" pitchFamily="18" charset="0"/>
                <a:cs typeface="David" panose="020E0502060401010101" pitchFamily="34" charset="-79"/>
              </a:rPr>
              <a:t>The Local Economy </a:t>
            </a:r>
            <a:endParaRPr lang="en-US" sz="3200" b="1" dirty="0"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9427"/>
            <a:ext cx="9144000" cy="12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9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7"/>
          <a:stretch/>
        </p:blipFill>
        <p:spPr bwMode="auto">
          <a:xfrm>
            <a:off x="0" y="-23382"/>
            <a:ext cx="9144000" cy="57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814717"/>
            <a:ext cx="3081828" cy="2055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16" y="3180182"/>
            <a:ext cx="3518164" cy="2105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1674" y="64770"/>
            <a:ext cx="486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aramond" panose="02020404030301010803" pitchFamily="18" charset="0"/>
                <a:cs typeface="David" panose="020E0502060401010101" pitchFamily="34" charset="-79"/>
              </a:rPr>
              <a:t>Student Life @ Sac State</a:t>
            </a:r>
            <a:endParaRPr lang="en-US" sz="3200" b="1" dirty="0"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19" y="830850"/>
            <a:ext cx="3461808" cy="216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29" y="1342459"/>
            <a:ext cx="1912170" cy="29638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63362" y="5403850"/>
            <a:ext cx="3073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Aquatic Center aerial view 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103" y="2853494"/>
            <a:ext cx="2390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anose="02020404030301010803" pitchFamily="18" charset="0"/>
              </a:rPr>
              <a:t>Rock Wall at The Well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41136"/>
            <a:ext cx="9144000" cy="12237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5" y="3191327"/>
            <a:ext cx="2844801" cy="1888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72" y="5122862"/>
            <a:ext cx="271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Ernest E. </a:t>
            </a:r>
            <a:r>
              <a:rPr lang="en-US" sz="1600" b="1" dirty="0" err="1">
                <a:latin typeface="Garamond" panose="02020404030301010803" pitchFamily="18" charset="0"/>
              </a:rPr>
              <a:t>Tschannen</a:t>
            </a:r>
            <a:r>
              <a:rPr lang="en-US" sz="1600" b="1" dirty="0">
                <a:latin typeface="Garamond" panose="02020404030301010803" pitchFamily="18" charset="0"/>
              </a:rPr>
              <a:t> Science Complex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7167028" y="81955"/>
            <a:ext cx="1764051" cy="12605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14487" y="222625"/>
            <a:ext cx="1269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aramond" panose="02020404030301010803" pitchFamily="18" charset="0"/>
              </a:rPr>
              <a:t>Over 300 Student clubs and organizations!</a:t>
            </a:r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11" name="AutoShape 2" descr="Image result for peak adventures sac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85" y="4410276"/>
            <a:ext cx="1529780" cy="9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79299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 bwMode="auto">
          <a:xfrm>
            <a:off x="0" y="0"/>
            <a:ext cx="9144000" cy="57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4233"/>
            <a:ext cx="9144000" cy="1223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582" y="476430"/>
            <a:ext cx="840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Sacramento State On-Campus Housing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4673" y="1474465"/>
            <a:ext cx="29787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Students* </a:t>
            </a:r>
            <a:r>
              <a:rPr lang="en-US" dirty="0"/>
              <a:t>living in </a:t>
            </a:r>
            <a:r>
              <a:rPr lang="en-US" dirty="0" smtClean="0"/>
              <a:t>Sac State’s Residence Halls enjoy </a:t>
            </a:r>
            <a:r>
              <a:rPr lang="en-US" dirty="0"/>
              <a:t>the convenience of easy access to the university and university events (concerts, theater, movies, clubs, etc.), a social environment of activities planned with American and other international residents, and they do not need to worry about furniture or transportation to campus for classes.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73" y="1226588"/>
            <a:ext cx="5860472" cy="2930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8473" y="4262658"/>
            <a:ext cx="5163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/>
              <a:t>*Students are encouraged to apply to on-campus housing as early as possible. 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683356370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0" descr="data:image/jpeg;base64,/9j/4AAQSkZJRgABAQAAAQABAAD/2wCEAAkGBxMTEhUTExMWFhUXGR4bGBgYGB4eIBsaIBofGxofHR4dHSggHiIlGxogITEiJiorLi4uHSAzODMtNyguLisBCgoKDg0OGxAQGy0lICUtLS0tLS0xLS0tLS0tLS0tLS0tLS0tLS0tLS0tLS0tLS0tLS0tLS0tLS0tLS0tLS0tLf/AABEIALcBEwMBIgACEQEDEQH/xAAcAAACAgMBAQAAAAAAAAAAAAAFBgMEAAIHAQj/xABDEAACAQIEBAQEBAQFAgMJAAABAhEDIQAEEjEFQVFhBhMicTKBkaFCscHwBxQj0TNSYuHxcoIVFpIXJENEY4OiwtL/xAAZAQADAQEBAAAAAAAAAAAAAAAAAQIDBAX/xAAxEQACAgEDAgIHCAMAAAAAAAAAAQIRAxIhMQRBE1EiYZGh0eHwFBUyUnGBscEFI/H/2gAMAwEAAhEDEQA/AEipwOtTc60UxfSSNrw2+wjHvmU28wVBpYn0hPhHIn68vfDlxUNTIhQNUAAHUL9TAJnme2E3jud9bIwU6LdSLcjv9ccsXqNpRUSpmtKL/TLGN7CP2cC3Z2MkmeuJzgnVroFjQNUCCP3GNEqMHTA9Co1M6lJB6jBShxXYjpcd/fEdOlRZWDSrdTiGtw/TdWkYbSZSTXBNn885MiIP4emKhzZO4gjGV1iDvyxlXJn1nbTpn3InDpCbZWqUwZMwTiJMsxE7R+eCuVyBbcgGLT+++Iagj0we9sOyGivTyzABotjV1E7fPFms50gA2HLviiwJPP6YW4E7UTvEDEQqNqtbE+TrMCIEnv8A7+3PBz+Qpv8A1DIbmIsepubc7DEylp5GkB81WZkUSWJgRzEbCPbEfEKBVVA/CIaDMMbwYt9MX1ooHFjBvJ/TFirw+lVaEYyfiJ+m33xKlTRSjYC4WaYqoawJpz6gN4w45hKCVgpUU6TrbzAWAEAiAD15GYP2WM5w16LxPqBsR15YM8C4R52rzakPykyYifp3xcle6Cmj2ijLl3Q7SQmkgQNzIImIPuOXPA81WFJtLKFn1ekKTvp5Sdz0icG+OZWplwNLK1MoVL/FMg2IKyLWHtv0ABHQSy/EdIIZTcQfhm3z/TEpCZJxComlCH1Er6oVYHzEEmd7dsb5sKKKsmZDmFDIgZdKm+mT9xtihk6CvU9esU76iovHPkR9sFuO8XV6NGhQHoAOoNJgzK31bi/QDpGKoANSUAgi0/vfFqtmhIOmw5friPUqAQL9+Qm1o+XPENerMnmflge5JO9aRJJJi35YjNSLjfeemPQZQgn2+8j9cQ1GvhIAjlc8QCWvyEcjiGrnCXkWMfS+IsvWJGkC5BHvfFetIPMfe/bC0qwDLcW8yFZZO2r5dIie+LuURSZYGAbbC4FvphbpVyGVo2II+WDNLiTVKnrCDncWHve9+uFKG2xSZ5xbKEENqDczfaRImOZ6YpZmqWgFVU9drE2kdtsEaeY1AgIPTPqA5czY9LfTA/NZssigxFrDpH7PvOCN8BZRcHn8o5ieWL+WpnUJYqDIkTH73+hxVrp6wAQbi/LrghUzOnSFZr8+pJvbFyJJf5tBsRHv/cYzFGs4LE6ok7Qf0EYzEaAGzMeOtIZQgJPxNAg/9u/354BV8/ScEKGuAV1EEg7sZtEn8hiDO8MU+bp+KmAYBAERJaDc9PpgICR8sOEY9i3Nl45gliZ2wSoU9QH4mJP99vbAn+RqBllQAxhTIg3i5m1+uDWVoQ5AExyB7D/fbFNpCSfcrtlwY67EbH/bFmllwBcn2P8AzjfilaYBVlYWIJvPL5YrZQsxAuUMye4BthJlMt5TKKxBgRI36c/ngiEQI2xNSZnnHMR+zgfSrqsKLE3P6Wxazjs4AUX7fvviJWxoFUn0kerc9Ljp7/8AGK+ZYza98Srkqjlgqklb25XicEKPAazFFp0qlQgAnQrMJvzAiPfF2iaAlUdRvyxPRZYuIOHTMeGqIoaqhnMg3pK6gKABCsQD6j0m09cDcomTKBq1JqZj8JJmdiNRiY/LpikrQ1sLNIwSs2P/ADg7wuotMjWAZM36bDF/I8Ao1vUmaVX/AAIaTEnoG5AmbROIqfgXPPUIVNQG7g+gLzOoxEf5TftiZRsa2LNGpTqCIG4t0E9J574uf+Wme9BGMybCYt2O30xa4NwAJMugiJOpWNufpJ/c46NwioiZfWjQoE8tuRtMz+4xlHFJs0dJHGOKcHzlEgtQqsBuQkwAN2IB09b4BZmqwcVKQuIAAB725k/LtjsnFeMsSFjyy4gl3FMmZj0gFu9z8sRDg1NQXKoHIILEg78h7knkJxpWndELfaznWdzFQUP6lFqbkReYYDrFpvz/ALYXKuflnJA9W1pg9p2tzx0jjHA69WppXSW0/CWAMf8AS0fr74Q+OcHr0H0Vqeki2qBpI7Mtj+eGt+UTJENXNs2okEEqF5iB02vI/LFZn0CNMHn13H9sGuEcLbMeimNZAYyg1R7x9p64nznhHM04PlknmCBMbkgBjIwJioWsx2PP88QICTGD/DeBnMlodaSqJZmvcmwAF57YNcP8K0pVtT1tMDSVCr3lbsRz3BOGuCaEkVQpK2JP2xG5vbHVuKcNd8tUQWpBRYMFHxSzaTaABbnY45XmssyGGEfr7YpIGj3LVoaYB98bVHMlo+nfpioMT0xMAYKA1eoYi2N0Y7zfDd/7MOIeWH00tREml5kOoIkapAUfIn88K9fLNTfQ3pcSGB5Hoffr3wUKjypVMd+Z/e+IC+JaOWdzAEn98zbEdbLOjSwIAsTymNp2mMAGoOLWVjc36gGDGLGQ8P5mqNS0mWmBJqVPQgH/AFNAPsJOC+V8JAfHmqKHYrBJnv8ACBHWcDAFPnLm7fUn9MZi9mPDIVmU5qjYxuf0x5haRjp/5Oqs7aKdMMwkgMANouZ635kmT2wJzP8AD0ZUq1evSJWXdUJJKDoGUD4iB88MlPxSDrNFIYGSWMiL2gWtHthT49xarUZhVcl5iTtpO2npvfExhRbSLuUZNPnIiUKI+ASHc92dwSASJIUicRZvxnWc2o5Yadv6QPzDbicA8ln2pzTB1U5MBhaD+X154gZ4JA2xaQB7h/GazWFQNpuaTgMCOiFgYgXi3zwXzOfWUijR9MkqVEEAGVPSeuE/J2bUAJHLFzN5nUSZiSeY26YznOnQzofDqGSq0Wq1aVAE7aaQBRYkAsIJJHQjlgZQzlNaASll1A1byS14KzJMkgjfbbAPLg02Jg6ZGr/pi0/M/fF85ssmhQZEKsXJ5k9iNpxzzzPhIC9wrMZcVFV1VdfIHWoPLcmNv3bDFnPEdOkq0gpkyDAgCdp35DCLTyqUgAACYOoTe5/MTvizlzKhmtAHLnF/rtbvhKdboC1m8mhtRekQ4b+mJbSxnVqNhBnYX+WAXB/CWaXW5XQikHU5hSu83uRHKMGqahbqPjNoMQTfp2+mBtbLODpDPon1eqxcXMAHbfljWGfzEFszx3KVCEeoRUgKa4phCo0nbpOwOAfjLxg1RRlcudOXUAGJl45HmBaY588Bczl9z+fK1vzxRagNAiZ5jt+xjeLsTK+XfTUV5IIuCpgjvPLHSPD/AI7C0CKjjzFPoLajP/VE8uvPHPBT1GNjH1P6Y2/lCJnlf3xbQJj5xPjtF/UhpNU3LMJJPtUAG2BC8ZaqzU2cqT8JVgi6htPqAIIJ+o6YW6VNiYvP6R/bFpFgqCvPntEfKDhUMPZXMvOlqjrpHpNOrLMeg0m/Xn0wz8G8QIi1DmS/pgpYh5G/pqKJJPe19sczaqRabD2xrW1MJvfnH64NxnVsv4/o1KiU9DUxUgM/pMMbCwAmDYn7YOJXoXDAuB+MgU1PS7Ej5j6Y4xTyjaCYIsDJ5gmAZ/e2G7O8TqN5VLUajNGm8QLSDaDF73xGpXRST5JeL0V8xrKlNGYsJtLXtAgwADqM4I8JoFlEDTzZiPpfmY5Y2o8RVXYBFgQGJANhyNoED8N/7wZripL06dISNXrCJJCzJEC2qItEn5YqyaJ/FS0Uy5qMW9PpUaiNRIIG0c7k9Ad5wncB4VRzNOoXNKm4eJfUs6pKAQdrEdbDBXxdRztXTqy4p0yRoRqlNCZA5M8sQLnmL7YVq1OpRcEoYZR0IN5EGYNunXDXAmOY8H5A0zRp1aNTMfidqhQpFyVF4gcjvzJwa8P+HsvkVpstAVXMu1ZwJH+UKb6Rtsd5xx2pXIcsJkmRMHv7YZOFeIa8S1ZvQNQBYiYsAIEc5uYw2hWdD4lw3z2UumgiahBqO0gkWdmO3+hRIMQMKvFvCVAuHrOyQLMtQaW/yglqfpPIC5tzjDZn+MOcujUdImmKjs8bldUKqktM84jbCjQzD5jSlZKlVHurqrEIZBBhQef0k9cIZTrcFyVNVqLUrVdRsgIAJG58zSDGwsBfHvD+M5WgSaeTp61sCzM0WgRqNjEywg4ZM/wyjWpolCjVeoSFXUppKv8AmJBEiApktG4ETOEjivCqS1GUZgNF5poWXnsSw6R1w6QqoK1PFFbMmanqpqZPISASswL35dJ98Ba+ad5Ekn4tR6zv3wRp5FDSWllytRpkzAYuQBzNgNo+uNX8KZ2mW/oSBMkOjXIHRptPTAwBdRKxP+O47BjjzBOlwrMx/gV/lTY/cCMZhbjpES8UpK2pKdRjEHzGA+oW52/zYi/mTVcFqYKjfQCCB7zH1xIPCaQIrODMGw6chONMxwCuFAXMagNww0gfLUefbD2FZOOH0iwKVWPVGVbx0KsfbbGMKKAazUMkyFQCB7se0bY3yPD6ii8MJliFkwLRN7bdMacZpSSW8wDlTSk03k87bGbnljN3exR5lKVIsPKRoO5dwbbQAqiL85OJ6fClZ1VQZYzGqeV7/XFLhHFGp/0svkatZ3YQaxZvV2WkqgbTduXbGtfxxn6TMnpoHYrTpKkT3jV857ziZQk32BOgvxHNDLjy6qRrJI5aRtJ37Y34Jn6NdylJmNQksVA+IQQYtfef+MLFJqtYjzGckTqLknTFrg3nDNwRsrkn89swXZAdK0qQaxUiXDEDnsGn2xHgx47m6x3HUEsxQ1apDahfTpO3Sw6HfFkZBWTUQ6wJMg7zAiRy/tgPlP4i16lVlVXq0zIZdOokT6WAA9P/AE354LZ/imdrUoWgKK2VnfQJWxLHUQF223wvB0mVoqZldEhjEGNRIHL3648p0CSSD6TG/tvt1ONa3hnNZqStWhB3iqDJm86AQLzgtleAkCBXRvL+PygHiBF/UOd9sZzxSr0UTYtcWyrBDET9d5jFDKcDdr1GWmpAg6Q5tvuwC7cyMOHE6WRRdVepmJJ0+lAgPPmGOE/ifEcuxOikxVZ0F3M+5AEfSMbYYTS3E6LqcFy6KW/mPMIg6FVBzi7CqwAk42zwpudNKi76bahq0/VVB59cFOCeIeG06a6smq1Zhy0uvb45ImPkeeLOe4vlc0UWlmTQLkfE1X0wbBYYos8og7Y1cG5WO1QLXgmYdSi5I05FiUYWEAeonWLTuRPzxInBszT1D+UQuORhys7GNRF+UjlgjneCua05aulamFmoleq8TznVfoe3bCrxf+Zy9QmodLEh1qCCGA+Eq+5URtyjbD0hqGb/AMHzrBfOKZdQPiqFB2kKtyYPT5jBKtwrKU01tVfOOik6RVUDTHqhEOs25ScBMvxatmT5lZWTQCXOhiXBHpABtO/uCTyjCvxcJTqTSYw14iGpsN1JAA9iOXtg0+Yai/n/ABSSAKFOlSvHpRSYBhR6lJsIvhqbxTlstlqS+QfOFNQaxo3PplvLY2sTvt2vjn+S9blue5tHq/3xpxHOVamgOxYJZQTsP2MVSsVsYqHik6mD6aiQSupQTcCAWI1QDbt7YcOD+JVTI+bqKC4UGAGcWhYvuLwORMY5SpAi3v7G2NqtYeVSGuowUudP4VljGnuefy74TQJjF4t4u2aZWN0pghLRvGo3ncgQD0wAo1oRzEztJ2MW7bWxq2Zn8BB6m31jfFhNEqKoby7F46T6o7xOFv3B0D6dFoDss6jyBiLHc++NfOMk6REzvy2wy1fCecq1vJyqtWpCyVWXQNJIMktyDCOd5jfDY38NxSj+YzdMNHwinqIHYFwT8gdsNPzLmltp8l7S54Bzhq5JaZdFqLZCRq9IO5AM9emwwb4o9GjTANTzCwMCpU0hpYkjSL6bkAAfPAGr4YegqnKvXYgaVFVAi35hmII9R2gzgV4nyGap0wWo0Qz2L0nDNEXEmXgteRNt8LuT2L/ijxOqUVSno82oCJpn006ZEekCIJXa1gTjn2YVSupEi0CNiZuT3v8AljxZLlqkkixJ52j5++LtAIV5WFpH+2C6HVk3hevUo5gEiNQNlm8QRa8/Dt35YM8Z8V02rKRR+Ag6kJQyN56iQLHlhf8AOUshU3XkZjp+WIzltZJO83t23xpF2ZtUO1DiuVqqKj0lZmkljqkmecHHmAmWpqqKLmBuKcj649xWwtykfMI+KfYYxMkzXJI+2L1XhzSwDAPqbUoHIfiBFiPbbpijVd0eC+sdAZ32xDihpkzZdlETv8z9hixlOH1qiuytamJNo5/U2v8ALDn4L4RSep5oYny5iR6WkEA/fDHxKhlqFNmZUWmqksQoJmQT7nl74ShY3I5PliysESroeodMmFB5kNJjSbAzY2Bxa4lwqojK2bSUMf1AJUCRIJW8SQAZ3PPk2eHvA6OBVrq9KoYelpIIpqTKKREFhu3dj0xL4k44iUTlMuulbq8gSwiDHK+3yxUsaukOGR1vwJPGMtTpZWnUVLVKlQM+oE2C6B6SQAfUb3MYH+GadGrXQVH002Ik6ZlZhh2nbVyub4HjPhXemCFvDI4BVvcGx9safzgSprDJS2sNoHIDp2xmlvub36FRZ0X+Ifh+mtMrk2VGaA9JFGn/AKpAJU2gifpeeangGbpkMFBtAJH2E7874beMcbVqSeTWhyCToJkwoHK9iYwt8M4rWRlFQuytK1FJPqE3vvIaDI6DGjjXBzWgnwrjtLKIAalMkzqVEYnVsYuIHczPIDFDj2bRGTMZatGqQyrU9SneGgyAehAMj6C6eVC1jU0SFP8Ah1J35g7c5/3wU4r4oq1KD02SklMAQgQMCZEC59MbyLiMX4mNqh+FNbgTifF61cqatVqhUQJMwO3LFQVSdzjVa50gQAJ1C2x2335YmoZaX0F0UnclrD3jbEE8maon9cWsrQRgD5pWpMhdEAxyD6vii4lQJ54s5zgNRF1hkdR/lNz1sbfebYEUoPUYYcHXfDWeyeXzDVVzblmUf0nQodV4YkgB7bBY53Nhjbjf8TShqU/6dUqQNL0/S0m/4jy54ROFUauZohQFYIYho9M3kt8S3kAj5g4zi/EMzTpnLVhTqIfhezEQZ9Lj6XxNbjvYf8h/EynXcJWp0wp9PTe1mNhG+FDxtw5iS61vMoLdIElSTuQPSVOxcHeJAjCU+5HQ8sPHgXj9NKRo1mClWJpl7gq3xKZ7yfngaoE72FrhVp74auCeDmzik0qtJWX4lfUCBNiIUyD1tH0klU8OZbM1VOUmlq3MyhETIHI9gY7DBrgfhrN5PM06iAVEnSxUj4DZpU3tvadsUnGvWJqSfABr/wAK855bXolh8IDn1dYJUAfOMLlDwjnBSdjlquhWgkLNx23I/wBQEd8fQlbWYVYubnoO3fFiu2imxALaVJgbmBsO5xGorSfOIy5Bg8re2LvD+DnMVFoqL1PSJMcsPfiTxHw16RbML/WKBlRgQ4LSdOtQIg2IJtG2If4eeIuH1avlU6LiqJNNqgBZrXAI+EhZtzAJ6401UronTvyO9Xg7NlaVIsBUpog1gEjUoAnTI1CRME3wKrZDOojTmdTnaqVWnCgcwb/f5YMcb4/TytE1qsqgMbc+Vt8c14946fM0BTakBSqtC1F3gMdPpkwxCtYn645/WjV+RrxTNVw6vTqGoSpX1HVLG1hsTBkDa2BlfMVjmab0KFV/KC6giOYYKA4LKDAO0++DHCuGO9Wmr6TRMsWDQAqtBmDIJsACIicH/Fvi0UDTRCtPWYDOZZgNwoE6RsNRgGbdcZYpTauQVsIuf8NZvMvrpZRlL+phOkCTufMab7n3xUyfhWu9XyUq0DUEhhqc6YgGSKZG5jfr0xc8XZiutFdYrRqLMxMKSTYQfiiNvfphe4Px3Mq4FJxrYaNRAJiZ3N97/LG8d1YnsxjzngHOIC39GrEiEqXtyAZVn2nB/K+GstlKQfOKC7QSBrIS0xCsAY6mZwEyPGK/nU8u1VdAVmD65ksASWLRJkfng/msqjO/81XcrA5qqmdp3kfacKUqpDSLeUz3DygKugU7ArB36TbHmBS+HssRNOi7JybXVuOtrfMYzAMpZLiHnjQWFN9IWSFh+7arzpt6bn7YpZ7hI17hHtZRrUm56+mQP9ueLXD+EVKulUpsTOkmR8VztEgaRc8jzuBhqyfgjMmEqVFCAGDMxyjluCTHyMY2o50yt4Zy9cufLZRTIJZC0HXcegneRe+DNHh1TN1gkp5GWcayPhqVxcL1Zae5/wBRA5YGeKaNHJ0xTSo/8wxF0ELTS2qoacmygGOpMYH8P8S5inQ8jIZerUQWFR0PckgJzJJMsx9sUmkrXJWhydPgcuOeIaeVJQVBUrx/hg2AMGSt7wOsmThD8V+HM0cjWzxJWoIcKovpLDWxA2hSfucX/CvDXp1v5nNKNasQqlZhjcuxmWPIG8SOgw8cV4kDQdWRWDIdSmbpEsCIm6zhK6HKr2PlZp+ePJwdq8IZRTqq6oWVGAeZDFQTy21TA6RM4rZvIF6js2mmCZMGfVzgWi/WMOlRFuy34M4a1atEE7gKpUM7R8KliFHIlibWsSYx1fgn8PjWY1s4iU12WklVm2EHUwPXkCNsKfgfwfRrRVzFQfy1MpaNOskk6Z1H0ljJO9rRJwT8fcWpVIXLL5DUW+KmdAZY6LA9MCPfHPPDlm7UqR1xniSSrnltX7Bf8asKebrUhBAbkSRBAIgm5scR8E8LLmUvXSmWLBFYN6mVZjVBVTcHTuw1REEhf4txepWZajwXVQpMfFGxP1wd4ARWpgH0rTqBy+ogU4jUxtF1EczyAxMI0nvudk8VyUeV58bFyl/DDPMpKpTc8iKixbe0gz7jr2wj57h1alXNCurU6oYBg24nnbcQbEGIx0Cl/E0UDUWgatQa5RqlzUY2ACyNFOOvqM8jgP4oztTONTzdVSlSAkFYBAJIhwxU3YxIU+8Y1VtXRxTxxU6i7XvAvBsm6MWv8unOf7YtVvDeaQampHTyYEERyuCdxflh68GeEqjquaqIGy92C6hrqkA6QgNjqeBcgG+Nsr4oqVszUoZkVsuyGPIpaWWBELUqGTO3pBUdZ2BuldB4cZyUUxEou1KFUXZZcMAQPrY+xHPBTIZalXrE1WFLLpdgsGZsABESepFo7DGviWjTy9WAR5VQBqZGwAsV5RBG3KcBMxn9FMgQdTTAPQGDt32wQkm02HUYZQxyjHk6BmuK8KIWh/K+YiiPMLeof9xIc/I+2ELPcPIqkUoNMyVY/hHMN3Bt1NrXjEVNyWQn4Q0so5gQY+k46Hwbin85Sq0KYRSoASmUXaDLgAaYBi0WnvbpeTFKL7HF0/TZIz9Nt3+4Jo8Vy4pqDn6+sCCDRIM+xB+x+uGPw74s8uulNC1SnUADM1OoAryFVmkczAJXleLX53WqS4AWSDDA2IOxBBG46dcdIyPhWBrL0XVfwq+x0wLkrF97j5440tz1uoyylHS1x33+I48Y47UpgKppayepbmBYAAk35xthY474jr06RbX5RA0s1RUKs5iJVKhcGJUKSwMgkWMa5jw42ks9Ihrf1NwANwYiY6xO+KeSyFVENWrUo06emYe5cD1QBI30wDO4kTGK/DucXOxyutlquYqF2CgnchQoNuQUR9sWeF5N6Nei6s0q8+kQfTdgPcAie+GjxBljRrAsAoqqDaYL6RrAm8hp3wNGfWnURmRaiaodWF9JsxVhdTzt+uLu1aKljjFtN8FvxP4+bMEU/L/oBpKuLt2PQffC5wzjBtl2YrQqNcKoLKeTLNyQdhPXrh4z/A5hqOXpldOot5hBYESID0gNuTMvy3IjKUqSmVVZ3sJj5zH0xjrReTDOKUnwy/4h44uWy60qQYFfhNUhKhMxdaYKsAQT6mmQee/NszmXZi7OzOTOokkn5nHRM1mvMsadMxsWg/YjFVsjSIlkp7ckUfpgWRLsZONg/wAN8eqo6eeadSkSzAsykqVBPJxE9G62GHDK+IeFU2bNQgqm2kJfaT6QzKJNpiThcXg+XGyITHMTP3x5S4FS3akn3H/7xg1Jjpk3EfGGWrVtbZWkwBhW0ww/IMPcTvhk8BeJF8rMuKo1mwVtKLqlioBH+n5yQNrhWo8AogyUkezf/wBYL0K6UqTJRFJX1SNVOdp3Jtz33wWuw16zo9HiB0jXBaBJFO09v2fc4zHKa3iPiGo/AfaI+XbHuAepHf6HDqaEGmoSBEKAB88a8TzlOhSarVPoQTtMnYADmSYAHMnFkthdyn/v1cVv/laDHyRyq1RZqvdUuq9TqPIY6EvM52/Iq8E8LUyzZrMUw2ZqsXKsSRTBMrTiYOkQCYN55RhnV7aYj5YlFP641qVI3/5PbCsZDUpp8TAW6gW+2A2fV6y1DTA1FSEE6eUb9SP7Yn4znVFmYKi3YkxfkP32wlcV8evT1LlqSkD8dSTPcKIge5x14cL02lucWXLc9K4X8nHPEdDTmKimTBi+4j0w3cRpPtgQU6YY/EHETma7VawRWqRdFiCBE7mZ53wHakqVFWqYWRqK80JuV62mO+OfLj0yaOvHLVFMcuCVGTJUaP8AmZq7Cf8AOAKY/wDQNf8A9zrOK2er8jc8u/7OGqhkKflrna4PkvqdqchPSDCKl9TWiwWw54HeIuMZOqyPRyVOmyg6WN4Jj8E6Tad55dIKeaKj6L49xrHG29xUqcD9BqEtpHxNYCegJ3PbfArN0RpgMdIJYgtc9PSP164OZzMFzLsWIsCx2HQDZR2AAxv4Tp5NarPmQKqhpVFg676iG7C0jmMcUJLtb9fy/wCnVc3tLjy+Za8KZBaGTbOv/jVW0ZcGDCL8TRvBMixGwwE8U8VeoQhjqQNj8v8AfBnx3xsvU8ynGl50/wCkzLCOpJnCaBeWnud8dUckkqvYxljTf9nRPCHGWrimmYqVHp0APSpvpnmSQbHpG43iMF83lsrXrVawbyMuWlnQw9Qx6tMkxtdrwZgbwueFclllovma8szf06VOmfUwghzvABMKGuRBtghnjTy9EKKXlMssArEldK3FRz8TxHpUKF53ti55JeF6PbuEIY1m9PdPsvrgu5XxrQSohWgForqCUUWalWRd6lRmBUbQPVMSQIXDDxbwgucyyuvDKVBoLoorGm5n/MRRKyd4b64TfBtWhly1fNUPOrEqUWY07mRyPIaSMXOKfxNzdR2CIigGyyxBHsCL98cccKit+fruduVxbtql9fW4g5mgyMVKsjqxVkcgkEW3AAw2ZbM0KC0qtBg1empWpqUrruxBDElV0zoN/VYkAgQF47nWzVUVNB8xgdYUTtYEwMC8wKiAJ8IYkkER0H6fbGkXG9L3HKCVTxun7fcW/Euaq16nnNTVSQASpDSRsTpJvFvlj3gPHa+X1hGUah6gwJBjsCMCW1/5vp/zi3w1KruqoC7EgKoEknlEfu2Nf9dVbXv+Bz/7lPU1f718Tv8Amc2BkUzIfSKtNTTBbSNVRQQGY7fP645TxfjKnXVZodbLTZWMEHbUHCxPVWNtsFfEfF6uVojKeazNpAYMQwpgLBVQaYIn/wDEW3EhI4xmZ0atyPUesWBPeN/74l78cHFF+mu25BnuL1aoTW7NoJgFiQAYmOm2PBmySDE++KL0hEjbtjanRnqfb77YE6R1Thqlug9w3jdUUjQLEoYF7+mZIE9bD2kc8NPCMvTzlRgAtGobwoGhjsbSNLczG8H5oWWUKwvMid/l9sGsrnQhuAVG4v8APa/64KOfPOWv9NjoJ/h64Pqqj/T6PiHye1u2Iv8AyFmNJbUg6A6vzKx98H+DeLqQWlSOlX03pGoNSD8NmMmRBgXHMYPcQ4gEby2Vp7LZh/pYc5gTywJRZKkc1q+F8wr2O0yfLqERFyCKZBsf7Yjp8Aaf8anzk3A9gdi3a3v0fcznQpJ8xqQiCGVrchJ18p57yMefzLmGZ6NVRedHqGwOzEzHQ4NCHqOeZ3g+YTUV9SAxqBW87QNR+3XFJ1qpdtQPdTbuSTEHkQcdYocYDH1BioEkmwM8rt6t7DtiHM8QWpUAamDeBq6R+GY5EfUb2waIhqZyj+ffk0D548x0LO0FDsFiJ5s0/ZoxmFoQamNfFM21VhlaZKlhNZhulPoP9T7DoJODeSpIiKlMBVQAKosAoEAAewwC4flFTUwMlzqLHmOk9BtGLa54qZ3XqP3fE47q5cscmuwaxXzVcKswCRt74hpZ9XUFbk+4/MYq5uqIJvsenITy9sa2luyXbVISBmhXqvUzPoo0j6Ufd3ncgTI6dZ98bZ/xaqDRl6SjlLCB8lW5/dsUuK8DSikLJJY1KpA6m5N+RNh74H/+KCnaggQx/iEA1D7ck9hfuccXW9f1GrQlS7dvV9UPD0eHl7slThrSamY8uiGv8Cq7f9NNRqPuY98Q8Q8Q08uv9KnB2V6kM5P+lfhX7nvjzh3Dq1diw2O7sT+e5Ptg7n/CNCrSFN5lTIcWMxHSIi0f84jpv8dk6h68jf8AT+P8Dz9djweivd2EKtUr5oeYGZ3IJabxpveeUCR7HphbOVzC+ouCO9/pjoFamuSU5Z3DKfUpAAbSSZDDnebg/IWwp+IM96lKK3lgGTpMTbcxG3549fJ0qjBKv2McXVapWme8M4KlZVOZr+WjuFIQS2mJY3MAW0je52jFvxglXJHy6LBsm3qojQI0nnJWS82a/wAXLYYXstxhdQG98OvijMeaGopU8tVTS8EHYQRImSTyk77jYYwwxS2Oh5pJ7OhKNRcxTIFnF46H+xwNoI2sIREmCenWcFqXC28xfKBLmygbk4JcVZBppCnSNRRDVKeo6mvIJJ0mLeoATy2kvwmt3wEc3ZclrwvQY1AmXinCudZ32NwT8NyAG5EiMO3jzgtJ8tlayrCoIaDA0AEgmP8AXB7yZwl+HeLNQaHyyVabH1jSSSota+m0zBBHXBDP+L2TJ0k1AhlYMg0wAXa+krA9IhQLW2GM+p1yjUDbpopt6mkLFTiLmroplKyG+0aR/wBQkfacS5MhKjM6biw/tgBlUp+YdU6RzUkGZt3+WL+YrgQUrM0bK4uPnEn74525JqPb9C7klb4GHIQhYqIJ+scsKnFs01WszkxHpUWsBb85PzwwcJzyuR5uoXuyEbX6ggHphkpcNyRGteH5ljBJZygW251hgp9hvyGDFiUZyk+4pSt2jmQSY9UXif30x07gyZHKKamWqOK8Kvn121AFp8zSgUC+kKDBPrj3o8I4NT4izUaLilUT1BHsSoInSwB52II2I3vFxyuWrhMxSJC6dVMKLrO4OxmLHtGOrw09rM5ZHyl77BPGOE1q1Q1mqT5gDampV1kEQCP6MERF52xF4l4JRCZdcu9NnVX89ncoXYkEBVqRCqBA2mZN8dFzfGeGU40F32MKPhHS4H2wA8bZJM3l6bZVNUMYOmHspLrcDkJgSSQOk4iMpOSTx7ep/Iya0vUpb/p8zmWd4U6xKi5/DUpv7/Axj540qZQBjpWpok6Sw9WmbSFtMdLYZ+NeFzlsus1UeoapushQLqqipaSSt15XPIkkeCeGcxrfTlajhtKr5rafKYGSYaFdeR58o3OOpY4td/r9jOWZp26/j+wFwTg7Vq1KhpbWzaTpA9NyDcWg2E7YbT4BVKmitWFI7gOyC3I85EiJiMOfC/4fUQitUnVpYOIMy2xBDkenlv3k3xpmPDFE1QKhdA/pQK+oWiympMC3w22tzxlPCm9pP3B4lu5JATMcOqZhf5CjRGmkdOpbqWKhvMaoYn4iTFyffHWsrRCIlOS2hQsncwAJ9zGFGlwmhShEqZmlpt6KlpmTYzuegwToZZwvpzdZr/j8tj90XBPE4RtCjnWSVbbBStwyk5DFAGFg0XA7HAXinhSm4mmdLibxY+9idrY8zNfMiwzB6XpL7XINvpilmHzgmamr2ty7X+2OXJncFvB+74msYKXdFNOCZilA8vUCfiD3AnbVCyLAwR/vSzi1QHRqZ0kTcDUPcAe/UxHTBH+bzHNz/wCthiT+crDeT/3D9b45PvKP5WafZn5gEV6RA9NUWFtG1troT98eYY14jVFob6LjMP70x+TD7NLzI62aq5YBHLVqbfBUURHIh4O9/n9RiZs8J0AwImb2G8nYbxIkmT8sRcRpVR66lNmplfWqy155D1FrXvtGBGaq+Uy6mjUtlusqRb1SQG7HpuBfHpbHOXqXFDuKVVSpJlRzE2iTqkx2vi03H6VWmSJFQGApIUi97e0/U4V3zRWohGplWwpyNSj/AEG4aeV+XPB7KZenmaRNJQzgQ4cmRNrqSIMXnfoRiQTPc3WFSSkMrT97ex9MYA5nJ0aJlgZOwa4neI3PS559sLXHa9fh2Z8oSaLE+XuCFFiAbmx97fQWqPjFHhamk352+h2/XCXUSjSzY1NLhrlES6dNuWOTi3z5B1fGVCmxp1NVNlYKF0kzItGkH7dusYZUzYOENMnRqVhVSoQZmCLbciTf64P0XqC1jNhG/a2/0x6mDr+my7aqfk9vkeX1HQ5Ybxj7N/mF+I5KjmE0VUDDl1B6g8jhO4V4azCVqiUcyUohoZlNzaYC7agDc8u+2DlbPmnqDWKzI9sbcGzOmil7kam7s3qb7nHoeG62ONTlFNMlreF8s6xVp+af81S7T78vlGE7inhiqtZ5qU0pSStyzQdpW0GO/wBcOXEONCmsD4jt2HX998D+FUPOqa3uoMwbye/UnfHldRmcsngw/F39R6XSY9GPxsj9HyFyuamXomll8tVd6oOutoLMUP4VgekHcxc2vthRr12SS1N1AsdSkAdjIx2TiZFWqmXBKgjXV0mDoBgLIuNTb9geuC1KkoUKFAUCABsB0jFR6OMVy7fIvvCX5UcZ4D4tqZYO9B9LFZIOzRMW5xM4Xs/xpqzlqkNJ1HUJltySNpJ3x2TxN4Ny9alUanRRcxBKMoCywuAwAhp29QO+OK5nhoQAM+l+dNlIZbwoMi5Iv2EdcY5cWlnXh6hZV+hVzRBIYQJA9KzC8tPU2AM98WctlTfUDY8/zxImRgWqAqVRiQBZiJZYmdSAv0uBcahgoOF1Sv8ATpuQZ06EZgwB3BAmDuJAJj2nHS3wdCklyUqNMgESI99+X64cwcsMpTWlVVmZQHFUlCCxb0qQ2kGVYjXuun2wAXwtnCV05eoSQSV0kAdJJI39xtghkf4a592EpTSeT1ATHP4QRv7Yawy7oPtEU9mT8L4DUWslShWprH4jVQMNSwRuQZki2+DbeFMw6ltNSoVDaQCt2kXktMXmO3fBrgv8O8wlQVMzmFKapNNQxm4aAxNlkXsbTzvhl4zxiuFVcpQNZmaPMP8Ahg33iCTY9B3vGOXJ1EoZPDhHU69nlbL2lHVdfXkInh7wjVNZxXosVVZ0n0hiQIGuRG8yJ2+Rb18M/wBMis8yANSl7AWAWSdKmnCHnE3vhnIckiQPaflb542p5RbSCe5/fXHf4m1nPob2AGVyNDKKqrTVFnqtrEyNRm+2/MY94T4qy9UOymNHxj/J8rH59jvixxPw09eoGbMMlNSpppTXSVgQwJkzMTt9Ywt8c8H1aztUWnTULISGgsdtbaRBlRsbxi4yjL8TM5RceF/YTzviYgoUYCmSYN/VHL5/3+dnNcUUpqpkOwJmIPzE3O3LpywlZvgmYybAVnDU6sj0iQY5GRqUiZtHvbB/hHB/R54bSgBAAJgWI+Ln6j9euKlnwJ0u31uRHBla3BnA+PVnzLU6yLp0sysGuukz6vkDYgcuuDOc4uUYFZEe+9+ovIHscScJ8MpTJqhwCwJkkyoncdQYjkYxNWyVINqVjpICnowS251Ge9jE9cH2zGnsm0EuklJc0/UGeE8RXMpqBIKmDHI9x3xcq0ecBug2j3vfC14fphKvpIiPUuokxC6L9rLv198NCdfljjlKMm3Hg6oxklUuSSQR6lHtv+mKlTLUyfgH0xb0Nj0JiHFS5RabRU/kqX+QfVv0OMxdFIY8xHgYvyr2IeuXmLrcdX1uhMi2l5WL9z0I3/5pZzOivSJqURVT8JWGIBgBh+IGZkDYAdYwnZXN1aTFSpZFPw1ANQHaxIPODPLDhwDJU/KOhC3mSxBsVPQTeO/7GpCYO4flcqKZ1BXZSBGs6gm41KbCJvFufWKPEMuqlaqVSXmzKSRzJhlIItO5i2+Pc3wpkqMdNUz6rMp0m0kfCVPIHed8V/8AxldZoamXdWU0wNQJ2IVfvJPqJ2GARYrmlmaDLX8uoQTdiSdYm6Mmx2EQBGxbCvR/hzUr1f6dZDS1aQxBkGASCN7ExfDbSzNBQNdFVEAh09BaIJmw2vdhy354YeFeKKNQHTq9Pphh6tp9UQMNDB/B/wCHOVoAk+ZVbu5UD/tTSL95Iwao8CoII0j2kk9+du18TVuMgKSmmBvLgR22j7xgfleO+ZUYQV8v45F+cReeU7bDESxwk7aRabXch8QZak8qW8sxA1RB+e/a3bCzmckaQUGVlRB/OxvM9zhrpvlsxXUiopqKJCkEmDzUzAMi/O2AviTh2ZAc/GSvpIjYWX0tzgi+5I74UVlxb4ptfx7CJwx5NpxTFjM0HeoRMwAOlt+fvtjbiPFnoUZpHSykekj4hsRcW3mR0wC4jxTMZaPNTXSsA6+m990abyp7TInHqeJqFZSjtAP4Xt9zKzPQjCwdTkwTlLJC3LmS5+vYRm6eOSMYxdKPbsE/B/H3rZquz09OpFuWsoUbbSZ3+uHLh/FtUEgifwtEj3gkDfHOslQQFtLFdQiZ+m/98GeEFg4BqAl2ALNYwYFhsY7Y9Tp/8hgntKXt2PP6joci3jH2HQKdeRNjy5fl88bHI0KjB6yUnM/iUMedzI2wEyfEkRzCO94WbTYiYUHqBGrvi8aDsJph2W5spO20R1kQffpjdyhLh7eZjDDOO9W12LjcPoiQtFOU6aax6dvw8sWKRQ2J0nqT2+mKxzTqUp00cw1xp3IIltcRAaR8sW6+RbUkKA8QZMgmLE9+dpxk5xXLN/AcnfJOcv6S2k+n8PMn/b74J6xAYLqjtePn+ziCjQIYmQBAUe3tHW84JU6cDvjkyZLO3FhUQfV1VCsSBM/Lvi3l8oFESft+mLCrjbGLfkbpGgTHpXGxxoWxIzCuIahHPnjGrDvjUMPthiBnGeD080mipqi+kqSGU7SDt9sU6PDhSpeQmpgBEsxk2gliN5vcf7YLVLXAv0Db/XFfMZoL8QInft3IGFw7EK2Xz9RWqpVPok6bMCqfCqrpg/O5vYYv16U0ghqEg/CFHqKRBBJBk6T2O5mcWqwpsIMOAZkjbp3EdcWcnSpKxIEE235HocUpIRrkOA6CNMILwEsBcfEZ9TW35XGD9OkFUDeBue2IMpUAEW+2JjhFEgbHnyx4HG2Nw2ADNOMxtOMwhnIs7mQuqhXBq7aXRdLCAIvfVA5Y8yS1UlqTSALFyRqHQ6rA2Nvbrh/q5MFRqKu4j1soJkc9rGPywDz/AA1qmoK0kyshBtyvFhzj27HFmdADN+IcwWCuFKg+l0ZhDc59xNjB54HZ7xADBq0wYFishh31AWty9/fF1/D1WlPmMdIWZKErtBMioWEbXUTAsbDAfyLskrUJtKspBi4uBqmOZF798FC3NqPGFB1UqumTdQoUkWDRbQJ+K25FxYYufz1GrUDItSJmBJG53UTYE6t77GxwITKuX8sU31bEDUSTPZfftY4LJ4a021VkfpZgTv0P774VAi3kqtOj6lr6jeTpIMRYCxAuJ7zyjE78RZl00/T/APUYwDbYgRym++Ab+HnH/wAWoREyyAwDcEMUMW/XFnL0Cixc8hIm8WuANidr4Bh3w/lUpgsHJMGHAuZgjadoBMdx2xYq+Ii9NabKHqMYKEkE/Qae4k2i08huQr1F2WBEFmH4flcXnnzsOeJWTfSdxoYpSIEjl8MnmLkzMX5gytxXh5raqYKgOJIYCCV0qBGnTMhdtN79RjnnFvBrqW8n45Po5aStl9X4rkaZJ23vjqWYyyUihWpU1kaiPhC2JurCZAEnmYFjbFrivBv5qh6Kn9QQdQAEtp5xBEgj6RYThNAfPtJ3pNHqQ8xffnI/vgxkPEDqbkGIjvyJ5Dvth94r4AzNUAs9Nn2Ekyw5+rSJM9epvgFlP4d1zVFNoQbliylQu5gb9dxFt7giHjjLlDTaCfB+O0XaTU0g7AoZDX2CAkgEb99t4fMxxJyaYSq1RZ9LU2YgyC5MruumQOQ0EbyBT8OcGymXMU0UuIGuoZLX/DPpBtuBh5y6ofUEAvA22m0R7/ngWKKWw9TZW4ZTLojPqlesXMC8x8vlvgotIbxfHlM4lnFgZpxsox4MezhDPceY1L4jesBvgA3dxivXqQMDc9xRQ2kMPfE2QzwcQYt9MMRHUqNB5T7YDZ3iLoYLGPsZ/Z+mGkkcr4r1cspJsDIuCN8KhULVDj9M2J33kYJUqlN/gI+G3S+8HmO2AXHfDxEGiL7FeQBO89pwt0OKVKTQVJj3/XfC3FY5NlKgMkAgbkCLc+xxE2Y0nmoPWIONOHcZWroJ1ITbnDEXi9p7Yt18qrgOsqT/AJWIX3i8YVeQG+X4iYgQT72POx2/4wQymdmQT8juPphYr02U3HYEDfHi5vTuYN4a0/XmPfpgTCx1p1AcSu0bffCxl+IMoGohvYR9v1way+cDDf8Af64Y7LfmHGYpFj+5xmCwFKrlqyQ5JgxeQRMX2hrz/wAxONFrVPL1rVcRuQxBUbAQSQf9se4zGj2JLjV6igFGLBgDpqqrGT0YFRF+c/PETUqT/wCNQVGNiUPft7Y9xmACrXymg60pB9RCgsEYybASdLC4t7X640ynFHvpR2E2JYTvAmT8o29sZjMIZNpYyajhA5IgJ6gQ24IYrq2Am1se5LidGjUYq1bUbtT007DTvqIFgFmB9DjzGYYF3iHGWFNVDPqgkkhTbTMSTIJBF4IE7YG1uN5isYo1EAmdiCBBO0QTcAX5fM5jMAihl6oapqrOQyy1h2BPJrWJ6yT1wQTiQWsF8w33lSQCLc7k2Mm04zGYANk8S1ASvOIGqYnUBJg8p6YGNxQM5L1TqJi4IAAIJjSNuUEbfXGYzADYV/mac+aNBHpIUJ8ED06ZiPcdvlPQzrXhtIYyYJkMZJiw3xmMwhh7LcYAiTAiZEm37n92wSXiQ1AKpMmJsLxPO+wxmMwDLy1cbFsZjMKhlerWVZJOwnALi/EZWxKre46RckROPMZgBgBKhRtOq7D1NpkxIB3NhytfE2RrBcwAWJEE9yJgHeN1mD3xmMwCHHJVlZQVMjaYi+InytQMXDAg30m3Lry+mMxmAZ4VcIbSxBABi33jHM/GPD3pOGgwSSH1DlAIjoJEdsZjMDJfAJymatE78xMm+35/sAYZKGcqU0VmcEEg6YMgNt2vf9nGYzCaomIRp5xWWT+LaJuLG8jvt/fGjZNaiTJFzpm9hb8/b54zGYVFEFDKlSVmYMg7ED3jFxqxRo1RFv3G/wBBjMZgEXF4uBYm/PfGYzGYVg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 bwMode="auto">
          <a:xfrm>
            <a:off x="0" y="4764"/>
            <a:ext cx="9144000" cy="57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45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86608"/>
            <a:ext cx="9144000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9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7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4618" y="3278379"/>
            <a:ext cx="6520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aramond" panose="02020404030301010803" pitchFamily="18" charset="0"/>
              </a:rPr>
              <a:t>Questions? </a:t>
            </a:r>
          </a:p>
          <a:p>
            <a:pPr algn="ctr"/>
            <a:r>
              <a:rPr lang="en-US" sz="2000" b="1" dirty="0" smtClean="0">
                <a:latin typeface="Garamond" panose="02020404030301010803" pitchFamily="18" charset="0"/>
              </a:rPr>
              <a:t>Contact our International Admissions Team</a:t>
            </a:r>
            <a:endParaRPr lang="en-US" dirty="0">
              <a:latin typeface="Garamond" panose="02020404030301010803" pitchFamily="18" charset="0"/>
            </a:endParaRPr>
          </a:p>
          <a:p>
            <a:pPr algn="ctr"/>
            <a:r>
              <a:rPr lang="en-US" dirty="0" smtClean="0">
                <a:latin typeface="Garamond" panose="02020404030301010803" pitchFamily="18" charset="0"/>
              </a:rPr>
              <a:t>Karla Piacentini, </a:t>
            </a:r>
            <a:r>
              <a:rPr lang="en-US" dirty="0" smtClean="0">
                <a:latin typeface="Garamond" panose="02020404030301010803" pitchFamily="18" charset="0"/>
                <a:hlinkClick r:id="rId4"/>
              </a:rPr>
              <a:t>karla.piacentini@csus.edu</a:t>
            </a:r>
            <a:r>
              <a:rPr lang="en-US" dirty="0" smtClean="0">
                <a:latin typeface="Garamond" panose="02020404030301010803" pitchFamily="18" charset="0"/>
              </a:rPr>
              <a:t> (Alpha A – </a:t>
            </a:r>
            <a:r>
              <a:rPr lang="en-US" dirty="0" smtClean="0">
                <a:latin typeface="Garamond" panose="02020404030301010803" pitchFamily="18" charset="0"/>
              </a:rPr>
              <a:t>I)</a:t>
            </a:r>
            <a:endParaRPr lang="en-US" dirty="0" smtClean="0">
              <a:latin typeface="Garamond" panose="02020404030301010803" pitchFamily="18" charset="0"/>
            </a:endParaRPr>
          </a:p>
          <a:p>
            <a:pPr algn="ctr"/>
            <a:r>
              <a:rPr lang="en-US" dirty="0" smtClean="0">
                <a:latin typeface="Garamond" panose="02020404030301010803" pitchFamily="18" charset="0"/>
              </a:rPr>
              <a:t>Stephanie Ingvaldson, </a:t>
            </a:r>
            <a:r>
              <a:rPr lang="en-US" dirty="0" smtClean="0">
                <a:latin typeface="Garamond" panose="02020404030301010803" pitchFamily="18" charset="0"/>
                <a:hlinkClick r:id="rId5"/>
              </a:rPr>
              <a:t>ingvaldson@csus.edu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(Alpha </a:t>
            </a:r>
            <a:r>
              <a:rPr lang="en-US" dirty="0" smtClean="0">
                <a:latin typeface="Garamond" panose="02020404030301010803" pitchFamily="18" charset="0"/>
              </a:rPr>
              <a:t>J-N</a:t>
            </a:r>
            <a:r>
              <a:rPr lang="en-US" dirty="0" smtClean="0">
                <a:latin typeface="Garamond" panose="02020404030301010803" pitchFamily="18" charset="0"/>
              </a:rPr>
              <a:t>)</a:t>
            </a:r>
            <a:endParaRPr lang="en-US" dirty="0">
              <a:latin typeface="Garamond" panose="02020404030301010803" pitchFamily="18" charset="0"/>
            </a:endParaRPr>
          </a:p>
          <a:p>
            <a:pPr algn="ctr"/>
            <a:r>
              <a:rPr lang="en-US" dirty="0" smtClean="0">
                <a:latin typeface="Garamond" panose="02020404030301010803" pitchFamily="18" charset="0"/>
              </a:rPr>
              <a:t>Stephanie Palmer, </a:t>
            </a:r>
            <a:r>
              <a:rPr lang="en-US" dirty="0" smtClean="0">
                <a:latin typeface="Garamond" panose="02020404030301010803" pitchFamily="18" charset="0"/>
                <a:hlinkClick r:id="rId6"/>
              </a:rPr>
              <a:t>s.palmer@csus.edu</a:t>
            </a:r>
            <a:r>
              <a:rPr lang="en-US" dirty="0" smtClean="0">
                <a:latin typeface="Garamond" panose="02020404030301010803" pitchFamily="18" charset="0"/>
              </a:rPr>
              <a:t> (Alpha </a:t>
            </a:r>
            <a:r>
              <a:rPr lang="en-US" dirty="0">
                <a:latin typeface="Garamond" panose="02020404030301010803" pitchFamily="18" charset="0"/>
              </a:rPr>
              <a:t>O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– Z)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 smtClean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540" y="5004665"/>
            <a:ext cx="40481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aramond" panose="02020404030301010803" pitchFamily="18" charset="0"/>
              </a:rPr>
              <a:t>Documents can be mailed to the following address:</a:t>
            </a: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California State University, Sacramento</a:t>
            </a: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International Admissions</a:t>
            </a: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Library 1001, MS 6012</a:t>
            </a: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6000 J Street</a:t>
            </a: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Sacramento, CA 95819 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784" y="5004665"/>
            <a:ext cx="3552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Garamond" panose="02020404030301010803" pitchFamily="18" charset="0"/>
              </a:rPr>
              <a:t>Undergraduate Application Documents </a:t>
            </a:r>
            <a:r>
              <a:rPr lang="en-US" sz="1600" dirty="0" smtClean="0">
                <a:latin typeface="Garamond" panose="02020404030301010803" pitchFamily="18" charset="0"/>
              </a:rPr>
              <a:t>may be emailed to the International Admissions email account: </a:t>
            </a:r>
          </a:p>
          <a:p>
            <a:r>
              <a:rPr lang="en-US" sz="1600" dirty="0" smtClean="0">
                <a:latin typeface="Garamond" panose="02020404030301010803" pitchFamily="18" charset="0"/>
                <a:hlinkClick r:id="rId7"/>
              </a:rPr>
              <a:t>intlinfo@csus.edu</a:t>
            </a:r>
            <a:r>
              <a:rPr lang="en-US" sz="1600" dirty="0" smtClean="0">
                <a:latin typeface="Garamond" panose="02020404030301010803" pitchFamily="18" charset="0"/>
              </a:rPr>
              <a:t> </a:t>
            </a:r>
            <a:endParaRPr lang="en-US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73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7"/>
          <a:stretch/>
        </p:blipFill>
        <p:spPr bwMode="auto">
          <a:xfrm>
            <a:off x="0" y="4764"/>
            <a:ext cx="9144000" cy="575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Documents and Settings\colec\Desktop\mural_displ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1674"/>
            <a:ext cx="9144000" cy="1076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05745" y="2006206"/>
            <a:ext cx="4638504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Sacramento State provides a world-class education in the heart of California’s Capital Region. The University is home to top academic programs, comprising a learning community where students, faculty, and staff come together to Redefine the Possible.</a:t>
            </a:r>
          </a:p>
        </p:txBody>
      </p:sp>
    </p:spTree>
    <p:extLst>
      <p:ext uri="{BB962C8B-B14F-4D97-AF65-F5344CB8AC3E}">
        <p14:creationId xmlns:p14="http://schemas.microsoft.com/office/powerpoint/2010/main" val="1918907494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9"/>
          <a:stretch/>
        </p:blipFill>
        <p:spPr bwMode="auto">
          <a:xfrm>
            <a:off x="0" y="1"/>
            <a:ext cx="9144000" cy="558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31" y="1"/>
            <a:ext cx="4217555" cy="4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20503" y="4430713"/>
            <a:ext cx="29960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Garamond" panose="02020404030301010803" pitchFamily="18" charset="0"/>
                <a:cs typeface="David" panose="020E0502060401010101" pitchFamily="34" charset="-79"/>
              </a:rPr>
              <a:t>Thank You </a:t>
            </a:r>
            <a:r>
              <a:rPr lang="en-US" altLang="en-US" sz="3200" b="1" dirty="0" smtClean="0">
                <a:latin typeface="Garamond" panose="02020404030301010803" pitchFamily="18" charset="0"/>
                <a:cs typeface="David" panose="020E0502060401010101" pitchFamily="34" charset="-79"/>
              </a:rPr>
              <a:t>For Your Time!</a:t>
            </a:r>
            <a:endParaRPr lang="en-US" altLang="en-US" sz="3200" b="1" dirty="0"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86608"/>
            <a:ext cx="9144000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5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8"/>
          <a:stretch/>
        </p:blipFill>
        <p:spPr bwMode="auto">
          <a:xfrm>
            <a:off x="0" y="1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649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49239"/>
            <a:ext cx="9144000" cy="12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38907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5"/>
          <a:stretch/>
        </p:blipFill>
        <p:spPr bwMode="auto">
          <a:xfrm>
            <a:off x="0" y="0"/>
            <a:ext cx="9144000" cy="578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80"/>
          <a:stretch/>
        </p:blipFill>
        <p:spPr>
          <a:xfrm>
            <a:off x="2067104" y="1470611"/>
            <a:ext cx="5009792" cy="4549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00833" y="73586"/>
            <a:ext cx="8455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Garamond" panose="02020404030301010803" pitchFamily="18" charset="0"/>
              </a:rPr>
              <a:t>The City of Sacramento </a:t>
            </a:r>
          </a:p>
          <a:p>
            <a:pPr algn="ctr"/>
            <a:r>
              <a:rPr lang="en-US" sz="2000" dirty="0" smtClean="0">
                <a:latin typeface="Garamond" panose="02020404030301010803" pitchFamily="18" charset="0"/>
              </a:rPr>
              <a:t>Centrally </a:t>
            </a:r>
            <a:r>
              <a:rPr lang="en-US" sz="2000" dirty="0">
                <a:latin typeface="Garamond" panose="02020404030301010803" pitchFamily="18" charset="0"/>
              </a:rPr>
              <a:t>located 145 km from the Pacific Ocean and the Sierra Mountains, Sacramento boasts  285 days a year of California sunshine, and Sacramento State students enjoy miles of bicycle trails stretching along the nearby American River.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81674"/>
            <a:ext cx="9144000" cy="1076325"/>
          </a:xfrm>
          <a:prstGeom prst="rect">
            <a:avLst/>
          </a:prstGeom>
        </p:spPr>
      </p:pic>
      <p:sp>
        <p:nvSpPr>
          <p:cNvPr id="28" name="Down Arrow 27"/>
          <p:cNvSpPr/>
          <p:nvPr/>
        </p:nvSpPr>
        <p:spPr>
          <a:xfrm rot="17202534">
            <a:off x="1948441" y="1687619"/>
            <a:ext cx="264291" cy="2306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81" y="1926851"/>
            <a:ext cx="1039835" cy="103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6107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0"/>
          <a:stretch/>
        </p:blipFill>
        <p:spPr bwMode="auto">
          <a:xfrm>
            <a:off x="21706" y="1"/>
            <a:ext cx="9122294" cy="578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3273863" y="684026"/>
            <a:ext cx="5500687" cy="5519737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2500" dirty="0" smtClean="0">
                <a:latin typeface="+mj-lt"/>
                <a:cs typeface="Arial" panose="020B0604020202020204" pitchFamily="34" charset="0"/>
              </a:rPr>
              <a:t>Established in </a:t>
            </a:r>
            <a:r>
              <a:rPr lang="en-US" sz="2500" b="1" dirty="0" smtClean="0">
                <a:latin typeface="+mj-lt"/>
                <a:cs typeface="Arial" panose="020B0604020202020204" pitchFamily="34" charset="0"/>
              </a:rPr>
              <a:t>1947</a:t>
            </a:r>
          </a:p>
          <a:p>
            <a:pPr defTabSz="914400">
              <a:defRPr/>
            </a:pPr>
            <a:r>
              <a:rPr lang="en-US" sz="2500" b="1" dirty="0">
                <a:latin typeface="+mj-lt"/>
                <a:cs typeface="Arial" panose="020B0604020202020204" pitchFamily="34" charset="0"/>
              </a:rPr>
              <a:t>6</a:t>
            </a:r>
            <a:r>
              <a:rPr lang="en-US" sz="2500" b="1" baseline="30000" dirty="0" smtClean="0">
                <a:latin typeface="+mj-lt"/>
                <a:cs typeface="Arial" panose="020B0604020202020204" pitchFamily="34" charset="0"/>
              </a:rPr>
              <a:t>th</a:t>
            </a:r>
            <a:r>
              <a:rPr lang="en-US" sz="2500" dirty="0" smtClean="0">
                <a:latin typeface="+mj-lt"/>
                <a:cs typeface="Arial" panose="020B0604020202020204" pitchFamily="34" charset="0"/>
              </a:rPr>
              <a:t> Largest CSU Campus</a:t>
            </a:r>
          </a:p>
          <a:p>
            <a:pPr lvl="2" defTabSz="914400">
              <a:defRPr/>
            </a:pPr>
            <a:r>
              <a:rPr lang="en-US" sz="2500" dirty="0" smtClean="0">
                <a:latin typeface="+mj-lt"/>
                <a:cs typeface="Arial" panose="020B0604020202020204" pitchFamily="34" charset="0"/>
              </a:rPr>
              <a:t>Nearly </a:t>
            </a:r>
            <a:r>
              <a:rPr lang="en-US" sz="2500" b="1" dirty="0" smtClean="0">
                <a:latin typeface="+mj-lt"/>
                <a:cs typeface="Arial" panose="020B0604020202020204" pitchFamily="34" charset="0"/>
              </a:rPr>
              <a:t>33,000</a:t>
            </a:r>
            <a:r>
              <a:rPr lang="en-US" sz="2500" dirty="0" smtClean="0">
                <a:latin typeface="+mj-lt"/>
                <a:cs typeface="Arial" panose="020B0604020202020204" pitchFamily="34" charset="0"/>
              </a:rPr>
              <a:t> students</a:t>
            </a:r>
          </a:p>
          <a:p>
            <a:pPr defTabSz="914400">
              <a:defRPr/>
            </a:pPr>
            <a:r>
              <a:rPr lang="en-US" sz="2500" b="1" dirty="0" smtClean="0">
                <a:latin typeface="+mj-lt"/>
                <a:cs typeface="Arial" panose="020B0604020202020204" pitchFamily="34" charset="0"/>
              </a:rPr>
              <a:t>700</a:t>
            </a:r>
            <a:r>
              <a:rPr lang="en-US" sz="2500" dirty="0" smtClean="0">
                <a:latin typeface="+mj-lt"/>
                <a:cs typeface="Arial" panose="020B0604020202020204" pitchFamily="34" charset="0"/>
              </a:rPr>
              <a:t> International Students </a:t>
            </a:r>
          </a:p>
          <a:p>
            <a:pPr lvl="1">
              <a:defRPr/>
            </a:pPr>
            <a:r>
              <a:rPr lang="en-US" sz="2500" dirty="0" smtClean="0">
                <a:latin typeface="+mj-lt"/>
                <a:cs typeface="Arial" panose="020B0604020202020204" pitchFamily="34" charset="0"/>
              </a:rPr>
              <a:t>Representing over </a:t>
            </a:r>
            <a:r>
              <a:rPr lang="en-US" sz="2500" b="1" dirty="0" smtClean="0">
                <a:latin typeface="+mj-lt"/>
                <a:cs typeface="Arial" panose="020B0604020202020204" pitchFamily="34" charset="0"/>
              </a:rPr>
              <a:t>120</a:t>
            </a:r>
            <a:r>
              <a:rPr lang="en-US" sz="2500" dirty="0" smtClean="0">
                <a:latin typeface="+mj-lt"/>
                <a:cs typeface="Arial" panose="020B0604020202020204" pitchFamily="34" charset="0"/>
              </a:rPr>
              <a:t> countries </a:t>
            </a:r>
          </a:p>
          <a:p>
            <a:pPr defTabSz="914400">
              <a:defRPr/>
            </a:pPr>
            <a:r>
              <a:rPr lang="en-US" sz="2500" dirty="0" smtClean="0">
                <a:latin typeface="+mj-lt"/>
                <a:cs typeface="Arial" panose="020B0604020202020204" pitchFamily="34" charset="0"/>
              </a:rPr>
              <a:t>Centrally located in a growing, diverse region of Northern California</a:t>
            </a:r>
          </a:p>
          <a:p>
            <a:pPr defTabSz="914400">
              <a:defRPr/>
            </a:pPr>
            <a:r>
              <a:rPr lang="en-US" sz="2500" dirty="0" smtClean="0">
                <a:latin typeface="+mj-lt"/>
                <a:cs typeface="Arial" panose="020B0604020202020204" pitchFamily="34" charset="0"/>
              </a:rPr>
              <a:t>Small Class Sizes – </a:t>
            </a:r>
            <a:r>
              <a:rPr lang="en-US" sz="2500" b="1" dirty="0" smtClean="0">
                <a:latin typeface="+mj-lt"/>
                <a:cs typeface="Arial" panose="020B0604020202020204" pitchFamily="34" charset="0"/>
              </a:rPr>
              <a:t>1</a:t>
            </a:r>
            <a:r>
              <a:rPr lang="en-US" sz="2500" dirty="0" smtClean="0">
                <a:latin typeface="+mj-lt"/>
                <a:cs typeface="Arial" panose="020B0604020202020204" pitchFamily="34" charset="0"/>
              </a:rPr>
              <a:t> Faculty for </a:t>
            </a:r>
            <a:r>
              <a:rPr lang="en-US" sz="2500" b="1" dirty="0" smtClean="0">
                <a:latin typeface="+mj-lt"/>
                <a:cs typeface="Arial" panose="020B0604020202020204" pitchFamily="34" charset="0"/>
              </a:rPr>
              <a:t>27</a:t>
            </a:r>
            <a:r>
              <a:rPr lang="en-US" sz="2500" dirty="0" smtClean="0">
                <a:latin typeface="+mj-lt"/>
                <a:cs typeface="Arial" panose="020B0604020202020204" pitchFamily="34" charset="0"/>
              </a:rPr>
              <a:t> students </a:t>
            </a:r>
          </a:p>
          <a:p>
            <a:pPr defTabSz="914400">
              <a:defRPr/>
            </a:pPr>
            <a:r>
              <a:rPr lang="en-US" sz="2500" b="1" dirty="0" smtClean="0">
                <a:latin typeface="+mj-lt"/>
                <a:cs typeface="Arial" panose="020B0604020202020204" pitchFamily="34" charset="0"/>
              </a:rPr>
              <a:t>58</a:t>
            </a:r>
            <a:r>
              <a:rPr lang="en-US" sz="2500" dirty="0" smtClean="0">
                <a:latin typeface="+mj-lt"/>
                <a:cs typeface="Arial" panose="020B0604020202020204" pitchFamily="34" charset="0"/>
              </a:rPr>
              <a:t> undergraduate Degree Programs</a:t>
            </a:r>
          </a:p>
          <a:p>
            <a:pPr defTabSz="914400">
              <a:defRPr/>
            </a:pPr>
            <a:r>
              <a:rPr lang="en-US" sz="2500" b="1" dirty="0" smtClean="0">
                <a:latin typeface="+mj-lt"/>
                <a:cs typeface="Arial" panose="020B0604020202020204" pitchFamily="34" charset="0"/>
              </a:rPr>
              <a:t>45</a:t>
            </a:r>
            <a:r>
              <a:rPr lang="en-US" sz="2500" dirty="0" smtClean="0">
                <a:latin typeface="+mj-lt"/>
                <a:cs typeface="Arial" panose="020B0604020202020204" pitchFamily="34" charset="0"/>
              </a:rPr>
              <a:t> Graduate Degree Programs </a:t>
            </a:r>
            <a:endParaRPr lang="en-US" sz="2500" dirty="0">
              <a:latin typeface="+mj-lt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en-US" sz="2500" dirty="0" smtClean="0">
                <a:latin typeface="+mj-lt"/>
                <a:cs typeface="Arial" panose="020B0604020202020204" pitchFamily="34" charset="0"/>
              </a:rPr>
              <a:t>Career and Internship Opportunities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4719" y="202119"/>
            <a:ext cx="5051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ramond" panose="02020404030301010803" pitchFamily="18" charset="0"/>
                <a:cs typeface="David" panose="020E0502060401010101" pitchFamily="34" charset="-79"/>
              </a:rPr>
              <a:t>About Sacramento State</a:t>
            </a:r>
            <a:endParaRPr lang="en-US" sz="3200" dirty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81675"/>
            <a:ext cx="9144000" cy="1076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27" y="1050033"/>
            <a:ext cx="2897775" cy="22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814" y="3556542"/>
            <a:ext cx="2289600" cy="13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83596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0"/>
          <a:stretch/>
        </p:blipFill>
        <p:spPr bwMode="auto">
          <a:xfrm>
            <a:off x="0" y="0"/>
            <a:ext cx="9144000" cy="576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4270"/>
            <a:ext cx="9144000" cy="5939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1674"/>
            <a:ext cx="9144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6064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9"/>
          <a:stretch/>
        </p:blipFill>
        <p:spPr bwMode="auto">
          <a:xfrm>
            <a:off x="-25805" y="0"/>
            <a:ext cx="9169805" cy="592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11171" y="247513"/>
            <a:ext cx="3121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ramond" panose="02020404030301010803" pitchFamily="18" charset="0"/>
                <a:cs typeface="David" panose="020E0502060401010101" pitchFamily="34" charset="-79"/>
              </a:rPr>
              <a:t>Cost of Study </a:t>
            </a:r>
            <a:endParaRPr lang="en-US" altLang="en-US" sz="3200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57055"/>
              </p:ext>
            </p:extLst>
          </p:nvPr>
        </p:nvGraphicFramePr>
        <p:xfrm>
          <a:off x="152401" y="904994"/>
          <a:ext cx="4635842" cy="418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2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Estimated</a:t>
                      </a:r>
                      <a:r>
                        <a:rPr lang="en-US" sz="1800" baseline="0" dirty="0" smtClean="0"/>
                        <a:t> Costs</a:t>
                      </a:r>
                      <a:endParaRPr lang="en-US" sz="18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UG</a:t>
                      </a:r>
                      <a:endParaRPr lang="en-US" sz="18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Grad</a:t>
                      </a:r>
                      <a:endParaRPr lang="en-US" sz="1800" dirty="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Mandatory Campus Fees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$7,623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$8,638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Tuition</a:t>
                      </a:r>
                      <a:r>
                        <a:rPr lang="en-US" sz="1800" baseline="0" dirty="0" smtClean="0"/>
                        <a:t> ($396/unit)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$11,880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(30 units)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$7,128     </a:t>
                      </a:r>
                    </a:p>
                    <a:p>
                      <a:r>
                        <a:rPr lang="en-US" sz="1800" dirty="0" smtClean="0"/>
                        <a:t>(18</a:t>
                      </a:r>
                      <a:r>
                        <a:rPr lang="en-US" sz="1800" baseline="0" dirty="0" smtClean="0"/>
                        <a:t> units)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Health insurance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$1,360</a:t>
                      </a:r>
                      <a:endParaRPr lang="en-US" sz="18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$1,360</a:t>
                      </a:r>
                      <a:endParaRPr lang="en-US" sz="1800" dirty="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Living expenses</a:t>
                      </a:r>
                      <a:endParaRPr lang="en-US" sz="18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$9,500 (AY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$9,500 (AY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 smtClean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Estimated</a:t>
                      </a:r>
                      <a:r>
                        <a:rPr lang="en-US" sz="1800" baseline="0" dirty="0" smtClean="0"/>
                        <a:t> on </a:t>
                      </a:r>
                    </a:p>
                    <a:p>
                      <a:r>
                        <a:rPr lang="en-US" sz="1800" baseline="0" dirty="0" smtClean="0"/>
                        <a:t>I-20</a:t>
                      </a:r>
                      <a:endParaRPr lang="en-US" sz="18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~ $30,300</a:t>
                      </a:r>
                      <a:endParaRPr lang="en-US" sz="18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~$29,300</a:t>
                      </a:r>
                      <a:endParaRPr lang="en-US" sz="1800" dirty="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066270" y="1408670"/>
            <a:ext cx="3799702" cy="35317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Variations in Academic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Cost in 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tuition for AY </a:t>
            </a:r>
            <a:r>
              <a:rPr lang="en-US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2020-21, 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based on one year non-resident undergraduate tuition: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UC Berkeley	  	$43,168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Michigan State 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$38,486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U Mass	  	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$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32,343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U Conn 	  	$32,066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Penn State	  	$31,346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Ohio State  	  	$28,229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Arizona State          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$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26,470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Idaho State	  	$21,024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Sacramento State 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$16,800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1" y="5261324"/>
            <a:ext cx="8220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*fees are for fall and spring semester; represent student/university support services 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9544"/>
            <a:ext cx="9169804" cy="11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48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4"/>
          <a:stretch/>
        </p:blipFill>
        <p:spPr bwMode="auto">
          <a:xfrm>
            <a:off x="0" y="4764"/>
            <a:ext cx="9144000" cy="574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5425" y="8117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aramond" panose="02020404030301010803" pitchFamily="18" charset="0"/>
                <a:cs typeface="David" panose="020E0502060401010101" pitchFamily="34" charset="-79"/>
              </a:rPr>
              <a:t>Academics at Sacramento State</a:t>
            </a:r>
            <a:endParaRPr lang="en-US" sz="3200" b="1" dirty="0"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50" y="988516"/>
            <a:ext cx="412472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of Arts &amp; Letters</a:t>
            </a:r>
            <a:endParaRPr lang="en-US" alt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School of Music recognized nationally and is accredited member of the Nat’l Assoc. of Schools  of Music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Strong French degree program; rare in area and amongst CSUs</a:t>
            </a:r>
          </a:p>
          <a:p>
            <a:endParaRPr lang="en-GB" altLang="en-US" sz="13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of Business Administration</a:t>
            </a:r>
            <a:endParaRPr lang="en-GB" altLang="en-US" sz="1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Fully AACSB accredited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12 different concentrations to choose amongst</a:t>
            </a:r>
          </a:p>
          <a:p>
            <a:r>
              <a:rPr lang="en-GB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alt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of Education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Child Development major very popular amongst    students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Offers </a:t>
            </a:r>
            <a:r>
              <a:rPr lang="en-US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Doctorate in Education (</a:t>
            </a:r>
            <a:r>
              <a:rPr lang="en-US" alt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Ed.D</a:t>
            </a:r>
            <a:r>
              <a:rPr lang="en-US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of Engineering and Computer Science</a:t>
            </a:r>
            <a:r>
              <a:rPr lang="en-US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ABET accredited programs in: Civil, Computer, Electrical &amp; Electronic, Mechanical Engineering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Science, B.S.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Construction Management Program accredited by American Council for Construction Education </a:t>
            </a:r>
          </a:p>
          <a:p>
            <a:endParaRPr lang="en-US" alt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4215" y="1019413"/>
            <a:ext cx="458452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of Health &amp; Human Services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Popular majors offered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Criminal Justice, Kinesiology, Public Health, Recreation &amp; Tourism Administration, Social Work</a:t>
            </a:r>
          </a:p>
          <a:p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of Natural Sciences &amp; Math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Popular Majors Among International Students: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Biological Sciences, Chemistry, Geography, Geology, Mathematics, Physics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Sacramento State ATLAS program is operated by the University’s Department of Physics and is the sole undergraduate-only US participant of the Large Hadron Collider (LHC) research efforts being carried out at CERN</a:t>
            </a:r>
          </a:p>
          <a:p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of Social Sciences &amp; Interdisciplinary Studies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Popular Majors Among International </a:t>
            </a:r>
            <a:r>
              <a:rPr lang="en-US" sz="1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Economics, Environmental Studies, Psychology, Family and Consumer Sciences</a:t>
            </a:r>
          </a:p>
          <a:p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of Continuing Education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Runs the International MBA (IMBA) program in conjunction with the College of Business Administration, which is a graduate program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352" y="596043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  <a:cs typeface="David" panose="020E0502060401010101" pitchFamily="34" charset="-79"/>
              </a:rPr>
              <a:t>58 undergraduate majors to choose from amongst the 8 different colleges</a:t>
            </a:r>
            <a:endParaRPr lang="en-US" b="1" dirty="0"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8392"/>
            <a:ext cx="9169804" cy="11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406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4"/>
          <a:stretch/>
        </p:blipFill>
        <p:spPr bwMode="auto">
          <a:xfrm>
            <a:off x="0" y="0"/>
            <a:ext cx="9257738" cy="580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200253"/>
            <a:ext cx="5105400" cy="7048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David" panose="020E0502060401010101" pitchFamily="34" charset="-79"/>
              </a:rPr>
              <a:t>Undergraduate Admission Requirements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88225"/>
              </p:ext>
            </p:extLst>
          </p:nvPr>
        </p:nvGraphicFramePr>
        <p:xfrm>
          <a:off x="162837" y="740569"/>
          <a:ext cx="5022938" cy="39201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1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31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Requirement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1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X and XII marks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 school transcript (int’l system) *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higher cumulative on exams; 80% average </a:t>
                      </a:r>
                    </a:p>
                    <a:p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(B: 3.0) for int’l system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3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TRANSFER: submit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post-secondary transcripts **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 2.4 GPA;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2.7+ GPA for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Engr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/CS majors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3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Proficiency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ibt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6.0 IELTS/ 50 PTE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93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SAT/ACT***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 recommended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93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 copy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93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statement &amp;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affidavit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$30,300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93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representation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Packet must include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letterhead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4008" y="4377119"/>
            <a:ext cx="8504129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* Min </a:t>
            </a:r>
            <a:r>
              <a:rPr lang="en-US" altLang="en-US" sz="1200" dirty="0">
                <a:latin typeface="Arial" panose="020B0604020202020204" pitchFamily="34" charset="0"/>
              </a:rPr>
              <a:t>5</a:t>
            </a:r>
            <a:r>
              <a:rPr lang="en-US" altLang="en-US" sz="1200" dirty="0" smtClean="0">
                <a:latin typeface="Arial" panose="020B0604020202020204" pitchFamily="34" charset="0"/>
              </a:rPr>
              <a:t> subjects that must </a:t>
            </a:r>
            <a:r>
              <a:rPr lang="en-US" altLang="en-US" sz="1200" dirty="0">
                <a:latin typeface="Arial" panose="020B0604020202020204" pitchFamily="34" charset="0"/>
              </a:rPr>
              <a:t>be academic in nature </a:t>
            </a:r>
            <a:r>
              <a:rPr lang="en-US" altLang="en-US" sz="1200" dirty="0" smtClean="0">
                <a:latin typeface="Arial" panose="020B0604020202020204" pitchFamily="34" charset="0"/>
              </a:rPr>
              <a:t>(practical subjects such as home economics not counted)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** Transfer students with int’l transfer coursework may not receive all credit; will be reviewed in house; note: typically, students with transfer coursework from Indian institutions do not receive direct equivalent credit and will still be responsible for the majority of the Sac State degree requirements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*** </a:t>
            </a:r>
            <a:r>
              <a:rPr lang="en-US" altLang="en-US" sz="1200" dirty="0">
                <a:latin typeface="Arial" panose="020B0604020202020204" pitchFamily="34" charset="0"/>
              </a:rPr>
              <a:t>min SAT reading </a:t>
            </a:r>
            <a:r>
              <a:rPr lang="en-US" altLang="en-US" sz="1200" dirty="0" smtClean="0">
                <a:latin typeface="Arial" panose="020B0604020202020204" pitchFamily="34" charset="0"/>
              </a:rPr>
              <a:t>550, </a:t>
            </a:r>
            <a:r>
              <a:rPr lang="en-US" altLang="en-US" sz="1200" dirty="0">
                <a:latin typeface="Arial" panose="020B0604020202020204" pitchFamily="34" charset="0"/>
              </a:rPr>
              <a:t>mathematics </a:t>
            </a:r>
            <a:r>
              <a:rPr lang="en-US" altLang="en-US" sz="1200" dirty="0" smtClean="0">
                <a:latin typeface="Arial" panose="020B0604020202020204" pitchFamily="34" charset="0"/>
              </a:rPr>
              <a:t>570 </a:t>
            </a:r>
            <a:r>
              <a:rPr lang="en-US" altLang="en-US" sz="1200" dirty="0">
                <a:latin typeface="Arial" panose="020B0604020202020204" pitchFamily="34" charset="0"/>
              </a:rPr>
              <a:t>to be waived from required entrance </a:t>
            </a:r>
            <a:r>
              <a:rPr lang="en-US" altLang="en-US" sz="1200" dirty="0" smtClean="0">
                <a:latin typeface="Arial" panose="020B0604020202020204" pitchFamily="34" charset="0"/>
              </a:rPr>
              <a:t>exams (new SAT score)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8280"/>
            <a:ext cx="9169804" cy="11115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898" y="360133"/>
            <a:ext cx="3183975" cy="2340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424" y="2945958"/>
            <a:ext cx="2396925" cy="15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834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1453</Words>
  <Application>Microsoft Office PowerPoint</Application>
  <PresentationFormat>On-screen Show (4:3)</PresentationFormat>
  <Paragraphs>230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David</vt:lpstr>
      <vt:lpstr>Garamond</vt:lpstr>
      <vt:lpstr>Times New Roman</vt:lpstr>
      <vt:lpstr>Verdana</vt:lpstr>
      <vt:lpstr>Wingdings</vt:lpstr>
      <vt:lpstr>Wingdings 2</vt:lpstr>
      <vt:lpstr>Wingdings 3</vt:lpstr>
      <vt:lpstr>Office Theme</vt:lpstr>
      <vt:lpstr>Welcome to Sacramento State!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Ingvaldson, Stephanie</dc:creator>
  <cp:lastModifiedBy>Piacentini-Souza, Karla G</cp:lastModifiedBy>
  <cp:revision>83</cp:revision>
  <dcterms:created xsi:type="dcterms:W3CDTF">2017-06-17T18:58:36Z</dcterms:created>
  <dcterms:modified xsi:type="dcterms:W3CDTF">2020-03-30T18:00:37Z</dcterms:modified>
</cp:coreProperties>
</file>