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</p:sldMasterIdLst>
  <p:sldIdLst>
    <p:sldId id="291" r:id="rId2"/>
    <p:sldId id="289" r:id="rId3"/>
    <p:sldId id="284" r:id="rId4"/>
    <p:sldId id="259" r:id="rId5"/>
    <p:sldId id="260" r:id="rId6"/>
    <p:sldId id="29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87" r:id="rId16"/>
    <p:sldId id="276" r:id="rId17"/>
    <p:sldId id="278" r:id="rId18"/>
    <p:sldId id="279" r:id="rId19"/>
    <p:sldId id="280" r:id="rId20"/>
    <p:sldId id="281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69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021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819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2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231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875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501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632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3833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3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41" y="3317966"/>
            <a:ext cx="4424599" cy="1885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DIN Offc" panose="020B0504020101020102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441" y="2074540"/>
            <a:ext cx="9413499" cy="478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21" y="5708627"/>
            <a:ext cx="2014379" cy="9822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035" y="0"/>
            <a:ext cx="1259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97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28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8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799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998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8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3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5466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8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313"/>
          <a:stretch/>
        </p:blipFill>
        <p:spPr>
          <a:xfrm>
            <a:off x="1792441" y="3077919"/>
            <a:ext cx="3290306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0" y="-166018"/>
            <a:ext cx="12192000" cy="732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ONCAMPUS London – IY 1/University of London Graduate Diploma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63414"/>
              </p:ext>
            </p:extLst>
          </p:nvPr>
        </p:nvGraphicFramePr>
        <p:xfrm>
          <a:off x="0" y="362614"/>
          <a:ext cx="12192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26096121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546060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ONCAMPUS</a:t>
                      </a:r>
                      <a:r>
                        <a:rPr lang="en-GB" sz="2000" baseline="0" dirty="0"/>
                        <a:t> London -  ONE TO ONE TRANSFER</a:t>
                      </a:r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International Year 1 – Business/ Entry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73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dirty="0"/>
                        <a:t>Birkbeck to Birkbeck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Class</a:t>
                      </a:r>
                      <a:r>
                        <a:rPr lang="en-GB" sz="2000" b="0" baseline="0" dirty="0"/>
                        <a:t> 12</a:t>
                      </a:r>
                      <a:r>
                        <a:rPr lang="en-GB" sz="2000" b="0" baseline="30000" dirty="0"/>
                        <a:t>th</a:t>
                      </a:r>
                      <a:r>
                        <a:rPr lang="en-GB" sz="2000" b="0" baseline="0" dirty="0"/>
                        <a:t>  </a:t>
                      </a:r>
                      <a:r>
                        <a:rPr lang="en-GB" sz="2000" b="0" baseline="0"/>
                        <a:t>-  65% </a:t>
                      </a:r>
                      <a:endParaRPr lang="en-GB" sz="2000" b="0" baseline="0" dirty="0"/>
                    </a:p>
                    <a:p>
                      <a:endParaRPr lang="en-GB" sz="2000" b="0" baseline="0" dirty="0"/>
                    </a:p>
                    <a:p>
                      <a:r>
                        <a:rPr lang="en-GB" sz="2000" b="0" baseline="0" dirty="0"/>
                        <a:t>IELTS UKV1 – 5.5/5.0</a:t>
                      </a:r>
                    </a:p>
                    <a:p>
                      <a:endParaRPr lang="en-GB" sz="2000" b="0" baseline="0" dirty="0"/>
                    </a:p>
                    <a:p>
                      <a:r>
                        <a:rPr lang="en-GB" sz="2000" b="0" baseline="0" dirty="0"/>
                        <a:t>Intakes – 3 (September, November &amp; January)</a:t>
                      </a: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8949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30651"/>
              </p:ext>
            </p:extLst>
          </p:nvPr>
        </p:nvGraphicFramePr>
        <p:xfrm>
          <a:off x="0" y="2679094"/>
          <a:ext cx="12192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7291">
                  <a:extLst>
                    <a:ext uri="{9D8B030D-6E8A-4147-A177-3AD203B41FA5}">
                      <a16:colId xmlns:a16="http://schemas.microsoft.com/office/drawing/2014/main" val="2260961211"/>
                    </a:ext>
                  </a:extLst>
                </a:gridCol>
                <a:gridCol w="6104709">
                  <a:extLst>
                    <a:ext uri="{9D8B030D-6E8A-4147-A177-3AD203B41FA5}">
                      <a16:colId xmlns:a16="http://schemas.microsoft.com/office/drawing/2014/main" val="3546060782"/>
                    </a:ext>
                  </a:extLst>
                </a:gridCol>
              </a:tblGrid>
              <a:tr h="8978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ONCAMPUS</a:t>
                      </a:r>
                      <a:r>
                        <a:rPr lang="en-GB" sz="2000" baseline="0" dirty="0"/>
                        <a:t> London -  ONE TO MANY  TRANSFER</a:t>
                      </a:r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University</a:t>
                      </a:r>
                      <a:r>
                        <a:rPr lang="en-GB" sz="2000" baseline="0" dirty="0"/>
                        <a:t> of London Graduate Diploma/ Entry Requirements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734236"/>
                  </a:ext>
                </a:extLst>
              </a:tr>
              <a:tr h="3346399">
                <a:tc>
                  <a:txBody>
                    <a:bodyPr/>
                    <a:lstStyle/>
                    <a:p>
                      <a:r>
                        <a:rPr lang="en-GB" sz="2000" b="1" dirty="0"/>
                        <a:t>Stand Alone Qualification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000" b="1" dirty="0"/>
                        <a:t>Finance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000" b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000" b="1" dirty="0"/>
                        <a:t>Management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000" b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000" b="1" dirty="0"/>
                        <a:t>International</a:t>
                      </a:r>
                      <a:r>
                        <a:rPr lang="en-GB" sz="2000" b="1" baseline="0" dirty="0"/>
                        <a:t> Development</a:t>
                      </a:r>
                      <a:endParaRPr lang="en-GB" sz="20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0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000" dirty="0"/>
                        <a:t>Academic</a:t>
                      </a:r>
                      <a:r>
                        <a:rPr lang="en-GB" sz="2000" baseline="0" dirty="0"/>
                        <a:t> Direction from London school of Economics and Political Science</a:t>
                      </a:r>
                      <a:endParaRPr lang="en-GB" sz="2000" dirty="0"/>
                    </a:p>
                    <a:p>
                      <a:r>
                        <a:rPr lang="en-GB" sz="2000" dirty="0"/>
                        <a:t>Awarding Body University of London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baseline="0" dirty="0"/>
                        <a:t>Bachelors -  Pass Class</a:t>
                      </a:r>
                    </a:p>
                    <a:p>
                      <a:endParaRPr lang="en-GB" sz="2000" b="0" baseline="0" dirty="0"/>
                    </a:p>
                    <a:p>
                      <a:r>
                        <a:rPr lang="en-GB" sz="2000" b="0" baseline="0" dirty="0"/>
                        <a:t>IELTS UKV1 – 6.0/5.5 -  3 Terms</a:t>
                      </a:r>
                    </a:p>
                    <a:p>
                      <a:r>
                        <a:rPr lang="en-GB" sz="2000" b="0" baseline="0" dirty="0"/>
                        <a:t>IELTS UKVI – 5.5/5.0 – 4 Terms</a:t>
                      </a:r>
                    </a:p>
                    <a:p>
                      <a:endParaRPr lang="en-GB" sz="2000" b="0" baseline="0" dirty="0"/>
                    </a:p>
                    <a:p>
                      <a:r>
                        <a:rPr lang="en-GB" sz="2000" b="0" baseline="0" dirty="0"/>
                        <a:t>Intakes 2 – (June &amp; September)</a:t>
                      </a: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8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4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971" y="-167417"/>
            <a:ext cx="11251475" cy="689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ONCAMPUS London – Master’s Foundation Programme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05768"/>
              </p:ext>
            </p:extLst>
          </p:nvPr>
        </p:nvGraphicFramePr>
        <p:xfrm>
          <a:off x="0" y="493232"/>
          <a:ext cx="12192000" cy="859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7291">
                  <a:extLst>
                    <a:ext uri="{9D8B030D-6E8A-4147-A177-3AD203B41FA5}">
                      <a16:colId xmlns:a16="http://schemas.microsoft.com/office/drawing/2014/main" val="2260961211"/>
                    </a:ext>
                  </a:extLst>
                </a:gridCol>
                <a:gridCol w="6104709">
                  <a:extLst>
                    <a:ext uri="{9D8B030D-6E8A-4147-A177-3AD203B41FA5}">
                      <a16:colId xmlns:a16="http://schemas.microsoft.com/office/drawing/2014/main" val="3546060782"/>
                    </a:ext>
                  </a:extLst>
                </a:gridCol>
              </a:tblGrid>
              <a:tr h="10630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ONCAMPUS</a:t>
                      </a:r>
                      <a:r>
                        <a:rPr lang="en-GB" sz="2400" baseline="0" dirty="0"/>
                        <a:t> London -  ONE TO MANY  TRANSFER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PRE</a:t>
                      </a:r>
                      <a:r>
                        <a:rPr lang="en-GB" sz="2400" baseline="0" dirty="0"/>
                        <a:t> MASTERS/Entry Requirements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734236"/>
                  </a:ext>
                </a:extLst>
              </a:tr>
              <a:tr h="530174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400" dirty="0"/>
                        <a:t>Birkbeck</a:t>
                      </a:r>
                      <a:r>
                        <a:rPr lang="en-GB" sz="2400" baseline="0" dirty="0"/>
                        <a:t> University of London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2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400" baseline="0" dirty="0"/>
                        <a:t>Queen Mary University of London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2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400" baseline="0" dirty="0"/>
                        <a:t>Goldsmiths University of London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2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400" baseline="0" dirty="0"/>
                        <a:t>Royal Holloway University of London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400" baseline="0" dirty="0"/>
                        <a:t>Plus leading to Top Universities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baseline="0" dirty="0"/>
                        <a:t>Master’s Foundation Programme</a:t>
                      </a:r>
                    </a:p>
                    <a:p>
                      <a:endParaRPr lang="en-GB" sz="2400" b="0" baseline="0" dirty="0"/>
                    </a:p>
                    <a:p>
                      <a:r>
                        <a:rPr lang="en-GB" sz="2400" b="0" baseline="0" dirty="0"/>
                        <a:t>Bachelors -  50%</a:t>
                      </a:r>
                    </a:p>
                    <a:p>
                      <a:endParaRPr lang="en-GB" sz="2400" b="0" baseline="0" dirty="0"/>
                    </a:p>
                    <a:p>
                      <a:r>
                        <a:rPr lang="en-GB" sz="2400" b="0" baseline="0" dirty="0"/>
                        <a:t>IELTS UKV1</a:t>
                      </a:r>
                    </a:p>
                    <a:p>
                      <a:endParaRPr lang="en-GB" sz="2400" b="0" baseline="0" dirty="0"/>
                    </a:p>
                    <a:p>
                      <a:r>
                        <a:rPr lang="en-GB" sz="2400" b="0" baseline="0" dirty="0"/>
                        <a:t>2 Terms – 6.0/6.0</a:t>
                      </a:r>
                    </a:p>
                    <a:p>
                      <a:r>
                        <a:rPr lang="en-GB" sz="2400" b="0" baseline="0" dirty="0"/>
                        <a:t>3 Terms – 5.5/5.5</a:t>
                      </a:r>
                    </a:p>
                    <a:p>
                      <a:r>
                        <a:rPr lang="en-GB" sz="2400" b="0" baseline="0" dirty="0"/>
                        <a:t>4 Terms – 5.0/5.0</a:t>
                      </a:r>
                    </a:p>
                    <a:p>
                      <a:endParaRPr lang="en-GB" sz="2400" b="0" baseline="0" dirty="0"/>
                    </a:p>
                    <a:p>
                      <a:r>
                        <a:rPr lang="en-GB" sz="2400" b="0" baseline="0" dirty="0"/>
                        <a:t>Multiple Intakes</a:t>
                      </a:r>
                    </a:p>
                    <a:p>
                      <a:endParaRPr lang="en-GB" sz="2400" b="0" baseline="0" dirty="0"/>
                    </a:p>
                    <a:p>
                      <a:r>
                        <a:rPr lang="en-GB" sz="2400" b="0" baseline="0" dirty="0"/>
                        <a:t>Faculties</a:t>
                      </a:r>
                    </a:p>
                    <a:p>
                      <a:r>
                        <a:rPr lang="en-GB" sz="2400" b="0" baseline="0" dirty="0"/>
                        <a:t>Business</a:t>
                      </a:r>
                    </a:p>
                    <a:p>
                      <a:r>
                        <a:rPr lang="en-GB" sz="2400" b="0" baseline="0" dirty="0"/>
                        <a:t>Life Sciences</a:t>
                      </a:r>
                    </a:p>
                    <a:p>
                      <a:r>
                        <a:rPr lang="en-GB" sz="2400" b="0" baseline="0" dirty="0"/>
                        <a:t>Engineering</a:t>
                      </a:r>
                    </a:p>
                    <a:p>
                      <a:r>
                        <a:rPr lang="en-GB" sz="2400" b="0" baseline="0" dirty="0"/>
                        <a:t>Social Sciences</a:t>
                      </a:r>
                    </a:p>
                    <a:p>
                      <a:endParaRPr lang="en-GB" sz="2400" b="0" baseline="0" dirty="0"/>
                    </a:p>
                    <a:p>
                      <a:endParaRPr lang="en-GB" sz="2400" b="0" baseline="0" dirty="0"/>
                    </a:p>
                    <a:p>
                      <a:r>
                        <a:rPr lang="en-GB" sz="2400" b="0" baseline="0" dirty="0"/>
                        <a:t>Intakes  -  Multiple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8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0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18618"/>
            <a:ext cx="9601196" cy="959880"/>
          </a:xfrm>
        </p:spPr>
        <p:txBody>
          <a:bodyPr>
            <a:normAutofit fontScale="90000"/>
          </a:bodyPr>
          <a:lstStyle/>
          <a:p>
            <a:r>
              <a:rPr lang="en-GB" dirty="0"/>
              <a:t>ONCAMPUS UK North – Medicine Undergraduate Foundation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0264" y="1697388"/>
            <a:ext cx="10610244" cy="47287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GB" sz="2400" dirty="0">
                <a:solidFill>
                  <a:srgbClr val="002060"/>
                </a:solidFill>
              </a:rPr>
              <a:t>MUFP – 9 months/September till June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Course Modules – English, Chemistry, Biology and Mathematics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No UKCAT Needed – At the time of entry into Foundation nor at Progression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Progression available to the following Universities (Each university` has its own progression requirements)</a:t>
            </a:r>
          </a:p>
          <a:p>
            <a:pPr marL="1371600" lvl="3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UCLAN – University of Central Lancashire – 50-60 seats for International Students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		</a:t>
            </a:r>
            <a:r>
              <a:rPr lang="en-GB">
                <a:solidFill>
                  <a:srgbClr val="002060"/>
                </a:solidFill>
              </a:rPr>
              <a:t>	RCSI </a:t>
            </a:r>
            <a:r>
              <a:rPr lang="en-GB" dirty="0">
                <a:solidFill>
                  <a:srgbClr val="002060"/>
                </a:solidFill>
              </a:rPr>
              <a:t>– Royal College of Surgeons in Ireland – 70% seats for International 						Students (150 Plus seats) – Around 150+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			St. George’s university, Grenada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			University of Nicosia	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	Course Fee: 20985 Pounds – MUFP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	Progression Course Fee – UCLAN (5 Years, MBBS-) 38000 Pounds (P.A), RCSI (5/6 years, MB, Bch, 	BAO)  - 48000 Pounds (P.A) and St. Georges University, Grenada (5.5 Years, Doctor of Medicine 	and 	Doctor of Veterinary Science)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9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237067"/>
            <a:ext cx="9601196" cy="984319"/>
          </a:xfrm>
        </p:spPr>
        <p:txBody>
          <a:bodyPr/>
          <a:lstStyle/>
          <a:p>
            <a:r>
              <a:rPr lang="en-GB" dirty="0"/>
              <a:t>Course Fee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680444"/>
              </p:ext>
            </p:extLst>
          </p:nvPr>
        </p:nvGraphicFramePr>
        <p:xfrm>
          <a:off x="1" y="500425"/>
          <a:ext cx="12228165" cy="7496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53">
                  <a:extLst>
                    <a:ext uri="{9D8B030D-6E8A-4147-A177-3AD203B41FA5}">
                      <a16:colId xmlns:a16="http://schemas.microsoft.com/office/drawing/2014/main" val="737784754"/>
                    </a:ext>
                  </a:extLst>
                </a:gridCol>
                <a:gridCol w="2267171">
                  <a:extLst>
                    <a:ext uri="{9D8B030D-6E8A-4147-A177-3AD203B41FA5}">
                      <a16:colId xmlns:a16="http://schemas.microsoft.com/office/drawing/2014/main" val="2290461976"/>
                    </a:ext>
                  </a:extLst>
                </a:gridCol>
                <a:gridCol w="2333701">
                  <a:extLst>
                    <a:ext uri="{9D8B030D-6E8A-4147-A177-3AD203B41FA5}">
                      <a16:colId xmlns:a16="http://schemas.microsoft.com/office/drawing/2014/main" val="808039190"/>
                    </a:ext>
                  </a:extLst>
                </a:gridCol>
                <a:gridCol w="2029593">
                  <a:extLst>
                    <a:ext uri="{9D8B030D-6E8A-4147-A177-3AD203B41FA5}">
                      <a16:colId xmlns:a16="http://schemas.microsoft.com/office/drawing/2014/main" val="1697810285"/>
                    </a:ext>
                  </a:extLst>
                </a:gridCol>
                <a:gridCol w="1534194">
                  <a:extLst>
                    <a:ext uri="{9D8B030D-6E8A-4147-A177-3AD203B41FA5}">
                      <a16:colId xmlns:a16="http://schemas.microsoft.com/office/drawing/2014/main" val="1161324450"/>
                    </a:ext>
                  </a:extLst>
                </a:gridCol>
                <a:gridCol w="2031753">
                  <a:extLst>
                    <a:ext uri="{9D8B030D-6E8A-4147-A177-3AD203B41FA5}">
                      <a16:colId xmlns:a16="http://schemas.microsoft.com/office/drawing/2014/main" val="3418581613"/>
                    </a:ext>
                  </a:extLst>
                </a:gridCol>
              </a:tblGrid>
              <a:tr h="710066">
                <a:tc>
                  <a:txBody>
                    <a:bodyPr/>
                    <a:lstStyle/>
                    <a:p>
                      <a:r>
                        <a:rPr lang="en-GB" sz="1600" dirty="0"/>
                        <a:t>CENTRS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IFP/UFP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International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MQP/MFP – Per</a:t>
                      </a:r>
                      <a:r>
                        <a:rPr lang="en-GB" sz="1600" baseline="0" dirty="0"/>
                        <a:t> Term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UOL,</a:t>
                      </a:r>
                      <a:r>
                        <a:rPr lang="en-GB" sz="1600" baseline="0" dirty="0"/>
                        <a:t> IFP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University of 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5946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GB" sz="1600" dirty="0"/>
                        <a:t>ONCAMPUS</a:t>
                      </a:r>
                      <a:r>
                        <a:rPr lang="en-GB" sz="1600" baseline="0" dirty="0"/>
                        <a:t> Coventry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</a:t>
                      </a:r>
                      <a:r>
                        <a:rPr lang="en-GB" sz="1600" baseline="0" dirty="0"/>
                        <a:t> 14685 - Standard</a:t>
                      </a:r>
                    </a:p>
                    <a:p>
                      <a:r>
                        <a:rPr lang="en-GB" sz="1600" baseline="0" dirty="0"/>
                        <a:t>£15990 -  Lab Based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</a:t>
                      </a:r>
                      <a:r>
                        <a:rPr lang="en-GB" sz="1600" baseline="0" dirty="0"/>
                        <a:t> 14685 -  Standard</a:t>
                      </a:r>
                    </a:p>
                    <a:p>
                      <a:r>
                        <a:rPr lang="en-GB" sz="1600" baseline="0" dirty="0"/>
                        <a:t>£15990 -  Lab Based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£4895 – Standard</a:t>
                      </a:r>
                    </a:p>
                    <a:p>
                      <a:r>
                        <a:rPr lang="en-GB" sz="1600" dirty="0"/>
                        <a:t>£5330 – Lab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004047"/>
                  </a:ext>
                </a:extLst>
              </a:tr>
              <a:tr h="627018">
                <a:tc>
                  <a:txBody>
                    <a:bodyPr/>
                    <a:lstStyle/>
                    <a:p>
                      <a:r>
                        <a:rPr lang="en-GB" sz="1600" dirty="0"/>
                        <a:t>ONACAMPUS</a:t>
                      </a:r>
                      <a:r>
                        <a:rPr lang="en-GB" sz="1600" baseline="0" dirty="0"/>
                        <a:t> LSBU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£ 13245 - Standard</a:t>
                      </a:r>
                    </a:p>
                    <a:p>
                      <a:r>
                        <a:rPr lang="en-GB" sz="1600" dirty="0"/>
                        <a:t>£ 14745 – Lab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</a:t>
                      </a:r>
                      <a:r>
                        <a:rPr lang="en-GB" sz="1600" baseline="0" dirty="0"/>
                        <a:t> 13245 -  Standard</a:t>
                      </a:r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24838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r>
                        <a:rPr lang="en-GB" sz="1600" dirty="0"/>
                        <a:t>ONCAMPUS UK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£14490 - Standard</a:t>
                      </a:r>
                    </a:p>
                    <a:p>
                      <a:r>
                        <a:rPr lang="en-GB" sz="1600" dirty="0"/>
                        <a:t>£15990</a:t>
                      </a:r>
                      <a:r>
                        <a:rPr lang="en-GB" sz="1600" baseline="0" dirty="0"/>
                        <a:t> – Lab Based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£9660 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87629"/>
                  </a:ext>
                </a:extLst>
              </a:tr>
              <a:tr h="886921">
                <a:tc>
                  <a:txBody>
                    <a:bodyPr/>
                    <a:lstStyle/>
                    <a:p>
                      <a:r>
                        <a:rPr lang="en-GB" sz="1600" dirty="0"/>
                        <a:t>ONCAMPUS Hull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£ 14295 - Standard</a:t>
                      </a:r>
                    </a:p>
                    <a:p>
                      <a:r>
                        <a:rPr lang="en-GB" sz="1600" dirty="0"/>
                        <a:t>£ 15390 – Lab Based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</a:t>
                      </a:r>
                      <a:r>
                        <a:rPr lang="en-GB" sz="1600" baseline="0" dirty="0"/>
                        <a:t> 14485 -  Standard</a:t>
                      </a:r>
                    </a:p>
                    <a:p>
                      <a:r>
                        <a:rPr lang="en-GB" sz="1600" baseline="0" dirty="0"/>
                        <a:t>£15990 -  Lab Based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£14295 </a:t>
                      </a:r>
                      <a:r>
                        <a:rPr lang="en-GB" sz="1600" baseline="0" dirty="0"/>
                        <a:t> -  3 Terms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1164"/>
                  </a:ext>
                </a:extLst>
              </a:tr>
              <a:tr h="926837">
                <a:tc>
                  <a:txBody>
                    <a:bodyPr/>
                    <a:lstStyle/>
                    <a:p>
                      <a:r>
                        <a:rPr lang="en-GB" sz="1600" dirty="0"/>
                        <a:t>ONCAMPUS Sunderland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£13485  - Standard</a:t>
                      </a:r>
                    </a:p>
                    <a:p>
                      <a:r>
                        <a:rPr lang="en-GB" sz="1600" dirty="0"/>
                        <a:t>£14595</a:t>
                      </a:r>
                      <a:r>
                        <a:rPr lang="en-GB" sz="1600" baseline="0" dirty="0"/>
                        <a:t> – Lab Based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£13485</a:t>
                      </a:r>
                      <a:r>
                        <a:rPr lang="en-GB" sz="1600" baseline="0" dirty="0"/>
                        <a:t> -  Standard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£4495 -  Standard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78008"/>
                  </a:ext>
                </a:extLst>
              </a:tr>
              <a:tr h="714103">
                <a:tc>
                  <a:txBody>
                    <a:bodyPr/>
                    <a:lstStyle/>
                    <a:p>
                      <a:r>
                        <a:rPr lang="en-GB" sz="1600" dirty="0"/>
                        <a:t>ONCAMPUS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£16</a:t>
                      </a:r>
                      <a:r>
                        <a:rPr lang="en-GB" sz="1600" baseline="0" dirty="0"/>
                        <a:t>785 (For all Pathways)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£16785 – Standard</a:t>
                      </a:r>
                    </a:p>
                    <a:p>
                      <a:r>
                        <a:rPr lang="en-GB" sz="1600" dirty="0"/>
                        <a:t>£18990 – Business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44862"/>
                  </a:ext>
                </a:extLst>
              </a:tr>
              <a:tr h="886921">
                <a:tc>
                  <a:txBody>
                    <a:bodyPr/>
                    <a:lstStyle/>
                    <a:p>
                      <a:r>
                        <a:rPr lang="en-GB" sz="1600" dirty="0"/>
                        <a:t>ONCAMPUS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£17490 – Standard</a:t>
                      </a:r>
                    </a:p>
                    <a:p>
                      <a:r>
                        <a:rPr lang="en-GB" sz="1600" dirty="0"/>
                        <a:t>£18645 – Lab Based</a:t>
                      </a:r>
                    </a:p>
                    <a:p>
                      <a:r>
                        <a:rPr lang="en-GB" sz="1600" dirty="0"/>
                        <a:t>£18990  - UOL - Foundation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£18990  - UOL – Grad Dip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£17490 -</a:t>
                      </a:r>
                      <a:r>
                        <a:rPr lang="en-GB" sz="1600" baseline="0" dirty="0"/>
                        <a:t> Standard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£17490 – 3</a:t>
                      </a:r>
                      <a:r>
                        <a:rPr lang="en-GB" sz="1600" baseline="0" dirty="0"/>
                        <a:t> Terms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£11330 – 2</a:t>
                      </a:r>
                      <a:r>
                        <a:rPr lang="en-GB" sz="1600" baseline="0" dirty="0"/>
                        <a:t> Terms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£18990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£18990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5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3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ON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CAMPUS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3122" y="3504946"/>
            <a:ext cx="9755187" cy="934775"/>
          </a:xfrm>
        </p:spPr>
        <p:txBody>
          <a:bodyPr>
            <a:normAutofit/>
          </a:bodyPr>
          <a:lstStyle/>
          <a:p>
            <a:r>
              <a:rPr lang="en-GB" sz="5400" dirty="0"/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1115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7491"/>
            <a:ext cx="10396882" cy="229253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Europe</a:t>
            </a:r>
            <a:b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ON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CAMPUS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70C0"/>
                </a:solidFill>
              </a:rPr>
              <a:t>centres – University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3218" y="2055252"/>
            <a:ext cx="10394707" cy="464165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ONCAMPUS Amsterdam leading to University of Amsterdam </a:t>
            </a:r>
          </a:p>
          <a:p>
            <a:pPr marL="457200" lvl="1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ONCAMPUS Amsterdam leading to Amsterdam University of Applied Sciences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ONCAMPUS Lund leading to Lund</a:t>
            </a:r>
          </a:p>
          <a:p>
            <a:pPr marL="457200" lvl="1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ONCAMPUS Lund leading to Kristianstad University</a:t>
            </a:r>
          </a:p>
          <a:p>
            <a:pPr marL="457200" lvl="1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ONCAMPUS Lund leading to Swedish University of Agricultural Sciences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2" y="609612"/>
            <a:ext cx="9601196" cy="8708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ONCAMPUS University of Amsterdam (</a:t>
            </a:r>
            <a:r>
              <a:rPr lang="en-GB" sz="3200" dirty="0" err="1"/>
              <a:t>UvA</a:t>
            </a:r>
            <a:r>
              <a:rPr lang="en-GB" sz="3200" dirty="0"/>
              <a:t>)/Amsterdam University of Applied Science -  Netherlands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10035"/>
              </p:ext>
            </p:extLst>
          </p:nvPr>
        </p:nvGraphicFramePr>
        <p:xfrm>
          <a:off x="487680" y="1332882"/>
          <a:ext cx="1122534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4">
                  <a:extLst>
                    <a:ext uri="{9D8B030D-6E8A-4147-A177-3AD203B41FA5}">
                      <a16:colId xmlns:a16="http://schemas.microsoft.com/office/drawing/2014/main" val="2990243445"/>
                    </a:ext>
                  </a:extLst>
                </a:gridCol>
                <a:gridCol w="5612674">
                  <a:extLst>
                    <a:ext uri="{9D8B030D-6E8A-4147-A177-3AD203B41FA5}">
                      <a16:colId xmlns:a16="http://schemas.microsoft.com/office/drawing/2014/main" val="593906383"/>
                    </a:ext>
                  </a:extLst>
                </a:gridCol>
              </a:tblGrid>
              <a:tr h="634030">
                <a:tc>
                  <a:txBody>
                    <a:bodyPr/>
                    <a:lstStyle/>
                    <a:p>
                      <a:r>
                        <a:rPr lang="en-GB" dirty="0"/>
                        <a:t>ONCAMPUS 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ONCAMPUS Amsterdam University of Applied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39374"/>
                  </a:ext>
                </a:extLst>
              </a:tr>
              <a:tr h="90575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/>
                        <a:t>Located</a:t>
                      </a:r>
                      <a:r>
                        <a:rPr lang="en-GB" baseline="0" dirty="0"/>
                        <a:t> at University of Amsterdam – (Foundation leading to Bachelors and Pre Masters leading to Masters happens at the University if Amsterdam)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Students study Foundation at ONCAMPUS Amsterdam and then Progress to Bachelors at </a:t>
                      </a:r>
                      <a:r>
                        <a:rPr lang="en-GB" baseline="0" dirty="0" err="1"/>
                        <a:t>UvA</a:t>
                      </a:r>
                      <a:r>
                        <a:rPr lang="en-GB" baseline="0" dirty="0"/>
                        <a:t> just 15 minutes from </a:t>
                      </a:r>
                      <a:r>
                        <a:rPr lang="en-GB" baseline="0" dirty="0" err="1"/>
                        <a:t>UvA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59420"/>
                  </a:ext>
                </a:extLst>
              </a:tr>
              <a:tr h="2536120">
                <a:tc>
                  <a:txBody>
                    <a:bodyPr/>
                    <a:lstStyle/>
                    <a:p>
                      <a:r>
                        <a:rPr lang="en-GB" b="1" dirty="0"/>
                        <a:t>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30000" dirty="0"/>
                        <a:t>64th</a:t>
                      </a:r>
                      <a:r>
                        <a:rPr lang="en-GB" baseline="0" dirty="0"/>
                        <a:t> Ranked University in the world – QS University Rankings 2019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Triple Crown Status – AACSB, EQUIS and AMBA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Member of </a:t>
                      </a:r>
                      <a:r>
                        <a:rPr lang="en-GB" baseline="0" dirty="0" err="1"/>
                        <a:t>Universitas</a:t>
                      </a:r>
                      <a:r>
                        <a:rPr lang="en-GB" baseline="0" dirty="0"/>
                        <a:t> 21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One</a:t>
                      </a:r>
                      <a:r>
                        <a:rPr lang="en-GB" b="0" baseline="0" dirty="0"/>
                        <a:t> of the oldest institute of Professional Business Education in  the Netherlands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250 Partner Institutes across 50 different Countries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Internship Opportunities – Nike, Dell, Microsoft, 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0" baseline="0" dirty="0"/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90308"/>
                  </a:ext>
                </a:extLst>
              </a:tr>
              <a:tr h="144921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/>
                        <a:t>Duration of Program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Foundation Leading to Bachelors – 9 Months + 3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Pre Masters Leading to Masters – 9 Months + 1  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Duration of Program</a:t>
                      </a:r>
                    </a:p>
                    <a:p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Foundation Leading to Bachelors – 9months + 4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On obtaining 70% at Foundation student, can fast track to 3 years of Bachelors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534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2" y="609612"/>
            <a:ext cx="9601196" cy="8708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ONCAMPUS University of Amsterdam (</a:t>
            </a:r>
            <a:r>
              <a:rPr lang="en-GB" sz="3200" dirty="0" err="1"/>
              <a:t>UvA</a:t>
            </a:r>
            <a:r>
              <a:rPr lang="en-GB" sz="3200" dirty="0"/>
              <a:t>)/Amsterdam University of Applied Science -  Netherlands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50850"/>
              </p:ext>
            </p:extLst>
          </p:nvPr>
        </p:nvGraphicFramePr>
        <p:xfrm>
          <a:off x="487680" y="1411263"/>
          <a:ext cx="11225348" cy="548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4">
                  <a:extLst>
                    <a:ext uri="{9D8B030D-6E8A-4147-A177-3AD203B41FA5}">
                      <a16:colId xmlns:a16="http://schemas.microsoft.com/office/drawing/2014/main" val="2990243445"/>
                    </a:ext>
                  </a:extLst>
                </a:gridCol>
                <a:gridCol w="5612674">
                  <a:extLst>
                    <a:ext uri="{9D8B030D-6E8A-4147-A177-3AD203B41FA5}">
                      <a16:colId xmlns:a16="http://schemas.microsoft.com/office/drawing/2014/main" val="593906383"/>
                    </a:ext>
                  </a:extLst>
                </a:gridCol>
              </a:tblGrid>
              <a:tr h="7283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ONCAMPUS Amsterdam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ONCAMPUS Amsterdam University of Applied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39374"/>
                  </a:ext>
                </a:extLst>
              </a:tr>
              <a:tr h="31153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baseline="0" dirty="0"/>
                        <a:t>Foundation leads </a:t>
                      </a:r>
                      <a:r>
                        <a:rPr lang="en-GB" sz="2000" baseline="0" dirty="0"/>
                        <a:t>to BSc Business Administration, BSc Economics and Business Economics, BSc Actuarial Science, BSc Econometrics and Operations Research, BSc PPLE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MQP</a:t>
                      </a:r>
                      <a:r>
                        <a:rPr lang="en-GB" sz="2000" b="1" baseline="0" dirty="0"/>
                        <a:t> leads </a:t>
                      </a:r>
                      <a:r>
                        <a:rPr lang="en-GB" sz="2000" baseline="0" dirty="0"/>
                        <a:t>to MSc Business Administration, MSc Economics, MSc Business Economics, MSc Econometrics: Data Science &amp; Business Analytics, MSc Econometrics: Econometrics Track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/>
                        <a:t>Foundation leads </a:t>
                      </a:r>
                      <a:r>
                        <a:rPr lang="en-GB" sz="2000" dirty="0"/>
                        <a:t>to BBA International Business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59420"/>
                  </a:ext>
                </a:extLst>
              </a:tr>
              <a:tr h="16030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/>
                        <a:t>Intakes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/>
                        <a:t>Foundation</a:t>
                      </a:r>
                      <a:r>
                        <a:rPr lang="en-GB" sz="2000" baseline="0" dirty="0"/>
                        <a:t> – September &amp; January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baseline="0" dirty="0"/>
                        <a:t>MQP</a:t>
                      </a:r>
                      <a:r>
                        <a:rPr lang="en-GB" sz="2000" baseline="0" dirty="0"/>
                        <a:t> – September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/>
                        <a:t>Intakes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/>
                        <a:t>Foundation</a:t>
                      </a:r>
                      <a:r>
                        <a:rPr lang="en-GB" sz="2000" baseline="0" dirty="0"/>
                        <a:t> – September &amp; January</a:t>
                      </a:r>
                      <a:endParaRPr lang="en-GB" sz="2000" dirty="0"/>
                    </a:p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9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5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295402" y="29414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ONCAMPUS University of Amsterdam (</a:t>
            </a:r>
            <a:r>
              <a:rPr lang="en-GB" sz="3200" dirty="0" err="1"/>
              <a:t>UvA</a:t>
            </a:r>
            <a:r>
              <a:rPr lang="en-GB" sz="3200" dirty="0"/>
              <a:t>)/Amsterdam University of Applied Science -  Netherlands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34676"/>
              </p:ext>
            </p:extLst>
          </p:nvPr>
        </p:nvGraphicFramePr>
        <p:xfrm>
          <a:off x="496385" y="1376421"/>
          <a:ext cx="11225348" cy="524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4">
                  <a:extLst>
                    <a:ext uri="{9D8B030D-6E8A-4147-A177-3AD203B41FA5}">
                      <a16:colId xmlns:a16="http://schemas.microsoft.com/office/drawing/2014/main" val="2990243445"/>
                    </a:ext>
                  </a:extLst>
                </a:gridCol>
                <a:gridCol w="5612674">
                  <a:extLst>
                    <a:ext uri="{9D8B030D-6E8A-4147-A177-3AD203B41FA5}">
                      <a16:colId xmlns:a16="http://schemas.microsoft.com/office/drawing/2014/main" val="593906383"/>
                    </a:ext>
                  </a:extLst>
                </a:gridCol>
              </a:tblGrid>
              <a:tr h="761167">
                <a:tc>
                  <a:txBody>
                    <a:bodyPr/>
                    <a:lstStyle/>
                    <a:p>
                      <a:r>
                        <a:rPr lang="en-GB" dirty="0"/>
                        <a:t>ONCAMPUS 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ONCAMPUS Amsterdam University of Applied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39374"/>
                  </a:ext>
                </a:extLst>
              </a:tr>
              <a:tr h="422837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/>
                        <a:t>Entry</a:t>
                      </a:r>
                      <a:r>
                        <a:rPr lang="en-GB" b="1" baseline="0" dirty="0"/>
                        <a:t> Requirements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baseline="0" dirty="0"/>
                        <a:t>Foundation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Class 12</a:t>
                      </a:r>
                      <a:r>
                        <a:rPr lang="en-GB" baseline="30000" dirty="0"/>
                        <a:t>th</a:t>
                      </a:r>
                      <a:r>
                        <a:rPr lang="en-GB" baseline="0" dirty="0"/>
                        <a:t>  - 50%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MET (Maths Entry Test) -  Foundations (40% &amp; 60%)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IELTS  -  September  - 5.0/4.5 – January 5.5/5.0 –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4 Programs (BSc Business Administration, BSc Economics and Business Economics, BSc Econometrics and Operations Research, BSc (Actuarial Science)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BSc PPLE IELTS – September – 5.5/5.0 – January – 6.0/5.5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/>
                        <a:t>Course Fee: Euros</a:t>
                      </a:r>
                      <a:r>
                        <a:rPr lang="en-GB" b="1" baseline="0" dirty="0"/>
                        <a:t> 18,285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/>
                        <a:t>Entry</a:t>
                      </a:r>
                      <a:r>
                        <a:rPr lang="en-GB" b="1" baseline="0" dirty="0"/>
                        <a:t> Requirements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baseline="0" dirty="0"/>
                        <a:t>Foundation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Class 12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– 40%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MET Needed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IELTS – September &amp; January – 5.0/4.5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/>
                        <a:t>Course Fee: Euros</a:t>
                      </a:r>
                      <a:r>
                        <a:rPr lang="en-GB" b="1" baseline="0" dirty="0"/>
                        <a:t> 13,200</a:t>
                      </a:r>
                      <a:endParaRPr lang="en-GB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5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295402" y="32026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ONCAMPUS University of Amsterdam (</a:t>
            </a:r>
            <a:r>
              <a:rPr lang="en-GB" sz="3200" dirty="0" err="1"/>
              <a:t>UvA</a:t>
            </a:r>
            <a:r>
              <a:rPr lang="en-GB" sz="3200" dirty="0"/>
              <a:t>)/Amsterdam University of Applied Science -  Netherlands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28722"/>
              </p:ext>
            </p:extLst>
          </p:nvPr>
        </p:nvGraphicFramePr>
        <p:xfrm>
          <a:off x="487680" y="1367707"/>
          <a:ext cx="11225348" cy="5703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4">
                  <a:extLst>
                    <a:ext uri="{9D8B030D-6E8A-4147-A177-3AD203B41FA5}">
                      <a16:colId xmlns:a16="http://schemas.microsoft.com/office/drawing/2014/main" val="2990243445"/>
                    </a:ext>
                  </a:extLst>
                </a:gridCol>
                <a:gridCol w="5612674">
                  <a:extLst>
                    <a:ext uri="{9D8B030D-6E8A-4147-A177-3AD203B41FA5}">
                      <a16:colId xmlns:a16="http://schemas.microsoft.com/office/drawing/2014/main" val="593906383"/>
                    </a:ext>
                  </a:extLst>
                </a:gridCol>
              </a:tblGrid>
              <a:tr h="674421">
                <a:tc>
                  <a:txBody>
                    <a:bodyPr/>
                    <a:lstStyle/>
                    <a:p>
                      <a:r>
                        <a:rPr lang="en-GB" dirty="0"/>
                        <a:t>ONCAMPUS 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ONCAMPUS Amsterdam University of Applied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39374"/>
                  </a:ext>
                </a:extLst>
              </a:tr>
              <a:tr h="481587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/>
                        <a:t>Entry</a:t>
                      </a:r>
                      <a:r>
                        <a:rPr lang="en-GB" sz="1800" b="1" baseline="0" dirty="0"/>
                        <a:t> Requirements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baseline="0" dirty="0"/>
                        <a:t>MQP – Master’s Qualifying Programme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Bachelors  - 55%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 NO MET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IELTS  -  September  - 6.0/5.5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Students with Relevant Background – NO GMAT (450) needed for MSc Business Administration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For All Economics courses -  Economics  - GRE Needed – 155 Quant.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1" dirty="0"/>
                        <a:t>Course Fee: Euros</a:t>
                      </a:r>
                      <a:r>
                        <a:rPr lang="en-GB" b="1" baseline="0" dirty="0"/>
                        <a:t> 18,285</a:t>
                      </a:r>
                      <a:endParaRPr lang="en-GB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 -----------------------NA</a:t>
                      </a:r>
                      <a:r>
                        <a:rPr lang="en-GB" baseline="0" dirty="0"/>
                        <a:t>------------------------------------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5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0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1" y="-317477"/>
            <a:ext cx="9141768" cy="66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295402" y="32026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ONCAMPUS University of Amsterdam (</a:t>
            </a:r>
            <a:r>
              <a:rPr lang="en-GB" sz="3200" dirty="0" err="1"/>
              <a:t>UvA</a:t>
            </a:r>
            <a:r>
              <a:rPr lang="en-GB" sz="3200" dirty="0"/>
              <a:t>)/Amsterdam University of Applied Science -  Netherlands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34777"/>
              </p:ext>
            </p:extLst>
          </p:nvPr>
        </p:nvGraphicFramePr>
        <p:xfrm>
          <a:off x="487680" y="1367707"/>
          <a:ext cx="11225348" cy="5490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4">
                  <a:extLst>
                    <a:ext uri="{9D8B030D-6E8A-4147-A177-3AD203B41FA5}">
                      <a16:colId xmlns:a16="http://schemas.microsoft.com/office/drawing/2014/main" val="2990243445"/>
                    </a:ext>
                  </a:extLst>
                </a:gridCol>
                <a:gridCol w="5612674">
                  <a:extLst>
                    <a:ext uri="{9D8B030D-6E8A-4147-A177-3AD203B41FA5}">
                      <a16:colId xmlns:a16="http://schemas.microsoft.com/office/drawing/2014/main" val="593906383"/>
                    </a:ext>
                  </a:extLst>
                </a:gridCol>
              </a:tblGrid>
              <a:tr h="674421">
                <a:tc>
                  <a:txBody>
                    <a:bodyPr/>
                    <a:lstStyle/>
                    <a:p>
                      <a:r>
                        <a:rPr lang="en-GB" dirty="0"/>
                        <a:t>ONCAMPUS 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ONCAM PUS Amsterdam University of Applied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39374"/>
                  </a:ext>
                </a:extLst>
              </a:tr>
              <a:tr h="481587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baseline="0" dirty="0"/>
                        <a:t>Progression Requirements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baseline="0" dirty="0"/>
                        <a:t>Foundation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aseline="0" dirty="0"/>
                        <a:t>4 Programs </a:t>
                      </a:r>
                      <a:r>
                        <a:rPr lang="en-GB" baseline="0" dirty="0"/>
                        <a:t>(BSc Business Administration, BSc Economics and Business Economics, BSc Econometrics and Operations Research, BSc (Actuarial Science)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60% overall Academic modules with no Modules less than 40% – IELTS 6.5/6.0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BSc PPLE – 70% overall with no modules less than 60% - IELTS 7.0/70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baseline="0" dirty="0"/>
                        <a:t>MQP – Master’s Qualifying Programme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/>
                        <a:t>Research Project – IELTS 6.5/6.0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baseline="0" dirty="0"/>
                        <a:t>Progression Requirements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baseline="0" dirty="0"/>
                        <a:t>Foundation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BBA International Business – 50% -  IELTS</a:t>
                      </a:r>
                      <a:r>
                        <a:rPr lang="en-GB" baseline="0" dirty="0"/>
                        <a:t> 6.0/5.5</a:t>
                      </a: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Fast Track</a:t>
                      </a:r>
                      <a:r>
                        <a:rPr lang="en-GB" baseline="0" dirty="0"/>
                        <a:t> – 70% - IELTS – 6.0/60</a:t>
                      </a: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5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3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2" y="320269"/>
            <a:ext cx="9601196" cy="1299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/>
              <a:t>ONCAMPUS University of Amsterdam (UvA)/Amsterdam University of Applied Science -  Netherlands 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76104"/>
              </p:ext>
            </p:extLst>
          </p:nvPr>
        </p:nvGraphicFramePr>
        <p:xfrm>
          <a:off x="487680" y="1480911"/>
          <a:ext cx="11225348" cy="758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4">
                  <a:extLst>
                    <a:ext uri="{9D8B030D-6E8A-4147-A177-3AD203B41FA5}">
                      <a16:colId xmlns:a16="http://schemas.microsoft.com/office/drawing/2014/main" val="2990243445"/>
                    </a:ext>
                  </a:extLst>
                </a:gridCol>
                <a:gridCol w="5612674">
                  <a:extLst>
                    <a:ext uri="{9D8B030D-6E8A-4147-A177-3AD203B41FA5}">
                      <a16:colId xmlns:a16="http://schemas.microsoft.com/office/drawing/2014/main" val="593906383"/>
                    </a:ext>
                  </a:extLst>
                </a:gridCol>
              </a:tblGrid>
              <a:tr h="264958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VISA</a:t>
                      </a:r>
                      <a:r>
                        <a:rPr lang="en-GB" baseline="0" dirty="0"/>
                        <a:t> PROCESS /ARRIVALS AND POST STUDY WORK PERMIT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39374"/>
                  </a:ext>
                </a:extLst>
              </a:tr>
              <a:tr h="624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COE – Certificate  of Enrolment -  Crucial no acceptance after the Last date of COE (May/July/November) -  AUAS</a:t>
                      </a:r>
                      <a:r>
                        <a:rPr lang="en-GB" sz="1800" baseline="0" dirty="0"/>
                        <a:t> – (April/September)</a:t>
                      </a:r>
                      <a:endParaRPr lang="en-GB" sz="1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/>
                    </a:p>
                    <a:p>
                      <a:r>
                        <a:rPr lang="en-GB" sz="1800" dirty="0"/>
                        <a:t>Visa Process – University files the Visa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GB" sz="1800" dirty="0"/>
                        <a:t>Passport</a:t>
                      </a:r>
                    </a:p>
                    <a:p>
                      <a:pPr lvl="1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GB" sz="1800" dirty="0"/>
                        <a:t>Health Insurance</a:t>
                      </a:r>
                    </a:p>
                    <a:p>
                      <a:pPr lvl="1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GB" sz="1800" dirty="0"/>
                        <a:t>Financials – Euros 10,800</a:t>
                      </a:r>
                    </a:p>
                    <a:p>
                      <a:pPr lvl="1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GB" sz="1800" dirty="0"/>
                        <a:t>Tuition Fee payment in Full</a:t>
                      </a:r>
                    </a:p>
                    <a:p>
                      <a:pPr lvl="1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GB" sz="1800" dirty="0"/>
                        <a:t>Payment of Visa Charges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endParaRPr lang="en-GB" sz="1800" dirty="0"/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GB" sz="1800" dirty="0"/>
                        <a:t>Academic Documents/IELTS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University applies for entry visa with IND – MVV Approval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University will contact the student after Visa Approval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Student visit the Local/Consulate to collect the visa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You use the visa to enter Netherlands – On Arrival collect Residence Permit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800" baseline="0" dirty="0"/>
                        <a:t>POST STUDY WORK OPTIONS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800" baseline="0" dirty="0"/>
                        <a:t>1 Year Post Study Work Permit – Orientation year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800" baseline="0" dirty="0"/>
                        <a:t>Part Time work opportunities  - 10 hours in a week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5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5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CAMPUS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3122" y="3504946"/>
            <a:ext cx="9755187" cy="934775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</a:rPr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20988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3216"/>
            <a:ext cx="10396882" cy="198776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The UK</a:t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CAMPUS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centres – University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3218" y="1714500"/>
            <a:ext cx="10394707" cy="51435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7030A0"/>
                </a:solidFill>
              </a:rPr>
              <a:t>ONCAMPUS Coventry leading to Coventry University – ONE TO ONE TRANSFER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7030A0"/>
                </a:solidFill>
              </a:rPr>
              <a:t>ONCAMPUS London South Bank University leading to London South Bank University – ONE TO ONE TRANSFER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7030A0"/>
                </a:solidFill>
              </a:rPr>
              <a:t>ONCAMPUS UK North (UCLAN) Leading to UCLAN (University of Central Lancashire) and other Northern Universities – ONE TO MANY TRANSFER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7030A0"/>
                </a:solidFill>
              </a:rPr>
              <a:t>ONCAMPUS Hull leading to University of Hull – ONE TO ONE TRANSFER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7030A0"/>
                </a:solidFill>
              </a:rPr>
              <a:t>ONCAMPUS Reading leading to University of Reading – ONE TO ONE TRANSFER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7030A0"/>
                </a:solidFill>
              </a:rPr>
              <a:t>ONCAMPUS Sunderland leading to University of Sunderland -  ONE TO ONE TRANSFER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7030A0"/>
                </a:solidFill>
              </a:rPr>
              <a:t>ONCAMPUS London (</a:t>
            </a:r>
            <a:r>
              <a:rPr lang="en-GB" dirty="0" err="1">
                <a:solidFill>
                  <a:srgbClr val="7030A0"/>
                </a:solidFill>
              </a:rPr>
              <a:t>Birkbeck</a:t>
            </a:r>
            <a:r>
              <a:rPr lang="en-GB" dirty="0">
                <a:solidFill>
                  <a:srgbClr val="7030A0"/>
                </a:solidFill>
              </a:rPr>
              <a:t> university of London) leading to </a:t>
            </a:r>
            <a:r>
              <a:rPr lang="en-GB" dirty="0" err="1">
                <a:solidFill>
                  <a:srgbClr val="7030A0"/>
                </a:solidFill>
              </a:rPr>
              <a:t>Birkbeck</a:t>
            </a:r>
            <a:r>
              <a:rPr lang="en-GB" dirty="0">
                <a:solidFill>
                  <a:srgbClr val="7030A0"/>
                </a:solidFill>
              </a:rPr>
              <a:t> University of London – ONE TO MANY TRANSFER -  Preferred Partners Royal Holloway university of London, Queen Mary university of London, Goldsmiths university of London, Royal veterinary college, the </a:t>
            </a:r>
            <a:r>
              <a:rPr lang="en-GB" dirty="0" err="1">
                <a:solidFill>
                  <a:srgbClr val="7030A0"/>
                </a:solidFill>
              </a:rPr>
              <a:t>Courtauld</a:t>
            </a:r>
            <a:r>
              <a:rPr lang="en-GB" dirty="0">
                <a:solidFill>
                  <a:srgbClr val="7030A0"/>
                </a:solidFill>
              </a:rPr>
              <a:t> Institute of Art.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5073"/>
            <a:ext cx="9601196" cy="1303867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The UK</a:t>
            </a:r>
            <a:b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en-GB" sz="4400" dirty="0">
                <a:solidFill>
                  <a:schemeClr val="bg1">
                    <a:lumMod val="65000"/>
                  </a:schemeClr>
                </a:solidFill>
              </a:rPr>
              <a:t>CAMPUS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70C0"/>
                </a:solidFill>
              </a:rPr>
              <a:t>centres – offerings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10394707" cy="4318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What do we offer at ONCAMPUS centres</a:t>
            </a:r>
            <a:r>
              <a:rPr lang="en-GB" sz="3600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7030A0"/>
                </a:solidFill>
              </a:rPr>
              <a:t>Foundation Programmes – IFP (International Foundation Programme)/IIFP (Intensive International Foundation Programme)/UFP (Undergraduate Foundation Programme) – 9 Months + 3 years of Bachelors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7030A0"/>
                </a:solidFill>
              </a:rPr>
              <a:t>International year 1 – 9 Months + 2 years of Bachelors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7030A0"/>
                </a:solidFill>
              </a:rPr>
              <a:t>PRE MASTERS – MQP (Master’s Qualifying Programme)/MFP (Masters Foundation Programme)  - 1term, 2 term or 3 term leading to Masters</a:t>
            </a:r>
          </a:p>
        </p:txBody>
      </p:sp>
    </p:spTree>
    <p:extLst>
      <p:ext uri="{BB962C8B-B14F-4D97-AF65-F5344CB8AC3E}">
        <p14:creationId xmlns:p14="http://schemas.microsoft.com/office/powerpoint/2010/main" val="12283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49" y="-89297"/>
            <a:ext cx="10396882" cy="515986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FOUNDATION PROGRAMMES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46752"/>
              </p:ext>
            </p:extLst>
          </p:nvPr>
        </p:nvGraphicFramePr>
        <p:xfrm>
          <a:off x="2" y="372712"/>
          <a:ext cx="12252958" cy="703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122">
                  <a:extLst>
                    <a:ext uri="{9D8B030D-6E8A-4147-A177-3AD203B41FA5}">
                      <a16:colId xmlns:a16="http://schemas.microsoft.com/office/drawing/2014/main" val="1969536892"/>
                    </a:ext>
                  </a:extLst>
                </a:gridCol>
                <a:gridCol w="3549949">
                  <a:extLst>
                    <a:ext uri="{9D8B030D-6E8A-4147-A177-3AD203B41FA5}">
                      <a16:colId xmlns:a16="http://schemas.microsoft.com/office/drawing/2014/main" val="3847310384"/>
                    </a:ext>
                  </a:extLst>
                </a:gridCol>
                <a:gridCol w="2702449">
                  <a:extLst>
                    <a:ext uri="{9D8B030D-6E8A-4147-A177-3AD203B41FA5}">
                      <a16:colId xmlns:a16="http://schemas.microsoft.com/office/drawing/2014/main" val="2559958134"/>
                    </a:ext>
                  </a:extLst>
                </a:gridCol>
                <a:gridCol w="2580438">
                  <a:extLst>
                    <a:ext uri="{9D8B030D-6E8A-4147-A177-3AD203B41FA5}">
                      <a16:colId xmlns:a16="http://schemas.microsoft.com/office/drawing/2014/main" val="2394083686"/>
                    </a:ext>
                  </a:extLst>
                </a:gridCol>
              </a:tblGrid>
              <a:tr h="593934">
                <a:tc>
                  <a:txBody>
                    <a:bodyPr/>
                    <a:lstStyle/>
                    <a:p>
                      <a:r>
                        <a:rPr lang="en-GB" sz="1800" dirty="0"/>
                        <a:t>CENTRE</a:t>
                      </a:r>
                      <a:r>
                        <a:rPr lang="en-GB" sz="1800" baseline="0" dirty="0"/>
                        <a:t>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ACADEMIC</a:t>
                      </a:r>
                      <a:r>
                        <a:rPr lang="en-GB" sz="1800" baseline="0" dirty="0"/>
                        <a:t> AND ENGLISH REQUIREMENTS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Intakes/Faculties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Partner</a:t>
                      </a:r>
                      <a:r>
                        <a:rPr lang="en-GB" sz="1800" baseline="0" dirty="0"/>
                        <a:t> University </a:t>
                      </a:r>
                      <a:r>
                        <a:rPr lang="en-GB" sz="1800" dirty="0"/>
                        <a:t>Scholarships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8277"/>
                  </a:ext>
                </a:extLst>
              </a:tr>
              <a:tr h="1251437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 COVENTRY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Class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40%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IELTS UKVI – 4.5/4.0</a:t>
                      </a:r>
                    </a:p>
                    <a:p>
                      <a:endParaRPr lang="en-GB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</a:t>
                      </a:r>
                      <a:r>
                        <a:rPr lang="en-GB" sz="1800" baseline="0" dirty="0"/>
                        <a:t>  - 6 /  Mostly All Faculties - September, November, January February, March and June)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Range</a:t>
                      </a:r>
                      <a:r>
                        <a:rPr lang="en-GB" sz="1800" baseline="0" dirty="0"/>
                        <a:t> of scholarships available – www.coventry.ac.uk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71311"/>
                  </a:ext>
                </a:extLst>
              </a:tr>
              <a:tr h="1294979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</a:t>
                      </a:r>
                      <a:r>
                        <a:rPr lang="en-GB" sz="1800" b="1" baseline="0" dirty="0"/>
                        <a:t> LSBU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Class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40%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IELTS UKVI – 4.5/4.0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Intakes</a:t>
                      </a:r>
                      <a:r>
                        <a:rPr lang="en-GB" sz="1800" baseline="0" dirty="0"/>
                        <a:t> – 3 </a:t>
                      </a:r>
                      <a:r>
                        <a:rPr lang="en-GB" sz="1800" dirty="0"/>
                        <a:t>/ Mostly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All Faculties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On obtaining merit – 25% discount on course fee each year of study OR</a:t>
                      </a:r>
                      <a:r>
                        <a:rPr lang="en-GB" sz="1800" baseline="0" dirty="0"/>
                        <a:t> 1000 Pounds Scholarships.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093410"/>
                  </a:ext>
                </a:extLst>
              </a:tr>
              <a:tr h="749396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 UK North -  ONE</a:t>
                      </a:r>
                      <a:r>
                        <a:rPr lang="en-GB" sz="1800" b="1" baseline="0" dirty="0"/>
                        <a:t> TO MANY TRANSFER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Class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40%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IELTS UKVI – 4.5/4.0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– 3 / Mostly All Faculties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Up to</a:t>
                      </a:r>
                      <a:r>
                        <a:rPr lang="en-GB" sz="1800" baseline="0" dirty="0"/>
                        <a:t> 3000 Pounds each year of study  (Except MBBS Program)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463"/>
                  </a:ext>
                </a:extLst>
              </a:tr>
              <a:tr h="7493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ONCAMPUS</a:t>
                      </a:r>
                      <a:r>
                        <a:rPr lang="en-GB" sz="1800" b="1" baseline="0" dirty="0"/>
                        <a:t> Sunderland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Class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40%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IELTS UKVI – 4.5/4.0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– 3 /</a:t>
                      </a:r>
                      <a:r>
                        <a:rPr lang="en-GB" sz="1800" baseline="0" dirty="0"/>
                        <a:t> Mostly All Faculties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Up to 1500 Pounds each year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699226"/>
                  </a:ext>
                </a:extLst>
              </a:tr>
              <a:tr h="781033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</a:t>
                      </a:r>
                      <a:r>
                        <a:rPr lang="en-GB" sz="1800" b="1" baseline="0" dirty="0"/>
                        <a:t> Hull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 Class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40%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IELTS UKVI – 4.5/4.0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– 3  -  Business</a:t>
                      </a:r>
                      <a:r>
                        <a:rPr lang="en-GB" sz="1800" baseline="0" dirty="0"/>
                        <a:t> &amp; Eng.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Up to 3500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Pounds each year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05644"/>
                  </a:ext>
                </a:extLst>
              </a:tr>
              <a:tr h="7493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ONCAMPUS Reading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Class12th – 40%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IELTS</a:t>
                      </a:r>
                      <a:r>
                        <a:rPr lang="en-GB" sz="1800" baseline="0" dirty="0"/>
                        <a:t> UKVI – 5.0/4.5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Intakes – 2 / Mostly</a:t>
                      </a:r>
                      <a:r>
                        <a:rPr lang="en-GB" sz="1800" baseline="0" dirty="0"/>
                        <a:t> All Faculties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Range</a:t>
                      </a:r>
                      <a:r>
                        <a:rPr lang="en-GB" sz="1800" baseline="0" dirty="0"/>
                        <a:t> of scholarships available – www.reading.ac.uk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4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8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49" y="-19625"/>
            <a:ext cx="10396882" cy="515986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INTERNATIONAL YEAR 1</a:t>
            </a:r>
            <a:endParaRPr lang="en-GB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9935"/>
              </p:ext>
            </p:extLst>
          </p:nvPr>
        </p:nvGraphicFramePr>
        <p:xfrm>
          <a:off x="0" y="494828"/>
          <a:ext cx="12192000" cy="674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107">
                  <a:extLst>
                    <a:ext uri="{9D8B030D-6E8A-4147-A177-3AD203B41FA5}">
                      <a16:colId xmlns:a16="http://schemas.microsoft.com/office/drawing/2014/main" val="1969536892"/>
                    </a:ext>
                  </a:extLst>
                </a:gridCol>
                <a:gridCol w="3532288">
                  <a:extLst>
                    <a:ext uri="{9D8B030D-6E8A-4147-A177-3AD203B41FA5}">
                      <a16:colId xmlns:a16="http://schemas.microsoft.com/office/drawing/2014/main" val="3847310384"/>
                    </a:ext>
                  </a:extLst>
                </a:gridCol>
                <a:gridCol w="2689004">
                  <a:extLst>
                    <a:ext uri="{9D8B030D-6E8A-4147-A177-3AD203B41FA5}">
                      <a16:colId xmlns:a16="http://schemas.microsoft.com/office/drawing/2014/main" val="2559958134"/>
                    </a:ext>
                  </a:extLst>
                </a:gridCol>
                <a:gridCol w="2567601">
                  <a:extLst>
                    <a:ext uri="{9D8B030D-6E8A-4147-A177-3AD203B41FA5}">
                      <a16:colId xmlns:a16="http://schemas.microsoft.com/office/drawing/2014/main" val="2394083686"/>
                    </a:ext>
                  </a:extLst>
                </a:gridCol>
              </a:tblGrid>
              <a:tr h="629336">
                <a:tc>
                  <a:txBody>
                    <a:bodyPr/>
                    <a:lstStyle/>
                    <a:p>
                      <a:r>
                        <a:rPr lang="en-GB" sz="1800" dirty="0"/>
                        <a:t>CENTRE</a:t>
                      </a:r>
                      <a:r>
                        <a:rPr lang="en-GB" sz="1800" baseline="0" dirty="0"/>
                        <a:t>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ACADEMIC</a:t>
                      </a:r>
                      <a:r>
                        <a:rPr lang="en-GB" sz="1800" baseline="0" dirty="0"/>
                        <a:t> AND ENGLISH REQUIREMENTS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Intakes/Faculties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Scholarships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8277"/>
                  </a:ext>
                </a:extLst>
              </a:tr>
              <a:tr h="1291795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 COVENTRY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Class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50%</a:t>
                      </a:r>
                    </a:p>
                    <a:p>
                      <a:r>
                        <a:rPr lang="en-GB" sz="1800" baseline="0" dirty="0"/>
                        <a:t>IELTS UKVI – 5.5/5.0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Eng. 50 at Maths and 50 at Physics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- 3 (September &amp; November, January)/ Faculties</a:t>
                      </a:r>
                      <a:r>
                        <a:rPr lang="en-GB" sz="1800" baseline="0" dirty="0"/>
                        <a:t> – Art &amp; Design, Business, Engineering &amp; Humanities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Range</a:t>
                      </a:r>
                      <a:r>
                        <a:rPr lang="en-GB" sz="1800" baseline="0" dirty="0"/>
                        <a:t> of scholarships available – www.coventry.ac.uk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71311"/>
                  </a:ext>
                </a:extLst>
              </a:tr>
              <a:tr h="1589901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</a:t>
                      </a:r>
                      <a:r>
                        <a:rPr lang="en-GB" sz="1800" b="1" baseline="0" dirty="0"/>
                        <a:t> LSBU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Class</a:t>
                      </a:r>
                      <a:r>
                        <a:rPr lang="en-GB" sz="1800" baseline="0" dirty="0"/>
                        <a:t>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50%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IELTS UKVI – 5.5/50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Intakes</a:t>
                      </a:r>
                      <a:r>
                        <a:rPr lang="en-GB" sz="1800" baseline="0" dirty="0"/>
                        <a:t> – 3 </a:t>
                      </a:r>
                      <a:r>
                        <a:rPr lang="en-GB" sz="1800" dirty="0"/>
                        <a:t>(September &amp; November, January)/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On obtaining merit – 25% discount on course fee each year of study OR</a:t>
                      </a:r>
                      <a:r>
                        <a:rPr lang="en-GB" sz="1800" baseline="0" dirty="0"/>
                        <a:t> 1000 Pounds Scholarships if no merit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093410"/>
                  </a:ext>
                </a:extLst>
              </a:tr>
              <a:tr h="993688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</a:t>
                      </a:r>
                      <a:r>
                        <a:rPr lang="en-GB" sz="1800" b="1" baseline="0" dirty="0"/>
                        <a:t> Hull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Class</a:t>
                      </a:r>
                      <a:r>
                        <a:rPr lang="en-GB" sz="1800" baseline="0" dirty="0"/>
                        <a:t>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50%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IELTS UKVI – 5.5/5.0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– 3 (September &amp; November, January) -  Business</a:t>
                      </a:r>
                      <a:r>
                        <a:rPr lang="en-GB" sz="1800" baseline="0" dirty="0"/>
                        <a:t> &amp; Eng.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Up to 3500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Pounds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699226"/>
                  </a:ext>
                </a:extLst>
              </a:tr>
              <a:tr h="18584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ONCAMPUS</a:t>
                      </a:r>
                      <a:r>
                        <a:rPr lang="en-GB" sz="1800" b="1" baseline="0" dirty="0"/>
                        <a:t> Sunderland</a:t>
                      </a:r>
                      <a:endParaRPr lang="en-GB" sz="1800" b="1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Class</a:t>
                      </a:r>
                      <a:r>
                        <a:rPr lang="en-GB" sz="1800" baseline="0" dirty="0"/>
                        <a:t> 12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baseline="0" dirty="0"/>
                        <a:t> – 50%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IELTS UKVI – 5.5/5.0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– 3 (September &amp; November, January)/</a:t>
                      </a:r>
                      <a:r>
                        <a:rPr lang="en-GB" sz="1800" baseline="0" dirty="0"/>
                        <a:t> Only Business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Up to 1500 Pounds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0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7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49" y="-19625"/>
            <a:ext cx="10396882" cy="515986"/>
          </a:xfrm>
        </p:spPr>
        <p:txBody>
          <a:bodyPr>
            <a:normAutofit fontScale="90000"/>
          </a:bodyPr>
          <a:lstStyle/>
          <a:p>
            <a:r>
              <a:rPr lang="en-GB" dirty="0"/>
              <a:t>PRE MASTERS – MQP/MFP</a:t>
            </a:r>
            <a:endParaRPr lang="en-GB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72692"/>
              </p:ext>
            </p:extLst>
          </p:nvPr>
        </p:nvGraphicFramePr>
        <p:xfrm>
          <a:off x="0" y="502918"/>
          <a:ext cx="12192000" cy="659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107">
                  <a:extLst>
                    <a:ext uri="{9D8B030D-6E8A-4147-A177-3AD203B41FA5}">
                      <a16:colId xmlns:a16="http://schemas.microsoft.com/office/drawing/2014/main" val="1969536892"/>
                    </a:ext>
                  </a:extLst>
                </a:gridCol>
                <a:gridCol w="3532288">
                  <a:extLst>
                    <a:ext uri="{9D8B030D-6E8A-4147-A177-3AD203B41FA5}">
                      <a16:colId xmlns:a16="http://schemas.microsoft.com/office/drawing/2014/main" val="3847310384"/>
                    </a:ext>
                  </a:extLst>
                </a:gridCol>
                <a:gridCol w="2689004">
                  <a:extLst>
                    <a:ext uri="{9D8B030D-6E8A-4147-A177-3AD203B41FA5}">
                      <a16:colId xmlns:a16="http://schemas.microsoft.com/office/drawing/2014/main" val="2559958134"/>
                    </a:ext>
                  </a:extLst>
                </a:gridCol>
                <a:gridCol w="2567601">
                  <a:extLst>
                    <a:ext uri="{9D8B030D-6E8A-4147-A177-3AD203B41FA5}">
                      <a16:colId xmlns:a16="http://schemas.microsoft.com/office/drawing/2014/main" val="2394083686"/>
                    </a:ext>
                  </a:extLst>
                </a:gridCol>
              </a:tblGrid>
              <a:tr h="642025">
                <a:tc>
                  <a:txBody>
                    <a:bodyPr/>
                    <a:lstStyle/>
                    <a:p>
                      <a:r>
                        <a:rPr lang="en-GB" sz="1800" dirty="0"/>
                        <a:t>CENTRE</a:t>
                      </a:r>
                      <a:r>
                        <a:rPr lang="en-GB" sz="1800" baseline="0" dirty="0"/>
                        <a:t>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ACADEMIC</a:t>
                      </a:r>
                      <a:r>
                        <a:rPr lang="en-GB" sz="1800" baseline="0" dirty="0"/>
                        <a:t> AND ENGLISH REQUIREMENTS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Intakes/Faculties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Scholarships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8277"/>
                  </a:ext>
                </a:extLst>
              </a:tr>
              <a:tr h="1235774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 COVENTRY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Bachelors – 45%</a:t>
                      </a:r>
                    </a:p>
                    <a:p>
                      <a:r>
                        <a:rPr lang="en-GB" sz="1800" baseline="0" dirty="0"/>
                        <a:t>IELTS UKVI </a:t>
                      </a:r>
                    </a:p>
                    <a:p>
                      <a:r>
                        <a:rPr lang="en-GB" sz="1800" baseline="0" dirty="0"/>
                        <a:t>1 Term – 6.0/5.5 - 2 Terms – 5.5/5.0 </a:t>
                      </a:r>
                    </a:p>
                    <a:p>
                      <a:r>
                        <a:rPr lang="en-GB" sz="1800" baseline="0" dirty="0"/>
                        <a:t>3 Terms -5.0/4.5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(Multiple)</a:t>
                      </a:r>
                      <a:r>
                        <a:rPr lang="en-GB" sz="1800" baseline="0" dirty="0"/>
                        <a:t> - </a:t>
                      </a:r>
                      <a:r>
                        <a:rPr lang="en-GB" sz="1800" dirty="0"/>
                        <a:t> Faculties</a:t>
                      </a:r>
                      <a:r>
                        <a:rPr lang="en-GB" sz="1800" baseline="0" dirty="0"/>
                        <a:t> – Business, Life Sciences, Engineering &amp; Humanities &amp; Social Sciences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Range</a:t>
                      </a:r>
                      <a:r>
                        <a:rPr lang="en-GB" sz="1800" baseline="0" dirty="0"/>
                        <a:t> of scholarships available – www.coventry.ac.uk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71311"/>
                  </a:ext>
                </a:extLst>
              </a:tr>
              <a:tr h="1199574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ONCAMPUS UK North – ONE TO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MANY TRANSFER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Bachelors – 45%</a:t>
                      </a:r>
                    </a:p>
                    <a:p>
                      <a:r>
                        <a:rPr lang="en-GB" sz="1800" baseline="0" dirty="0"/>
                        <a:t>IELTS UKVI </a:t>
                      </a:r>
                    </a:p>
                    <a:p>
                      <a:r>
                        <a:rPr lang="en-GB" sz="1800" baseline="0" dirty="0"/>
                        <a:t>2 Terms – 5.5/5.0 - 3 Terms -5.0/4.5 – 4 Terms – 4.5/4.0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Intakes (Multiple)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–  Business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to 3000 Pounds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463"/>
                  </a:ext>
                </a:extLst>
              </a:tr>
              <a:tr h="912352">
                <a:tc>
                  <a:txBody>
                    <a:bodyPr/>
                    <a:lstStyle/>
                    <a:p>
                      <a:r>
                        <a:rPr lang="en-GB" sz="1800" b="1" dirty="0"/>
                        <a:t>ONCAMPUS</a:t>
                      </a:r>
                      <a:r>
                        <a:rPr lang="en-GB" sz="1800" b="1" baseline="0" dirty="0"/>
                        <a:t> Hull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Bachelors – 45%</a:t>
                      </a:r>
                    </a:p>
                    <a:p>
                      <a:r>
                        <a:rPr lang="en-GB" sz="1800" baseline="0" dirty="0"/>
                        <a:t>IELTS UKVI </a:t>
                      </a:r>
                    </a:p>
                    <a:p>
                      <a:r>
                        <a:rPr lang="en-GB" sz="1800" baseline="0" dirty="0"/>
                        <a:t>3 Terms -4.5/4.0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– 2 (September &amp; January) -  Business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Up to 3500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Pounds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699226"/>
                  </a:ext>
                </a:extLst>
              </a:tr>
              <a:tr h="11826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ONCAMPUS</a:t>
                      </a:r>
                      <a:r>
                        <a:rPr lang="en-GB" sz="1800" b="1" baseline="0" dirty="0"/>
                        <a:t> Sunderland  </a:t>
                      </a:r>
                      <a:endParaRPr lang="en-GB" sz="1800" b="1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Bachelors – 45%</a:t>
                      </a:r>
                    </a:p>
                    <a:p>
                      <a:r>
                        <a:rPr lang="en-GB" sz="1800" baseline="0" dirty="0"/>
                        <a:t>IELTS UKVI</a:t>
                      </a:r>
                    </a:p>
                    <a:p>
                      <a:r>
                        <a:rPr lang="en-GB" sz="1800" baseline="0" dirty="0"/>
                        <a:t>1 Term – 5.5/5.0 - 2 Terms – 5.0/4.5 </a:t>
                      </a:r>
                    </a:p>
                    <a:p>
                      <a:r>
                        <a:rPr lang="en-GB" sz="1800" baseline="0" dirty="0"/>
                        <a:t>3 Terms -4.5/4.0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Intakes (Multiple) -</a:t>
                      </a:r>
                      <a:r>
                        <a:rPr lang="en-GB" sz="1800" baseline="0" dirty="0"/>
                        <a:t> Business, Life Sciences, Engineering &amp; Humanities</a:t>
                      </a:r>
                      <a:endParaRPr lang="en-GB" sz="1800" b="1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Up to 1000 Pounds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05644"/>
                  </a:ext>
                </a:extLst>
              </a:tr>
              <a:tr h="118267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ONCAMPUS Reading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Bachelors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– 50%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IELTS UKVI 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3 Terms – 5.0/5.0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Intakes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– 2 (September &amp; January) Art &amp; Design, Economics &amp; Business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Range</a:t>
                      </a:r>
                      <a:r>
                        <a:rPr lang="en-GB" sz="1800" baseline="0" dirty="0"/>
                        <a:t> of scholarships available – www.reading.ac.uk</a:t>
                      </a:r>
                      <a:endParaRPr lang="en-GB" sz="1800" dirty="0"/>
                    </a:p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4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7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80561"/>
            <a:ext cx="9601196" cy="487679"/>
          </a:xfrm>
        </p:spPr>
        <p:txBody>
          <a:bodyPr>
            <a:noAutofit/>
          </a:bodyPr>
          <a:lstStyle/>
          <a:p>
            <a:r>
              <a:rPr lang="en-GB" sz="3600" dirty="0"/>
              <a:t>ONCAMPUS London – Foundation Programmes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646099"/>
              </p:ext>
            </p:extLst>
          </p:nvPr>
        </p:nvGraphicFramePr>
        <p:xfrm>
          <a:off x="0" y="363573"/>
          <a:ext cx="12192000" cy="664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82549141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88418903"/>
                    </a:ext>
                  </a:extLst>
                </a:gridCol>
              </a:tblGrid>
              <a:tr h="655330">
                <a:tc>
                  <a:txBody>
                    <a:bodyPr/>
                    <a:lstStyle/>
                    <a:p>
                      <a:r>
                        <a:rPr lang="en-GB" sz="1800" dirty="0"/>
                        <a:t>ONCAMPUS</a:t>
                      </a:r>
                      <a:r>
                        <a:rPr lang="en-GB" sz="1800" baseline="0" dirty="0"/>
                        <a:t> London (Birkbeck UOL) – Preferred Progression Partners – ONE TO MANY TRANSFER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Foundation</a:t>
                      </a:r>
                      <a:r>
                        <a:rPr lang="en-GB" sz="1800" baseline="0" dirty="0"/>
                        <a:t> Programmes -  2 Types/ Entry Requirements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1696"/>
                  </a:ext>
                </a:extLst>
              </a:tr>
              <a:tr h="444866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dirty="0"/>
                        <a:t>Birkbeck</a:t>
                      </a:r>
                      <a:r>
                        <a:rPr lang="en-GB" sz="1800" baseline="0" dirty="0"/>
                        <a:t> University of London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Queen Mary University of London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Goldsmiths University of London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Royal Holloway University of London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Royal Veterinary College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Courtauld Institute of Art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aseline="0" dirty="0"/>
                        <a:t>Plus leading to Top Universities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Undergraduate</a:t>
                      </a:r>
                      <a:r>
                        <a:rPr lang="en-GB" sz="1800" b="1" baseline="0" dirty="0"/>
                        <a:t> Foundation Programme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dirty="0"/>
                        <a:t>Class</a:t>
                      </a:r>
                      <a:r>
                        <a:rPr lang="en-GB" sz="1800" b="0" baseline="0" dirty="0"/>
                        <a:t> 12</a:t>
                      </a:r>
                      <a:r>
                        <a:rPr lang="en-GB" sz="1800" b="0" baseline="30000" dirty="0"/>
                        <a:t>th</a:t>
                      </a:r>
                      <a:r>
                        <a:rPr lang="en-GB" sz="1800" b="0" baseline="0" dirty="0"/>
                        <a:t> – 50%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baseline="0" dirty="0"/>
                        <a:t>Call 11</a:t>
                      </a:r>
                      <a:r>
                        <a:rPr lang="en-GB" sz="1800" b="0" baseline="30000" dirty="0"/>
                        <a:t>th</a:t>
                      </a:r>
                      <a:r>
                        <a:rPr lang="en-GB" sz="1800" b="0" baseline="0" dirty="0"/>
                        <a:t> – 60%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baseline="0" dirty="0"/>
                        <a:t>IELTS UKVI – 5.0/4.5 -  3 Terms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baseline="0" dirty="0"/>
                        <a:t>IELTS UKVI – 4.5/4.0 – 4 Terms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baseline="0" dirty="0"/>
                        <a:t>Facultie</a:t>
                      </a:r>
                      <a:r>
                        <a:rPr lang="en-GB" sz="1800" baseline="0" dirty="0"/>
                        <a:t>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Business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Engineering &amp; Physical Sciences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Humanities &amp; Social Sciences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Life Sciences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baseline="0" dirty="0"/>
                        <a:t>Intakes - 3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September, January and June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064445"/>
                  </a:ext>
                </a:extLst>
              </a:tr>
              <a:tr h="1513067">
                <a:tc>
                  <a:txBody>
                    <a:bodyPr/>
                    <a:lstStyle/>
                    <a:p>
                      <a:r>
                        <a:rPr lang="en-GB" sz="1800" dirty="0"/>
                        <a:t>LSE</a:t>
                      </a:r>
                      <a:r>
                        <a:rPr lang="en-GB" sz="1800" baseline="0" dirty="0"/>
                        <a:t>, QUEEN MARY OF UNIVERSITY (LLB), Kings College London (LLB)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University</a:t>
                      </a:r>
                      <a:r>
                        <a:rPr lang="en-GB" sz="1800" b="1" baseline="0" dirty="0"/>
                        <a:t> of London, International Foundation Programme </a:t>
                      </a:r>
                      <a:r>
                        <a:rPr lang="en-GB" sz="1800" baseline="0" dirty="0"/>
                        <a:t>– </a:t>
                      </a:r>
                      <a:r>
                        <a:rPr lang="en-GB" sz="1800" b="1" baseline="0" dirty="0"/>
                        <a:t>Class 12</a:t>
                      </a:r>
                      <a:r>
                        <a:rPr lang="en-GB" sz="1800" b="1" baseline="30000" dirty="0"/>
                        <a:t>th</a:t>
                      </a:r>
                      <a:r>
                        <a:rPr lang="en-GB" sz="1800" b="1" baseline="0" dirty="0"/>
                        <a:t> – 60% , IELTS UKVI – 5.5 /5.0 -  Additional Entrance Exam</a:t>
                      </a:r>
                    </a:p>
                    <a:p>
                      <a:r>
                        <a:rPr lang="en-GB" sz="1800" b="1" dirty="0"/>
                        <a:t>Intakes –</a:t>
                      </a:r>
                      <a:r>
                        <a:rPr lang="en-GB" sz="1800" b="1" baseline="0" dirty="0"/>
                        <a:t> 1</a:t>
                      </a:r>
                      <a:endParaRPr lang="en-GB" sz="1800" b="1" dirty="0"/>
                    </a:p>
                    <a:p>
                      <a:r>
                        <a:rPr lang="en-GB" sz="1800" b="1" dirty="0"/>
                        <a:t>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006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1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6456</TotalTime>
  <Words>2157</Words>
  <Application>Microsoft Office PowerPoint</Application>
  <PresentationFormat>Widescreen</PresentationFormat>
  <Paragraphs>458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DIN Offc</vt:lpstr>
      <vt:lpstr>Garamond</vt:lpstr>
      <vt:lpstr>Wingdings</vt:lpstr>
      <vt:lpstr>Organic</vt:lpstr>
      <vt:lpstr>PowerPoint Presentation</vt:lpstr>
      <vt:lpstr>PowerPoint Presentation</vt:lpstr>
      <vt:lpstr>ONCAMPUS</vt:lpstr>
      <vt:lpstr>The UK ONCAMPUS centres – University partners</vt:lpstr>
      <vt:lpstr>The UK ONCAMPUS centres – offerings</vt:lpstr>
      <vt:lpstr>FOUNDATION PROGRAMMES</vt:lpstr>
      <vt:lpstr>INTERNATIONAL YEAR 1</vt:lpstr>
      <vt:lpstr>PRE MASTERS – MQP/MFP</vt:lpstr>
      <vt:lpstr>ONCAMPUS London – Foundation Programmes</vt:lpstr>
      <vt:lpstr>PowerPoint Presentation</vt:lpstr>
      <vt:lpstr>ONCAMPUS London – Master’s Foundation Programme </vt:lpstr>
      <vt:lpstr>ONCAMPUS UK North – Medicine Undergraduate Foundation Programme</vt:lpstr>
      <vt:lpstr>Course Fee</vt:lpstr>
      <vt:lpstr>ONCAMPUS</vt:lpstr>
      <vt:lpstr>Europe ONCAMPUS centres – University partners</vt:lpstr>
      <vt:lpstr>PowerPoint Presentation</vt:lpstr>
      <vt:lpstr>PowerPoint Presentation</vt:lpstr>
      <vt:lpstr>ONCAMPUS University of Amsterdam (UvA)/Amsterdam University of Applied Science -  Netherlands </vt:lpstr>
      <vt:lpstr>ONCAMPUS University of Amsterdam (UvA)/Amsterdam University of Applied Science -  Netherlands </vt:lpstr>
      <vt:lpstr>ONCAMPUS University of Amsterdam (UvA)/Amsterdam University of Applied Science -  Netherlands </vt:lpstr>
      <vt:lpstr>PowerPoint Presentation</vt:lpstr>
    </vt:vector>
  </TitlesOfParts>
  <Company>Cambridge Education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ONCAMPUS</dc:title>
  <dc:creator>Pranesh Kumar Sinha</dc:creator>
  <cp:lastModifiedBy>apurva srivastava</cp:lastModifiedBy>
  <cp:revision>652</cp:revision>
  <dcterms:created xsi:type="dcterms:W3CDTF">2019-06-14T10:14:47Z</dcterms:created>
  <dcterms:modified xsi:type="dcterms:W3CDTF">2020-04-03T08:59:03Z</dcterms:modified>
</cp:coreProperties>
</file>