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4572000" cy="4572000"/>
          </a:xfrm>
          <a:prstGeom prst="ellipse">
            <a:avLst/>
          </a:prstGeom>
          <a:solidFill>
            <a:srgbClr val="7B5CF0">
              <a:alpha val="18000"/>
            </a:srgbClr>
          </a:solidFill>
          <a:ln w="12700">
            <a:solidFill>
              <a:srgbClr val="7B5CF0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00D4FF">
              <a:alpha val="12000"/>
            </a:srgbClr>
          </a:solidFill>
          <a:ln w="12700">
            <a:solidFill>
              <a:srgbClr val="00D4FF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65760"/>
            <a:ext cx="2560320" cy="347472"/>
          </a:xfrm>
          <a:prstGeom prst="roundRect">
            <a:avLst>
              <a:gd name="adj" fmla="val 26316"/>
            </a:avLst>
          </a:prstGeom>
          <a:solidFill>
            <a:srgbClr val="7B5CF0">
              <a:alpha val="40000"/>
            </a:srgbClr>
          </a:solidFill>
          <a:ln w="12700">
            <a:solidFill>
              <a:srgbClr val="7B5CF0">
                <a:alpha val="6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657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00D4FF"/>
                </a:solidFill>
              </a:rPr>
              <a:t>BITTENSOR · DECENTRALIZED AI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0584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UI2Code</a:t>
            </a:r>
            <a:endParaRPr lang="en-US" sz="80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Subnet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92608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decentralized AI subnet that converts UI designs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into production-ready frontend code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31920"/>
            <a:ext cx="2377440" cy="384048"/>
          </a:xfrm>
          <a:prstGeom prst="roundRect">
            <a:avLst>
              <a:gd name="adj" fmla="val 19048"/>
            </a:avLst>
          </a:prstGeom>
          <a:solidFill>
            <a:srgbClr val="111A3E"/>
          </a:solidFill>
          <a:ln w="12700">
            <a:solidFill>
              <a:srgbClr val="00D4FF">
                <a:alpha val="5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93192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D4FF"/>
                </a:solidFill>
              </a:rPr>
              <a:t>High-Frequency Tasks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017520" y="3931920"/>
            <a:ext cx="2377440" cy="384048"/>
          </a:xfrm>
          <a:prstGeom prst="roundRect">
            <a:avLst>
              <a:gd name="adj" fmla="val 19048"/>
            </a:avLst>
          </a:prstGeom>
          <a:solidFill>
            <a:srgbClr val="111A3E"/>
          </a:solidFill>
          <a:ln w="12700">
            <a:solidFill>
              <a:srgbClr val="00D4FF">
                <a:alpha val="5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17520" y="393192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D4FF"/>
                </a:solidFill>
              </a:rPr>
              <a:t>Low-Cost Inference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577840" y="3931920"/>
            <a:ext cx="2377440" cy="384048"/>
          </a:xfrm>
          <a:prstGeom prst="roundRect">
            <a:avLst>
              <a:gd name="adj" fmla="val 19048"/>
            </a:avLst>
          </a:prstGeom>
          <a:solidFill>
            <a:srgbClr val="111A3E"/>
          </a:solidFill>
          <a:ln w="12700">
            <a:solidFill>
              <a:srgbClr val="00D4FF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77840" y="393192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D4FF"/>
                </a:solidFill>
              </a:rPr>
              <a:t>Objectively Scorable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A94B2"/>
                </a:solidFill>
              </a:rPr>
              <a:t>Frontend developer team from Shanghai ·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-914400"/>
            <a:ext cx="6400800" cy="6400800"/>
          </a:xfrm>
          <a:prstGeom prst="ellipse">
            <a:avLst/>
          </a:prstGeom>
          <a:solidFill>
            <a:srgbClr val="7B5CF0">
              <a:alpha val="15000"/>
            </a:srgbClr>
          </a:solidFill>
          <a:ln w="12700">
            <a:solidFill>
              <a:srgbClr val="7B5CF0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1828800"/>
            <a:ext cx="4572000" cy="4572000"/>
          </a:xfrm>
          <a:prstGeom prst="ellipse">
            <a:avLst/>
          </a:prstGeom>
          <a:solidFill>
            <a:srgbClr val="00D4FF">
              <a:alpha val="10000"/>
            </a:srgbClr>
          </a:solidFill>
          <a:ln w="12700">
            <a:solidFill>
              <a:srgbClr val="00D4FF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UI2Code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914400" y="20574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high-frequency, high-cost, objectively scorable AI tasks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decentralized network.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97280" y="301752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111A3E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31089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⛏️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97280" y="35478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Miners Earn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38221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GPUs monetized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0" y="301752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111A3E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57600" y="31089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💰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657600" y="35478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Save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57600" y="38221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10× cheaper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17920" y="301752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111A3E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17920" y="31089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🌐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217920" y="35478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Evolves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7920" y="38221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quality improvement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7B5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5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F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Us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84048" cy="384048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496" y="1490472"/>
            <a:ext cx="219456" cy="2194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43560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engineering team from Shanghai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221992"/>
            <a:ext cx="384048" cy="384048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" y="2295144"/>
            <a:ext cx="219456" cy="21945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05840" y="224028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expertise in UI engineering</a:t>
            </a:r>
            <a:endParaRPr lang="en-US" sz="1300" dirty="0"/>
          </a:p>
        </p:txBody>
      </p:sp>
      <p:sp>
        <p:nvSpPr>
          <p:cNvPr id="10" name="Shape 6"/>
          <p:cNvSpPr/>
          <p:nvPr/>
        </p:nvSpPr>
        <p:spPr>
          <a:xfrm>
            <a:off x="457200" y="3026664"/>
            <a:ext cx="384048" cy="384048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" y="3099816"/>
            <a:ext cx="219456" cy="21945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05840" y="304495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Experienced the pain of UI implementation firsthand</a:t>
            </a:r>
            <a:endParaRPr lang="en-US" sz="1300" dirty="0"/>
          </a:p>
        </p:txBody>
      </p:sp>
      <p:sp>
        <p:nvSpPr>
          <p:cNvPr id="13" name="Shape 8"/>
          <p:cNvSpPr/>
          <p:nvPr/>
        </p:nvSpPr>
        <p:spPr>
          <a:xfrm>
            <a:off x="457200" y="3831336"/>
            <a:ext cx="384048" cy="384048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496" y="3904488"/>
            <a:ext cx="219456" cy="219456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05840" y="3849624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dramatically reduce UI2Code costs through decentralized inference</a:t>
            </a:r>
            <a:endParaRPr lang="en-US" sz="1300" dirty="0"/>
          </a:p>
        </p:txBody>
      </p:sp>
      <p:sp>
        <p:nvSpPr>
          <p:cNvPr id="16" name="Shape 10"/>
          <p:cNvSpPr/>
          <p:nvPr/>
        </p:nvSpPr>
        <p:spPr>
          <a:xfrm>
            <a:off x="5486400" y="1188720"/>
            <a:ext cx="3200400" cy="347472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5486400" y="1188720"/>
            <a:ext cx="54864" cy="347472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8" name="Text 12"/>
          <p:cNvSpPr/>
          <p:nvPr/>
        </p:nvSpPr>
        <p:spPr>
          <a:xfrm>
            <a:off x="5669280" y="13716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Built This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5669280" y="192024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3–5×</a:t>
            </a:r>
            <a:endParaRPr lang="en-US" sz="2800" dirty="0"/>
          </a:p>
        </p:txBody>
      </p:sp>
      <p:sp>
        <p:nvSpPr>
          <p:cNvPr id="20" name="Text 14"/>
          <p:cNvSpPr/>
          <p:nvPr/>
        </p:nvSpPr>
        <p:spPr>
          <a:xfrm>
            <a:off x="5669280" y="23042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than ideal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5669280" y="283464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$0.05+</a:t>
            </a:r>
            <a:endParaRPr lang="en-US" sz="2800" dirty="0"/>
          </a:p>
        </p:txBody>
      </p:sp>
      <p:sp>
        <p:nvSpPr>
          <p:cNvPr id="22" name="Text 16"/>
          <p:cNvSpPr/>
          <p:nvPr/>
        </p:nvSpPr>
        <p:spPr>
          <a:xfrm>
            <a:off x="5669280" y="32186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GPT-4o API call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5669280" y="374904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∞</a:t>
            </a:r>
            <a:endParaRPr lang="en-US" sz="2800" dirty="0"/>
          </a:p>
        </p:txBody>
      </p:sp>
      <p:sp>
        <p:nvSpPr>
          <p:cNvPr id="24" name="Text 18"/>
          <p:cNvSpPr/>
          <p:nvPr/>
        </p:nvSpPr>
        <p:spPr>
          <a:xfrm>
            <a:off x="5669280" y="41330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GPU capacity globally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731520"/>
            <a:ext cx="4572000" cy="4572000"/>
          </a:xfrm>
          <a:prstGeom prst="ellipse">
            <a:avLst/>
          </a:prstGeom>
          <a:solidFill>
            <a:srgbClr val="F59E0B">
              <a:alpha val="10000"/>
            </a:srgbClr>
          </a:solidFill>
          <a:ln w="12700">
            <a:solidFill>
              <a:srgbClr val="F59E0B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</a:rPr>
              <a:t>01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Points Developers Face Every Day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1828800" cy="594360"/>
          </a:xfrm>
          <a:prstGeom prst="roundRect">
            <a:avLst>
              <a:gd name="adj" fmla="val 12308"/>
            </a:avLst>
          </a:prstGeom>
          <a:solidFill>
            <a:srgbClr val="111A3E"/>
          </a:solidFill>
          <a:ln w="12700">
            <a:solidFill>
              <a:srgbClr val="7B5CF0">
                <a:alpha val="7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73736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Delivery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194560" y="1737360"/>
            <a:ext cx="274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D4FF"/>
                </a:solidFill>
              </a:rPr>
              <a:t>→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468880" y="1737360"/>
            <a:ext cx="1828800" cy="594360"/>
          </a:xfrm>
          <a:prstGeom prst="roundRect">
            <a:avLst>
              <a:gd name="adj" fmla="val 12308"/>
            </a:avLst>
          </a:prstGeom>
          <a:solidFill>
            <a:srgbClr val="111A3E"/>
          </a:solidFill>
          <a:ln w="12700">
            <a:solidFill>
              <a:srgbClr val="7B5CF0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68880" y="173736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Implementation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297680" y="1737360"/>
            <a:ext cx="274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D4FF"/>
                </a:solidFill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0" y="1737360"/>
            <a:ext cx="1828800" cy="594360"/>
          </a:xfrm>
          <a:prstGeom prst="roundRect">
            <a:avLst>
              <a:gd name="adj" fmla="val 12308"/>
            </a:avLst>
          </a:prstGeom>
          <a:solidFill>
            <a:srgbClr val="111A3E"/>
          </a:solidFill>
          <a:ln w="12700">
            <a:solidFill>
              <a:srgbClr val="7B5CF0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173736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 Cycles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0" y="1737360"/>
            <a:ext cx="274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D4FF"/>
                </a:solidFill>
              </a:rPr>
              <a:t>→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675120" y="1737360"/>
            <a:ext cx="1828800" cy="594360"/>
          </a:xfrm>
          <a:prstGeom prst="roundRect">
            <a:avLst>
              <a:gd name="adj" fmla="val 12308"/>
            </a:avLst>
          </a:prstGeom>
          <a:solidFill>
            <a:srgbClr val="111A3E"/>
          </a:solidFill>
          <a:ln w="12700">
            <a:solidFill>
              <a:srgbClr val="7B5CF0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75120" y="173736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 Release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2697480"/>
            <a:ext cx="1828800" cy="1828800"/>
          </a:xfrm>
          <a:prstGeom prst="rect">
            <a:avLst/>
          </a:prstGeom>
          <a:solidFill>
            <a:srgbClr val="111A3E"/>
          </a:solidFill>
          <a:ln w="12700">
            <a:solidFill>
              <a:srgbClr val="111A3E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697480"/>
            <a:ext cx="182880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0"/>
            <a:ext cx="347472" cy="347472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457200" y="33558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Labor Cost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57200" y="36576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pixel-perfect implementation takes days per screen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2468880" y="2697480"/>
            <a:ext cx="1828800" cy="1828800"/>
          </a:xfrm>
          <a:prstGeom prst="rect">
            <a:avLst/>
          </a:prstGeom>
          <a:solidFill>
            <a:srgbClr val="111A3E"/>
          </a:solidFill>
          <a:ln w="12700">
            <a:solidFill>
              <a:srgbClr val="111A3E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2468880" y="2697480"/>
            <a:ext cx="1828800" cy="457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2926080"/>
            <a:ext cx="347472" cy="347472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2560320" y="33558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Delivery</a:t>
            </a:r>
            <a:endParaRPr lang="en-US" sz="1100" dirty="0"/>
          </a:p>
        </p:txBody>
      </p:sp>
      <p:sp>
        <p:nvSpPr>
          <p:cNvPr id="26" name="Text 22"/>
          <p:cNvSpPr/>
          <p:nvPr/>
        </p:nvSpPr>
        <p:spPr>
          <a:xfrm>
            <a:off x="2560320" y="36576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Design-to-code cycles add weeks to shipping timelines</a:t>
            </a:r>
            <a:endParaRPr lang="en-US" sz="950" dirty="0"/>
          </a:p>
        </p:txBody>
      </p:sp>
      <p:sp>
        <p:nvSpPr>
          <p:cNvPr id="27" name="Shape 23"/>
          <p:cNvSpPr/>
          <p:nvPr/>
        </p:nvSpPr>
        <p:spPr>
          <a:xfrm>
            <a:off x="4572000" y="2697480"/>
            <a:ext cx="1828800" cy="1828800"/>
          </a:xfrm>
          <a:prstGeom prst="rect">
            <a:avLst/>
          </a:prstGeom>
          <a:solidFill>
            <a:srgbClr val="111A3E"/>
          </a:solidFill>
          <a:ln w="12700">
            <a:solidFill>
              <a:srgbClr val="111A3E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4"/>
          <p:cNvSpPr/>
          <p:nvPr/>
        </p:nvSpPr>
        <p:spPr>
          <a:xfrm>
            <a:off x="4572000" y="2697480"/>
            <a:ext cx="1828800" cy="457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pic>
        <p:nvPicPr>
          <p:cNvPr id="2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2926080"/>
            <a:ext cx="347472" cy="347472"/>
          </a:xfrm>
          <a:prstGeom prst="rect">
            <a:avLst/>
          </a:prstGeom>
        </p:spPr>
      </p:pic>
      <p:sp>
        <p:nvSpPr>
          <p:cNvPr id="30" name="Text 25"/>
          <p:cNvSpPr/>
          <p:nvPr/>
        </p:nvSpPr>
        <p:spPr>
          <a:xfrm>
            <a:off x="4663440" y="33558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 AI APIs</a:t>
            </a:r>
            <a:endParaRPr lang="en-US" sz="1100" dirty="0"/>
          </a:p>
        </p:txBody>
      </p:sp>
      <p:sp>
        <p:nvSpPr>
          <p:cNvPr id="31" name="Text 26"/>
          <p:cNvSpPr/>
          <p:nvPr/>
        </p:nvSpPr>
        <p:spPr>
          <a:xfrm>
            <a:off x="4663440" y="36576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 Vision costs $0.05+ per call — unaffordable at scale</a:t>
            </a:r>
            <a:endParaRPr lang="en-US" sz="950" dirty="0"/>
          </a:p>
        </p:txBody>
      </p:sp>
      <p:sp>
        <p:nvSpPr>
          <p:cNvPr id="32" name="Shape 27"/>
          <p:cNvSpPr/>
          <p:nvPr/>
        </p:nvSpPr>
        <p:spPr>
          <a:xfrm>
            <a:off x="6675120" y="2697480"/>
            <a:ext cx="1828800" cy="1828800"/>
          </a:xfrm>
          <a:prstGeom prst="rect">
            <a:avLst/>
          </a:prstGeom>
          <a:solidFill>
            <a:srgbClr val="111A3E"/>
          </a:solidFill>
          <a:ln w="12700">
            <a:solidFill>
              <a:srgbClr val="111A3E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33" name="Shape 28"/>
          <p:cNvSpPr/>
          <p:nvPr/>
        </p:nvSpPr>
        <p:spPr>
          <a:xfrm>
            <a:off x="6675120" y="2697480"/>
            <a:ext cx="1828800" cy="457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2280" y="2926080"/>
            <a:ext cx="347472" cy="347472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6766560" y="33558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to Scale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6766560" y="36576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elastic infrastructure for burst UI generation demand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5CF0"/>
                </a:solidFill>
              </a:rPr>
              <a:t>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F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Solution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377440" cy="1097280"/>
          </a:xfrm>
          <a:prstGeom prst="rect">
            <a:avLst/>
          </a:prstGeom>
          <a:solidFill>
            <a:srgbClr val="7B5CF0">
              <a:alpha val="12000"/>
            </a:srgbClr>
          </a:solidFill>
          <a:ln w="12700">
            <a:solidFill>
              <a:srgbClr val="7B5CF0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08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Image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9385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PNG / Figma export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834640" y="1417320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7B5CF0"/>
                </a:solidFill>
              </a:rPr>
              <a:t>→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91840" y="1417320"/>
            <a:ext cx="2377440" cy="1097280"/>
          </a:xfrm>
          <a:prstGeom prst="rect">
            <a:avLst/>
          </a:prstGeom>
          <a:solidFill>
            <a:srgbClr val="00D4FF">
              <a:alpha val="12000"/>
            </a:srgbClr>
          </a:solidFill>
          <a:ln w="12700">
            <a:solidFill>
              <a:srgbClr val="00D4FF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91840" y="1508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 Network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91840" y="19385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Decentralized GPU inference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669280" y="1417320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4FF"/>
                </a:solidFill>
              </a:rPr>
              <a:t>→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6126480" y="1417320"/>
            <a:ext cx="2377440" cy="1097280"/>
          </a:xfrm>
          <a:prstGeom prst="rect">
            <a:avLst/>
          </a:prstGeom>
          <a:solidFill>
            <a:srgbClr val="00E5A0">
              <a:alpha val="12000"/>
            </a:srgbClr>
          </a:solidFill>
          <a:ln w="12700">
            <a:solidFill>
              <a:srgbClr val="00E5A0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26480" y="1508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Code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126480" y="19385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· Tailwind · HTML/CSS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2788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Decentralized?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3291840"/>
            <a:ext cx="310896" cy="310896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337560"/>
            <a:ext cx="219456" cy="219456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868680" y="331012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Low-cost global idle GPUs aggregated at scale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754880" y="3291840"/>
            <a:ext cx="310896" cy="310896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3337560"/>
            <a:ext cx="219456" cy="219456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166360" y="331012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Delay-tolerant workloads — seconds of latency OK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457200" y="3886200"/>
            <a:ext cx="310896" cy="310896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931920"/>
            <a:ext cx="219456" cy="219456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868680" y="390448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on-chain settlement &amp; rewards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4754880" y="3886200"/>
            <a:ext cx="310896" cy="310896"/>
          </a:xfrm>
          <a:prstGeom prst="ellipse">
            <a:avLst/>
          </a:prstGeom>
          <a:solidFill>
            <a:srgbClr val="E8EEFF"/>
          </a:solidFill>
          <a:ln w="12700">
            <a:solidFill>
              <a:srgbClr val="C5CCEE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931920"/>
            <a:ext cx="219456" cy="219456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166360" y="390448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10× cheaper than centralized AI APIs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00E5A0">
              <a:alpha val="10000"/>
            </a:srgbClr>
          </a:solidFill>
          <a:ln w="12700">
            <a:solidFill>
              <a:srgbClr val="00E5A0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</a:rPr>
              <a:t>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94B2"/>
                </a:solidFill>
              </a:rPr>
              <a:t>Who Are the Buyers?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2940" y="1737360"/>
            <a:ext cx="2468880" cy="1417320"/>
          </a:xfrm>
          <a:prstGeom prst="rect">
            <a:avLst/>
          </a:prstGeom>
          <a:solidFill>
            <a:srgbClr val="111A3E"/>
          </a:solidFill>
          <a:ln w="12700">
            <a:solidFill>
              <a:srgbClr val="00D4FF">
                <a:alpha val="5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62940" y="1737360"/>
            <a:ext cx="2468880" cy="36576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0010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Tool Companies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0100" y="228600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Figma, Sketch plugins that auto-export code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68980" y="1737360"/>
            <a:ext cx="2468880" cy="1417320"/>
          </a:xfrm>
          <a:prstGeom prst="rect">
            <a:avLst/>
          </a:prstGeom>
          <a:solidFill>
            <a:srgbClr val="111A3E"/>
          </a:solidFill>
          <a:ln w="12700">
            <a:solidFill>
              <a:srgbClr val="7B5CF0">
                <a:alpha val="5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68980" y="1737360"/>
            <a:ext cx="2468880" cy="36576"/>
          </a:xfrm>
          <a:prstGeom prst="rect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0614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Teams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06140" y="228600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teams seeking faster design implementation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875020" y="1737360"/>
            <a:ext cx="2468880" cy="1417320"/>
          </a:xfrm>
          <a:prstGeom prst="rect">
            <a:avLst/>
          </a:prstGeom>
          <a:solidFill>
            <a:srgbClr val="111A3E"/>
          </a:solidFill>
          <a:ln w="12700">
            <a:solidFill>
              <a:srgbClr val="00E5A0">
                <a:alpha val="5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875020" y="1737360"/>
            <a:ext cx="246888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1218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Outsourcing Agencies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12180" y="228600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High-volume UI delivery at reduced cost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965960" y="3383280"/>
            <a:ext cx="2468880" cy="1417320"/>
          </a:xfrm>
          <a:prstGeom prst="rect">
            <a:avLst/>
          </a:prstGeom>
          <a:solidFill>
            <a:srgbClr val="111A3E"/>
          </a:solidFill>
          <a:ln w="12700">
            <a:solidFill>
              <a:srgbClr val="F59E0B">
                <a:alpha val="5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965960" y="3383280"/>
            <a:ext cx="246888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103120" y="35661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Coding Platforms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103120" y="393192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v0, Lovable, and next-gen IDE integrations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0" y="3383280"/>
            <a:ext cx="2468880" cy="1417320"/>
          </a:xfrm>
          <a:prstGeom prst="rect">
            <a:avLst/>
          </a:prstGeom>
          <a:solidFill>
            <a:srgbClr val="111A3E"/>
          </a:solidFill>
          <a:ln w="12700">
            <a:solidFill>
              <a:srgbClr val="EF4444">
                <a:alpha val="5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0" y="3383280"/>
            <a:ext cx="2468880" cy="3657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09160" y="35661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Scale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09160" y="393192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Large-scale UI generation for product teams</a:t>
            </a:r>
            <a:endParaRPr lang="en-US" sz="1000" dirty="0"/>
          </a:p>
        </p:txBody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66060" y="1901952"/>
            <a:ext cx="274320" cy="274320"/>
          </a:xfrm>
          <a:prstGeom prst="rect">
            <a:avLst/>
          </a:prstGeom>
        </p:spPr>
      </p:pic>
      <p:pic>
        <p:nvPicPr>
          <p:cNvPr id="2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00" y="1901952"/>
            <a:ext cx="274320" cy="274320"/>
          </a:xfrm>
          <a:prstGeom prst="rect">
            <a:avLst/>
          </a:prstGeom>
        </p:spPr>
      </p:pic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8140" y="1901952"/>
            <a:ext cx="274320" cy="274320"/>
          </a:xfrm>
          <a:prstGeom prst="rect">
            <a:avLst/>
          </a:prstGeom>
        </p:spPr>
      </p:pic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9080" y="3547872"/>
            <a:ext cx="274320" cy="274320"/>
          </a:xfrm>
          <a:prstGeom prst="rect">
            <a:avLst/>
          </a:prstGeom>
        </p:spPr>
      </p:pic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120" y="3547872"/>
            <a:ext cx="274320" cy="2743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5CF0"/>
                </a:solidFill>
              </a:rPr>
              <a:t>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F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Miner Incentives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94B2"/>
                </a:solidFill>
              </a:rPr>
              <a:t>Why Would Miners Participate?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57200" cy="457200"/>
          </a:xfrm>
          <a:prstGeom prst="ellipse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97280" y="164592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GPUs Run Inference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93852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Miners with spare GPU capacity join the network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67512" y="2176272"/>
            <a:ext cx="0" cy="228600"/>
          </a:xfrm>
          <a:prstGeom prst="line">
            <a:avLst/>
          </a:prstGeom>
          <a:noFill/>
          <a:ln w="19050">
            <a:solidFill>
              <a:srgbClr val="BBCCEE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457200" y="2450592"/>
            <a:ext cx="457200" cy="457200"/>
          </a:xfrm>
          <a:prstGeom prst="ellipse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4505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240487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Models &amp; Receive Tasks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269748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open-source models, receive design jobs from the subnet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67512" y="2935224"/>
            <a:ext cx="0" cy="228600"/>
          </a:xfrm>
          <a:prstGeom prst="line">
            <a:avLst/>
          </a:prstGeom>
          <a:noFill/>
          <a:ln w="19050">
            <a:solidFill>
              <a:srgbClr val="BBCCEE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457200" y="3209544"/>
            <a:ext cx="457200" cy="457200"/>
          </a:xfrm>
          <a:prstGeom prst="ellipse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209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31638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Generated Code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345643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React/HTML/CSS code for each design image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67512" y="3694176"/>
            <a:ext cx="0" cy="228600"/>
          </a:xfrm>
          <a:prstGeom prst="line">
            <a:avLst/>
          </a:prstGeom>
          <a:noFill/>
          <a:ln w="19050">
            <a:solidFill>
              <a:srgbClr val="BBCCEE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457200" y="3968496"/>
            <a:ext cx="457200" cy="457200"/>
          </a:xfrm>
          <a:prstGeom prst="ellipse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9684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97280" y="392277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TAO Rewards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421538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based on quality score — higher accuracy = more TAO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1554480"/>
            <a:ext cx="3017520" cy="310896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669280" y="1554480"/>
            <a:ext cx="3017520" cy="45720"/>
          </a:xfrm>
          <a:prstGeom prst="rect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06440" y="171907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B5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Formula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806440" y="21945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Reward ∝ Score²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5806440" y="28803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Quadratic scoring creates strong incentive to maximize quality — not just pass the threshold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943600" y="4343400"/>
            <a:ext cx="457200" cy="274320"/>
          </a:xfrm>
          <a:prstGeom prst="rect">
            <a:avLst/>
          </a:prstGeom>
          <a:solidFill>
            <a:srgbClr val="4B5563"/>
          </a:solidFill>
          <a:ln w="12700">
            <a:solidFill>
              <a:srgbClr val="4B556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583680" y="4114800"/>
            <a:ext cx="457200" cy="502920"/>
          </a:xfrm>
          <a:prstGeom prst="rect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223760" y="3886200"/>
            <a:ext cx="457200" cy="731520"/>
          </a:xfrm>
          <a:prstGeom prst="rect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863840" y="3611880"/>
            <a:ext cx="457200" cy="10058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669280" y="46634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4B2"/>
                </a:solidFill>
              </a:rPr>
              <a:t>Higher Quality = Exponentially More TAO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2743200"/>
            <a:ext cx="4572000" cy="4572000"/>
          </a:xfrm>
          <a:prstGeom prst="ellipse">
            <a:avLst/>
          </a:prstGeom>
          <a:solidFill>
            <a:srgbClr val="00D4FF">
              <a:alpha val="8000"/>
            </a:srgbClr>
          </a:solidFill>
          <a:ln w="12700">
            <a:solidFill>
              <a:srgbClr val="00D4FF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</a:rPr>
              <a:t>05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Validation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4B2"/>
                </a:solidFill>
              </a:rPr>
              <a:t>Automatic Scoring Mechanism — No Human Review Required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691640"/>
            <a:ext cx="1508760" cy="502920"/>
          </a:xfrm>
          <a:prstGeom prst="roundRect">
            <a:avLst>
              <a:gd name="adj" fmla="val 14545"/>
            </a:avLst>
          </a:prstGeom>
          <a:solidFill>
            <a:srgbClr val="111A3E"/>
          </a:solidFill>
          <a:ln w="12700">
            <a:solidFill>
              <a:srgbClr val="00D4FF">
                <a:alpha val="6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69164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83080" y="1691640"/>
            <a:ext cx="182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4FF"/>
                </a:solidFill>
              </a:rPr>
              <a:t>→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965960" y="1691640"/>
            <a:ext cx="1508760" cy="502920"/>
          </a:xfrm>
          <a:prstGeom prst="roundRect">
            <a:avLst>
              <a:gd name="adj" fmla="val 14545"/>
            </a:avLst>
          </a:prstGeom>
          <a:solidFill>
            <a:srgbClr val="111A3E"/>
          </a:solidFill>
          <a:ln w="12700">
            <a:solidFill>
              <a:srgbClr val="00D4FF">
                <a:alpha val="6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65960" y="169164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74720" y="1691640"/>
            <a:ext cx="182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4FF"/>
                </a:solidFill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0" y="1691640"/>
            <a:ext cx="1508760" cy="502920"/>
          </a:xfrm>
          <a:prstGeom prst="roundRect">
            <a:avLst>
              <a:gd name="adj" fmla="val 14545"/>
            </a:avLst>
          </a:prstGeom>
          <a:solidFill>
            <a:srgbClr val="111A3E"/>
          </a:solidFill>
          <a:ln w="12700">
            <a:solidFill>
              <a:srgbClr val="00D4FF">
                <a:alpha val="6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0" y="169164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 Screenshot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166360" y="1691640"/>
            <a:ext cx="182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4FF"/>
                </a:solidFill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349240" y="1691640"/>
            <a:ext cx="1508760" cy="502920"/>
          </a:xfrm>
          <a:prstGeom prst="roundRect">
            <a:avLst>
              <a:gd name="adj" fmla="val 14545"/>
            </a:avLst>
          </a:prstGeom>
          <a:solidFill>
            <a:srgbClr val="111A3E"/>
          </a:solidFill>
          <a:ln w="12700">
            <a:solidFill>
              <a:srgbClr val="00D4FF">
                <a:alpha val="6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49240" y="169164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Pixel Comparison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0" y="1691640"/>
            <a:ext cx="182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4FF"/>
                </a:solidFill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040880" y="1691640"/>
            <a:ext cx="1508760" cy="502920"/>
          </a:xfrm>
          <a:prstGeom prst="roundRect">
            <a:avLst>
              <a:gd name="adj" fmla="val 14545"/>
            </a:avLst>
          </a:prstGeom>
          <a:solidFill>
            <a:srgbClr val="111A3E"/>
          </a:solidFill>
          <a:ln w="12700">
            <a:solidFill>
              <a:srgbClr val="00D4FF">
                <a:alpha val="6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40880" y="169164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2514600"/>
            <a:ext cx="2560320" cy="2286000"/>
          </a:xfrm>
          <a:prstGeom prst="rect">
            <a:avLst/>
          </a:prstGeom>
          <a:solidFill>
            <a:srgbClr val="111A3E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2514600"/>
            <a:ext cx="2560320" cy="36576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50%</a:t>
            </a:r>
            <a:endParaRPr lang="en-US" sz="4200" dirty="0"/>
          </a:p>
        </p:txBody>
      </p:sp>
      <p:sp>
        <p:nvSpPr>
          <p:cNvPr id="23" name="Text 21"/>
          <p:cNvSpPr/>
          <p:nvPr/>
        </p:nvSpPr>
        <p:spPr>
          <a:xfrm>
            <a:off x="594360" y="34015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Fidelity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94360" y="374904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pixel comparison against original design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91840" y="2514600"/>
            <a:ext cx="2560320" cy="2286000"/>
          </a:xfrm>
          <a:prstGeom prst="rect">
            <a:avLst/>
          </a:prstGeom>
          <a:solidFill>
            <a:srgbClr val="111A3E"/>
          </a:solidFill>
          <a:ln w="12700">
            <a:solidFill>
              <a:srgbClr val="7B5CF0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91840" y="2514600"/>
            <a:ext cx="2560320" cy="36576"/>
          </a:xfrm>
          <a:prstGeom prst="rect">
            <a:avLst/>
          </a:prstGeom>
          <a:solidFill>
            <a:srgbClr val="7B5CF0"/>
          </a:solidFill>
          <a:ln w="12700">
            <a:solidFill>
              <a:srgbClr val="7B5C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9184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7B5C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30%</a:t>
            </a:r>
            <a:endParaRPr lang="en-US" sz="4200" dirty="0"/>
          </a:p>
        </p:txBody>
      </p:sp>
      <p:sp>
        <p:nvSpPr>
          <p:cNvPr id="28" name="Text 26"/>
          <p:cNvSpPr/>
          <p:nvPr/>
        </p:nvSpPr>
        <p:spPr>
          <a:xfrm>
            <a:off x="3429000" y="34015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Executability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429000" y="374904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 validity + successful render check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26480" y="2514600"/>
            <a:ext cx="2560320" cy="2286000"/>
          </a:xfrm>
          <a:prstGeom prst="rect">
            <a:avLst/>
          </a:prstGeom>
          <a:solidFill>
            <a:srgbClr val="111A3E"/>
          </a:solidFill>
          <a:ln w="12700">
            <a:solidFill>
              <a:srgbClr val="00E5A0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26480" y="2514600"/>
            <a:ext cx="256032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2648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0E5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4200" dirty="0"/>
          </a:p>
        </p:txBody>
      </p:sp>
      <p:sp>
        <p:nvSpPr>
          <p:cNvPr id="33" name="Text 31"/>
          <p:cNvSpPr/>
          <p:nvPr/>
        </p:nvSpPr>
        <p:spPr>
          <a:xfrm>
            <a:off x="6263640" y="34015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Lighthouse Score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263640" y="374904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&amp; accessibility auto-audit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5CF0"/>
                </a:solidFill>
              </a:rPr>
              <a:t>06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F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Anti-Cheat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94B2"/>
                </a:solidFill>
              </a:rPr>
              <a:t>Game Theory: How We Prevent Fraud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3931920" cy="914400"/>
          </a:xfrm>
          <a:prstGeom prst="rect">
            <a:avLst/>
          </a:prstGeom>
          <a:solidFill>
            <a:srgbClr val="FFF5F5"/>
          </a:solidFill>
          <a:ln w="12700">
            <a:solidFill>
              <a:srgbClr val="EF4444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45920"/>
            <a:ext cx="45720" cy="9144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71907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ATTACK: Caching Answers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1993392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Storing prior outputs and returning them directly without running the model.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1645920"/>
            <a:ext cx="4023360" cy="91440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63440" y="1645920"/>
            <a:ext cx="45720" cy="9144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71907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Trap Images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846320" y="199339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Corrupted designs are injected; correct answer is low-fidelity output. High scores on traps trigger immediate weight decay.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" y="2724912"/>
            <a:ext cx="3931920" cy="914400"/>
          </a:xfrm>
          <a:prstGeom prst="rect">
            <a:avLst/>
          </a:prstGeom>
          <a:solidFill>
            <a:srgbClr val="FFF5F5"/>
          </a:solidFill>
          <a:ln w="12700">
            <a:solidFill>
              <a:srgbClr val="F59E0B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724912"/>
            <a:ext cx="45720" cy="914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2798064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ATTACK: Not Running the Model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3072384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Forwarding requests to third-party APIs or returning pre-stored results instead of doing real inference.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63440" y="2724912"/>
            <a:ext cx="4023360" cy="91440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663440" y="2724912"/>
            <a:ext cx="45720" cy="9144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27980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Random Perturbations + Latency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307238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Validators send slightly modified designs — real inference adapts output. Unnaturally stable latency patterns flag cheaters.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57200" y="3803904"/>
            <a:ext cx="3931920" cy="914400"/>
          </a:xfrm>
          <a:prstGeom prst="rect">
            <a:avLst/>
          </a:prstGeom>
          <a:solidFill>
            <a:srgbClr val="FFF5F5"/>
          </a:solidFill>
          <a:ln w="12700">
            <a:solidFill>
              <a:srgbClr val="8B5CF6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803904"/>
            <a:ext cx="45720" cy="91440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387705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ATTACK: Latency Cheating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4151376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Returning results in milliseconds — far below the hundreds-of-ms real inference requires.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663440" y="3803904"/>
            <a:ext cx="4023360" cy="914400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63440" y="3803904"/>
            <a:ext cx="45720" cy="9144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0" y="38770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Latency Distribution Monitoring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46320" y="4151376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inference latency has variance. Latency drops to tens of ms or suspiciously flat distribution → watch-flag triggered.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0A0F2C"/>
          </a:solidFill>
          <a:ln w="12700">
            <a:solidFill>
              <a:srgbClr val="0A0F2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Flagged miners: weights linearly decayed to zero over 3 rounds — re-entry in round 4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F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2286000"/>
            <a:ext cx="5486400" cy="5486400"/>
          </a:xfrm>
          <a:prstGeom prst="ellipse">
            <a:avLst/>
          </a:prstGeom>
          <a:solidFill>
            <a:srgbClr val="7B5CF0">
              <a:alpha val="10000"/>
            </a:srgbClr>
          </a:solidFill>
          <a:ln w="12700">
            <a:solidFill>
              <a:srgbClr val="7B5CF0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</a:rPr>
              <a:t>07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Roadmap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840480" cy="3383280"/>
          </a:xfrm>
          <a:prstGeom prst="rect">
            <a:avLst/>
          </a:prstGeom>
          <a:solidFill>
            <a:srgbClr val="111A3E"/>
          </a:solidFill>
          <a:ln w="12700">
            <a:solidFill>
              <a:srgbClr val="EF4444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17320"/>
            <a:ext cx="3840480" cy="3657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57276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Limitations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05740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Pixel similarity ≠ aesthetic quality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2715768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Edge-case layouts remain difficult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3374136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Model quality varies across miners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46320" y="1417320"/>
            <a:ext cx="3840480" cy="3383280"/>
          </a:xfrm>
          <a:prstGeom prst="rect">
            <a:avLst/>
          </a:prstGeom>
          <a:solidFill>
            <a:srgbClr val="111A3E"/>
          </a:solidFill>
          <a:ln w="12700">
            <a:solidFill>
              <a:srgbClr val="00E5A0">
                <a:alpha val="4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417320"/>
            <a:ext cx="384048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83480" y="157276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300" dirty="0"/>
          </a:p>
        </p:txBody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0" y="2103120"/>
            <a:ext cx="256032" cy="256032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5394960" y="2075688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sampling reviews — random task audit</a:t>
            </a:r>
            <a:endParaRPr lang="en-US" sz="110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761488"/>
            <a:ext cx="256032" cy="25603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94960" y="2734056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incentives — accurate raters earn TAO</a:t>
            </a:r>
            <a:endParaRPr lang="en-US" sz="110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419856"/>
            <a:ext cx="256032" cy="25603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394960" y="3392424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+ subjective quality evaluation loop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2026-05-23T07:04:57Z</dcterms:created>
  <dcterms:modified xsi:type="dcterms:W3CDTF">2026-05-23T07:04:57Z</dcterms:modified>
</cp:coreProperties>
</file>