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8" r:id="rId2"/>
    <p:sldId id="306" r:id="rId3"/>
    <p:sldId id="327" r:id="rId4"/>
    <p:sldId id="313" r:id="rId5"/>
    <p:sldId id="329" r:id="rId6"/>
    <p:sldId id="330" r:id="rId7"/>
    <p:sldId id="295" r:id="rId8"/>
    <p:sldId id="331" r:id="rId9"/>
  </p:sldIdLst>
  <p:sldSz cx="9906000" cy="6858000" type="A4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5BB"/>
    <a:srgbClr val="77B3E6"/>
    <a:srgbClr val="90BAD5"/>
    <a:srgbClr val="C6AEA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5" autoAdjust="0"/>
    <p:restoredTop sz="96045" autoAdjust="0"/>
  </p:normalViewPr>
  <p:slideViewPr>
    <p:cSldViewPr>
      <p:cViewPr varScale="1">
        <p:scale>
          <a:sx n="69" d="100"/>
          <a:sy n="69" d="100"/>
        </p:scale>
        <p:origin x="1280" y="4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41" y="0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964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41" y="9722964"/>
            <a:ext cx="3076860" cy="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51FD84-6B6A-430E-AA8A-94AAD1C252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44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0784" y="0"/>
            <a:ext cx="3076860" cy="511649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400931EA-CE61-487B-87F4-1BE13FD76754}" type="datetimeFigureOut">
              <a:rPr lang="fr-FR" smtClean="0"/>
              <a:pPr/>
              <a:t>16/04/2020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196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28" y="4861482"/>
            <a:ext cx="5678445" cy="4604841"/>
          </a:xfrm>
          <a:prstGeom prst="rect">
            <a:avLst/>
          </a:prstGeom>
        </p:spPr>
        <p:txBody>
          <a:bodyPr vert="horz" lIns="94650" tIns="47325" rIns="94650" bIns="4732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0784" y="9721330"/>
            <a:ext cx="3076860" cy="511648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B3D30C1A-AADF-475B-AAFA-2D7ABF14B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295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61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1D79-FA40-4A99-8CEB-138935D793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1718-AF28-40CC-B510-F107612D9E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2970" y="609600"/>
            <a:ext cx="6162675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92B3-95F6-4780-A542-34CEE5C88A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9591-67DF-4447-8FFA-D8D57E65BA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3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A275-312A-4FC7-A958-00B1C1C35A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4152-B96F-4582-9B40-917E3ABF5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9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9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16E4-2B68-4FB4-9E7D-872DD2AE4D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88D93-3200-4BFD-ABB8-880736DEB9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14975-E10C-4A53-8AB1-6EAB79B5E3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9" y="27308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CDC4-84DB-47E2-AC66-F9F386F312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2BA9-CB7E-4AC6-9F50-A6EEC6A02C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9BEC4F4-2E66-4B94-AA3D-5EAE284AA7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7" descr="Masque Power point Vatel grou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6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ogo-Vatel-BestSchool-Award (2).jpg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53" y="5661248"/>
            <a:ext cx="720080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130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0702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274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3984625" indent="-239713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836712"/>
            <a:ext cx="8420100" cy="1512168"/>
          </a:xfrm>
        </p:spPr>
        <p:txBody>
          <a:bodyPr/>
          <a:lstStyle/>
          <a:p>
            <a:r>
              <a:rPr lang="fr-FR" b="1" dirty="0" err="1" smtClean="0"/>
              <a:t>Hospitality</a:t>
            </a:r>
            <a:r>
              <a:rPr lang="fr-FR" b="1" dirty="0" smtClean="0"/>
              <a:t> and </a:t>
            </a:r>
            <a:r>
              <a:rPr lang="fr-FR" b="1" dirty="0" err="1" smtClean="0"/>
              <a:t>Wine</a:t>
            </a:r>
            <a:r>
              <a:rPr lang="fr-FR" b="1" dirty="0" smtClean="0"/>
              <a:t> &amp; Spirits : </a:t>
            </a:r>
            <a:r>
              <a:rPr lang="fr-FR" b="1" dirty="0" err="1" smtClean="0"/>
              <a:t>Opportunities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8" y="2492896"/>
            <a:ext cx="5544615" cy="4047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739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86" y="806728"/>
            <a:ext cx="907436" cy="92948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8464" y="1340768"/>
            <a:ext cx="768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WORLDWIDE TOURISM REVENUE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4256" t="25199" r="26370" b="30001"/>
          <a:stretch/>
        </p:blipFill>
        <p:spPr>
          <a:xfrm>
            <a:off x="344488" y="2132856"/>
            <a:ext cx="5989791" cy="41044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34279" y="2477129"/>
            <a:ext cx="33789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45% for </a:t>
            </a:r>
            <a:r>
              <a:rPr lang="fr-FR" sz="1800" dirty="0" err="1" smtClean="0"/>
              <a:t>Hospitality</a:t>
            </a:r>
            <a:r>
              <a:rPr lang="fr-FR" sz="1800" dirty="0" smtClean="0"/>
              <a:t>/</a:t>
            </a:r>
            <a:br>
              <a:rPr lang="fr-FR" sz="1800" dirty="0" smtClean="0"/>
            </a:br>
            <a:r>
              <a:rPr lang="fr-FR" sz="1800" dirty="0" smtClean="0"/>
              <a:t>Food &amp; </a:t>
            </a:r>
            <a:r>
              <a:rPr lang="fr-FR" sz="1800" dirty="0" err="1" smtClean="0"/>
              <a:t>Beverage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20% </a:t>
            </a:r>
            <a:r>
              <a:rPr lang="fr-FR" sz="1800" dirty="0" err="1" smtClean="0"/>
              <a:t>Tourism</a:t>
            </a:r>
            <a:r>
              <a:rPr lang="fr-FR" sz="1800" dirty="0" smtClean="0"/>
              <a:t>/</a:t>
            </a:r>
            <a:r>
              <a:rPr lang="fr-FR" sz="1800" dirty="0" err="1" smtClean="0"/>
              <a:t>events</a:t>
            </a:r>
            <a:r>
              <a:rPr lang="fr-FR" sz="1800" dirty="0" smtClean="0"/>
              <a:t> </a:t>
            </a:r>
            <a:r>
              <a:rPr lang="fr-FR" sz="1800" dirty="0" err="1" smtClean="0"/>
              <a:t>going</a:t>
            </a:r>
            <a:r>
              <a:rPr lang="fr-FR" sz="1800" dirty="0" smtClean="0"/>
              <a:t> down</a:t>
            </a:r>
          </a:p>
          <a:p>
            <a:endParaRPr lang="fr-FR" sz="1800" dirty="0" smtClean="0"/>
          </a:p>
          <a:p>
            <a:r>
              <a:rPr lang="fr-FR" sz="1800" dirty="0" smtClean="0"/>
              <a:t>15</a:t>
            </a:r>
            <a:r>
              <a:rPr lang="fr-FR" sz="1800" dirty="0"/>
              <a:t>% </a:t>
            </a:r>
            <a:r>
              <a:rPr lang="fr-FR" sz="1800" dirty="0" err="1"/>
              <a:t>Leisure</a:t>
            </a:r>
            <a:r>
              <a:rPr lang="fr-FR" sz="1800" dirty="0"/>
              <a:t> </a:t>
            </a:r>
            <a:r>
              <a:rPr lang="fr-FR" sz="1800" dirty="0" err="1"/>
              <a:t>activities</a:t>
            </a:r>
            <a:r>
              <a:rPr lang="fr-FR" sz="1800" dirty="0"/>
              <a:t> </a:t>
            </a:r>
            <a:r>
              <a:rPr lang="fr-FR" sz="1800" dirty="0" err="1"/>
              <a:t>going</a:t>
            </a:r>
            <a:r>
              <a:rPr lang="fr-FR" sz="1800" dirty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9356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Key </a:t>
            </a:r>
            <a:r>
              <a:rPr lang="fr-FR" sz="3200" b="1" dirty="0" err="1" smtClean="0"/>
              <a:t>numbers</a:t>
            </a:r>
            <a:r>
              <a:rPr lang="fr-FR" sz="3200" b="1" dirty="0" smtClean="0"/>
              <a:t> for </a:t>
            </a:r>
            <a:r>
              <a:rPr lang="fr-FR" sz="3200" b="1" dirty="0" err="1" smtClean="0"/>
              <a:t>India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alone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Hospitality : 8,1% total </a:t>
            </a:r>
            <a:r>
              <a:rPr lang="en-US" sz="2800" b="1" dirty="0" smtClean="0">
                <a:latin typeface="+mj-lt"/>
              </a:rPr>
              <a:t>employment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>
                <a:latin typeface="+mj-lt"/>
              </a:rPr>
              <a:t>9,2% of the </a:t>
            </a:r>
            <a:r>
              <a:rPr lang="en-US" sz="2800" dirty="0" smtClean="0">
                <a:latin typeface="+mj-lt"/>
              </a:rPr>
              <a:t>GDP.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India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is the 7th largest tourism economy in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rial" panose="020B0604020202020204" pitchFamily="34" charset="0"/>
              </a:rPr>
              <a:t>10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million foreigner tourists in 2017.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Annual Growth Rate </a:t>
            </a:r>
            <a:r>
              <a:rPr lang="en-US" sz="2800" b="1" dirty="0" smtClean="0">
                <a:latin typeface="+mj-lt"/>
                <a:cs typeface="Arial" panose="020B0604020202020204" pitchFamily="34" charset="0"/>
              </a:rPr>
              <a:t>of 14%*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! </a:t>
            </a:r>
            <a:endParaRPr lang="en-US" sz="2800" b="1" dirty="0" smtClean="0">
              <a:latin typeface="+mj-lt"/>
              <a:cs typeface="Arial" panose="020B0604020202020204" pitchFamily="34" charset="0"/>
            </a:endParaRPr>
          </a:p>
          <a:p>
            <a:r>
              <a:rPr lang="fr-FR" sz="2800" b="1" dirty="0" err="1" smtClean="0">
                <a:latin typeface="+mj-lt"/>
                <a:cs typeface="Arial" panose="020B0604020202020204" pitchFamily="34" charset="0"/>
              </a:rPr>
              <a:t>Wine</a:t>
            </a:r>
            <a:r>
              <a:rPr lang="fr-FR" sz="2800" b="1" dirty="0" smtClean="0">
                <a:latin typeface="+mj-lt"/>
                <a:cs typeface="Arial" panose="020B0604020202020204" pitchFamily="34" charset="0"/>
              </a:rPr>
              <a:t> &amp; Spirits : </a:t>
            </a:r>
            <a:r>
              <a:rPr lang="fr-FR" sz="2800" b="1" dirty="0" err="1" smtClean="0">
                <a:latin typeface="+mj-lt"/>
                <a:cs typeface="Arial" panose="020B0604020202020204" pitchFamily="34" charset="0"/>
              </a:rPr>
              <a:t>throughout</a:t>
            </a:r>
            <a:r>
              <a:rPr lang="fr-FR" sz="2800" b="1" dirty="0" smtClean="0">
                <a:latin typeface="+mj-lt"/>
                <a:cs typeface="Arial" panose="020B0604020202020204" pitchFamily="34" charset="0"/>
              </a:rPr>
              <a:t> Asia!</a:t>
            </a:r>
            <a:endParaRPr lang="fr-FR" sz="2800" b="1" dirty="0" smtClean="0">
              <a:latin typeface="+mj-lt"/>
              <a:cs typeface="Arial" panose="020B0604020202020204" pitchFamily="34" charset="0"/>
            </a:endParaRPr>
          </a:p>
          <a:p>
            <a:endParaRPr lang="fr-FR" sz="2800" b="1" dirty="0">
              <a:latin typeface="+mj-lt"/>
              <a:cs typeface="Arial" panose="020B0604020202020204" pitchFamily="34" charset="0"/>
            </a:endParaRPr>
          </a:p>
          <a:p>
            <a:r>
              <a:rPr lang="fr-FR" sz="1600" dirty="0" smtClean="0">
                <a:latin typeface="+mj-lt"/>
                <a:cs typeface="Arial" panose="020B0604020202020204" pitchFamily="34" charset="0"/>
              </a:rPr>
              <a:t>*Source : tourism.gov.in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9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778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bg1"/>
                </a:solidFill>
              </a:rPr>
              <a:t>Career corner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" y="836712"/>
            <a:ext cx="9577064" cy="9874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821" y="1977263"/>
            <a:ext cx="1728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Restaurant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F&amp;B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Banquet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Breakfast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Room service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Sommelier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Restaurant </a:t>
            </a:r>
            <a:r>
              <a:rPr lang="fr-FR" sz="1600" dirty="0" err="1" smtClean="0"/>
              <a:t>Director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27006" y="2012940"/>
            <a:ext cx="19298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Accommodation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Front Office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Booking</a:t>
            </a:r>
            <a:r>
              <a:rPr lang="fr-FR" sz="1600" dirty="0" smtClean="0"/>
              <a:t>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Technical</a:t>
            </a:r>
            <a:r>
              <a:rPr lang="fr-FR" sz="1600" dirty="0" smtClean="0"/>
              <a:t>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Night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Housekeeping</a:t>
            </a:r>
            <a:r>
              <a:rPr lang="fr-FR" sz="1600" dirty="0" smtClean="0"/>
              <a:t>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Concierge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Travel</a:t>
            </a:r>
            <a:r>
              <a:rPr lang="fr-FR" sz="1600" dirty="0" smtClean="0"/>
              <a:t> Manager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656856" y="2012940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Finance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Accounting</a:t>
            </a:r>
            <a:r>
              <a:rPr lang="fr-FR" sz="1600" dirty="0"/>
              <a:t> </a:t>
            </a:r>
            <a:r>
              <a:rPr lang="fr-FR" sz="1600" dirty="0" smtClean="0"/>
              <a:t>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Cost</a:t>
            </a:r>
            <a:r>
              <a:rPr lang="fr-FR" sz="1600" dirty="0" smtClean="0"/>
              <a:t> Controller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107142" y="2012940"/>
            <a:ext cx="12140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Marketing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Sales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Events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Wedding</a:t>
            </a:r>
            <a:r>
              <a:rPr lang="fr-FR" sz="1600" dirty="0" smtClean="0"/>
              <a:t> </a:t>
            </a:r>
            <a:r>
              <a:rPr lang="fr-FR" sz="1600" dirty="0" err="1" smtClean="0"/>
              <a:t>Planner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Promotion/social Media</a:t>
            </a:r>
            <a:br>
              <a:rPr lang="fr-FR" sz="1600" dirty="0" smtClean="0"/>
            </a:br>
            <a:r>
              <a:rPr lang="fr-FR" sz="1600" dirty="0" smtClean="0"/>
              <a:t>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681192" y="1986046"/>
            <a:ext cx="1296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Human</a:t>
            </a:r>
            <a:r>
              <a:rPr lang="fr-FR" sz="1600" dirty="0" smtClean="0"/>
              <a:t> Ressources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Recrutment</a:t>
            </a:r>
            <a:r>
              <a:rPr lang="fr-FR" sz="1600" dirty="0" smtClean="0"/>
              <a:t>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Training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Career</a:t>
            </a:r>
            <a:r>
              <a:rPr lang="fr-FR" sz="1600" dirty="0" smtClean="0"/>
              <a:t> </a:t>
            </a:r>
            <a:r>
              <a:rPr lang="fr-FR" sz="1600" dirty="0" err="1" smtClean="0"/>
              <a:t>counsellor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977336" y="1994829"/>
            <a:ext cx="1882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Entrepreneur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General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Innovation and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Manager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Quality</a:t>
            </a:r>
            <a:r>
              <a:rPr lang="fr-FR" sz="1600" dirty="0" smtClean="0"/>
              <a:t> </a:t>
            </a:r>
            <a:r>
              <a:rPr lang="fr-FR" sz="1600" dirty="0" err="1" smtClean="0"/>
              <a:t>Auditor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PR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err="1" smtClean="0"/>
              <a:t>Luxury</a:t>
            </a:r>
            <a:r>
              <a:rPr lang="fr-FR" sz="1600" dirty="0" smtClean="0"/>
              <a:t> </a:t>
            </a:r>
            <a:r>
              <a:rPr lang="fr-FR" sz="1600" dirty="0" err="1" smtClean="0"/>
              <a:t>Journalist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Import/Export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172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906000" cy="2747392"/>
          </a:xfrm>
        </p:spPr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for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opportunities</a:t>
            </a:r>
            <a:r>
              <a:rPr lang="fr-FR" dirty="0" smtClean="0"/>
              <a:t>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3329282"/>
            <a:ext cx="3689684" cy="212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736629"/>
            <a:ext cx="3096344" cy="412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29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98290" y="678966"/>
            <a:ext cx="5335229" cy="642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54578" y="1723535"/>
            <a:ext cx="5276935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fr-FR" sz="1950" i="1" dirty="0">
                <a:cs typeface="Arial" panose="020B0604020202020204" pitchFamily="34" charset="0"/>
              </a:rPr>
              <a:t>State-</a:t>
            </a:r>
            <a:r>
              <a:rPr lang="fr-FR" sz="1950" i="1" dirty="0" err="1">
                <a:cs typeface="Arial" panose="020B0604020202020204" pitchFamily="34" charset="0"/>
              </a:rPr>
              <a:t>accredited</a:t>
            </a:r>
            <a:r>
              <a:rPr lang="fr-FR" sz="1950" i="1" dirty="0">
                <a:cs typeface="Arial" panose="020B0604020202020204" pitchFamily="34" charset="0"/>
              </a:rPr>
              <a:t> </a:t>
            </a:r>
          </a:p>
          <a:p>
            <a:pPr marL="278606" indent="-278606">
              <a:buFont typeface="Arial" panose="020B0604020202020204" pitchFamily="34" charset="0"/>
              <a:buChar char="•"/>
            </a:pPr>
            <a:endParaRPr lang="fr-FR" sz="1950" i="1" dirty="0">
              <a:cs typeface="Arial" panose="020B0604020202020204" pitchFamily="34" charset="0"/>
            </a:endParaRP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fr-FR" sz="1950" i="1" dirty="0">
                <a:cs typeface="Arial" panose="020B0604020202020204" pitchFamily="34" charset="0"/>
              </a:rPr>
              <a:t>18 </a:t>
            </a:r>
            <a:r>
              <a:rPr lang="fr-FR" sz="1950" i="1" dirty="0" err="1">
                <a:cs typeface="Arial" panose="020B0604020202020204" pitchFamily="34" charset="0"/>
              </a:rPr>
              <a:t>months</a:t>
            </a:r>
            <a:r>
              <a:rPr lang="fr-FR" sz="1950" i="1" dirty="0">
                <a:cs typeface="Arial" panose="020B0604020202020204" pitchFamily="34" charset="0"/>
              </a:rPr>
              <a:t> </a:t>
            </a:r>
            <a:r>
              <a:rPr lang="fr-FR" sz="1950" i="1" dirty="0" err="1">
                <a:cs typeface="Arial" panose="020B0604020202020204" pitchFamily="34" charset="0"/>
              </a:rPr>
              <a:t>including</a:t>
            </a:r>
            <a:r>
              <a:rPr lang="fr-FR" sz="1950" i="1" dirty="0">
                <a:cs typeface="Arial" panose="020B0604020202020204" pitchFamily="34" charset="0"/>
              </a:rPr>
              <a:t> one </a:t>
            </a:r>
            <a:r>
              <a:rPr lang="fr-FR" sz="1950" i="1" dirty="0" err="1">
                <a:cs typeface="Arial" panose="020B0604020202020204" pitchFamily="34" charset="0"/>
              </a:rPr>
              <a:t>internship</a:t>
            </a:r>
            <a:r>
              <a:rPr lang="fr-FR" sz="1950" dirty="0">
                <a:cs typeface="Arial" panose="020B0604020202020204" pitchFamily="34" charset="0"/>
              </a:rPr>
              <a:t/>
            </a:r>
            <a:br>
              <a:rPr lang="fr-FR" sz="1950" dirty="0">
                <a:cs typeface="Arial" panose="020B0604020202020204" pitchFamily="34" charset="0"/>
              </a:rPr>
            </a:br>
            <a:endParaRPr lang="fr-FR" sz="1950" dirty="0">
              <a:cs typeface="Arial" panose="020B0604020202020204" pitchFamily="34" charset="0"/>
            </a:endParaRPr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fr-FR" sz="1950" i="1" dirty="0" err="1">
                <a:cs typeface="Arial" panose="020B0604020202020204" pitchFamily="34" charset="0"/>
              </a:rPr>
              <a:t>Subjects</a:t>
            </a:r>
            <a:r>
              <a:rPr lang="fr-FR" sz="1950" i="1" dirty="0">
                <a:cs typeface="Arial" panose="020B0604020202020204" pitchFamily="34" charset="0"/>
              </a:rPr>
              <a:t>: 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>
                <a:cs typeface="Arial" panose="020B0604020202020204" pitchFamily="34" charset="0"/>
              </a:rPr>
              <a:t>Finance </a:t>
            </a:r>
            <a:r>
              <a:rPr lang="fr-FR" sz="1625" dirty="0" err="1">
                <a:cs typeface="Arial" panose="020B0604020202020204" pitchFamily="34" charset="0"/>
              </a:rPr>
              <a:t>Analysis</a:t>
            </a:r>
            <a:endParaRPr lang="fr-FR" sz="1625" dirty="0">
              <a:cs typeface="Arial" panose="020B0604020202020204" pitchFamily="34" charset="0"/>
            </a:endParaRP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>
                <a:cs typeface="Arial" panose="020B0604020202020204" pitchFamily="34" charset="0"/>
              </a:rPr>
              <a:t>Taxation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Economic</a:t>
            </a:r>
            <a:r>
              <a:rPr lang="fr-FR" sz="1625" dirty="0">
                <a:cs typeface="Arial" panose="020B0604020202020204" pitchFamily="34" charset="0"/>
              </a:rPr>
              <a:t> </a:t>
            </a:r>
            <a:r>
              <a:rPr lang="fr-FR" sz="1625" dirty="0">
                <a:cs typeface="Arial" panose="020B0604020202020204" pitchFamily="34" charset="0"/>
              </a:rPr>
              <a:t>and </a:t>
            </a:r>
            <a:r>
              <a:rPr lang="fr-FR" sz="1625" dirty="0" err="1">
                <a:cs typeface="Arial" panose="020B0604020202020204" pitchFamily="34" charset="0"/>
              </a:rPr>
              <a:t>law</a:t>
            </a:r>
            <a:r>
              <a:rPr lang="fr-FR" sz="1625" dirty="0">
                <a:cs typeface="Arial" panose="020B0604020202020204" pitchFamily="34" charset="0"/>
              </a:rPr>
              <a:t> 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>
                <a:cs typeface="Arial" panose="020B0604020202020204" pitchFamily="34" charset="0"/>
              </a:rPr>
              <a:t>Marketing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Thesis</a:t>
            </a:r>
            <a:endParaRPr lang="fr-FR" sz="1625" dirty="0">
              <a:cs typeface="Arial" panose="020B0604020202020204" pitchFamily="34" charset="0"/>
            </a:endParaRPr>
          </a:p>
          <a:p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9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and Spirits Management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etite photo #4_Étudiants en cours_Spécialisation Wine.jpg" descr="Petite photo #4_Étudiants en cours_Spécialisation Wine.jpg"/>
          <p:cNvPicPr>
            <a:picLocks noChangeAspect="1"/>
          </p:cNvPicPr>
          <p:nvPr/>
        </p:nvPicPr>
        <p:blipFill>
          <a:blip r:embed="rId2">
            <a:extLst/>
          </a:blip>
          <a:srcRect l="52778" r="5963"/>
          <a:stretch>
            <a:fillRect/>
          </a:stretch>
        </p:blipFill>
        <p:spPr>
          <a:xfrm>
            <a:off x="1" y="642938"/>
            <a:ext cx="3680091" cy="55721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6629399" y="3179605"/>
            <a:ext cx="32194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Corporate</a:t>
            </a:r>
            <a:r>
              <a:rPr lang="fr-FR" sz="1625" dirty="0">
                <a:cs typeface="Arial" panose="020B0604020202020204" pitchFamily="34" charset="0"/>
              </a:rPr>
              <a:t> </a:t>
            </a:r>
            <a:r>
              <a:rPr lang="fr-FR" sz="1625" dirty="0" err="1">
                <a:cs typeface="Arial" panose="020B0604020202020204" pitchFamily="34" charset="0"/>
              </a:rPr>
              <a:t>strategy</a:t>
            </a:r>
            <a:endParaRPr lang="fr-FR" sz="1625" dirty="0">
              <a:cs typeface="Arial" panose="020B0604020202020204" pitchFamily="34" charset="0"/>
            </a:endParaRP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Hospitality</a:t>
            </a:r>
            <a:r>
              <a:rPr lang="fr-FR" sz="1625" dirty="0">
                <a:cs typeface="Arial" panose="020B0604020202020204" pitchFamily="34" charset="0"/>
              </a:rPr>
              <a:t> </a:t>
            </a:r>
            <a:r>
              <a:rPr lang="fr-FR" sz="1625" dirty="0" err="1">
                <a:cs typeface="Arial" panose="020B0604020202020204" pitchFamily="34" charset="0"/>
              </a:rPr>
              <a:t>strategy</a:t>
            </a:r>
            <a:endParaRPr lang="fr-FR" sz="1625" dirty="0">
              <a:cs typeface="Arial" panose="020B0604020202020204" pitchFamily="34" charset="0"/>
            </a:endParaRP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fr-FR" sz="1625" dirty="0">
                <a:cs typeface="Arial" panose="020B0604020202020204" pitchFamily="34" charset="0"/>
              </a:rPr>
              <a:t>Digital &amp; Innovation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Entrepreneurship</a:t>
            </a:r>
            <a:r>
              <a:rPr lang="fr-FR" sz="1625" dirty="0">
                <a:cs typeface="Arial" panose="020B0604020202020204" pitchFamily="34" charset="0"/>
              </a:rPr>
              <a:t>…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fr-FR" sz="1625" dirty="0" err="1">
                <a:cs typeface="Arial" panose="020B0604020202020204" pitchFamily="34" charset="0"/>
              </a:rPr>
              <a:t>Human</a:t>
            </a:r>
            <a:r>
              <a:rPr lang="fr-FR" sz="1625" dirty="0">
                <a:cs typeface="Arial" panose="020B0604020202020204" pitchFamily="34" charset="0"/>
              </a:rPr>
              <a:t> </a:t>
            </a:r>
            <a:r>
              <a:rPr lang="fr-FR" sz="1625" dirty="0">
                <a:cs typeface="Arial" panose="020B0604020202020204" pitchFamily="34" charset="0"/>
              </a:rPr>
              <a:t>Ressources Management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endParaRPr lang="fr-FR" sz="1950" dirty="0"/>
          </a:p>
        </p:txBody>
      </p:sp>
    </p:spTree>
    <p:extLst>
      <p:ext uri="{BB962C8B-B14F-4D97-AF65-F5344CB8AC3E}">
        <p14:creationId xmlns:p14="http://schemas.microsoft.com/office/powerpoint/2010/main" val="27303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/>
          <p:nvPr/>
        </p:nvSpPr>
        <p:spPr>
          <a:xfrm>
            <a:off x="23778" y="14285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VATEL Bordeaux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0288"/>
          <a:stretch/>
        </p:blipFill>
        <p:spPr>
          <a:xfrm>
            <a:off x="128464" y="764704"/>
            <a:ext cx="5112568" cy="6309320"/>
          </a:xfrm>
          <a:prstGeom prst="rect">
            <a:avLst/>
          </a:prstGeom>
        </p:spPr>
      </p:pic>
      <p:sp>
        <p:nvSpPr>
          <p:cNvPr id="4" name="Ville connue dans le monde entier pour ses vignobles, Bordeaux a connu une vraie renaissance dans les années 1990.…"/>
          <p:cNvSpPr txBox="1">
            <a:spLocks/>
          </p:cNvSpPr>
          <p:nvPr/>
        </p:nvSpPr>
        <p:spPr>
          <a:xfrm>
            <a:off x="5241032" y="2204864"/>
            <a:ext cx="4536504" cy="4252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24000" defTabSz="58420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UNESCO World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760 933 </a:t>
            </a:r>
            <a:r>
              <a:rPr lang="fr-FR" sz="1800" dirty="0" err="1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inhabitants</a:t>
            </a:r>
            <a:endParaRPr lang="fr-FR" sz="18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342900" indent="-324000" defTabSz="58420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7000 </a:t>
            </a:r>
            <a:r>
              <a:rPr lang="fr-FR" sz="1800" dirty="0" err="1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wineries</a:t>
            </a:r>
            <a:endParaRPr lang="fr-FR" sz="18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342900" indent="-324000" defTabSz="58420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1h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Paris, London, Barcelona by plane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24000" defTabSz="58420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2 h </a:t>
            </a:r>
            <a:r>
              <a:rPr lang="fr-FR" sz="1800" dirty="0" err="1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from</a:t>
            </a:r>
            <a:r>
              <a:rPr lang="fr-FR" sz="1800" dirty="0" smtClean="0"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 Milan, Dublin, </a:t>
            </a:r>
            <a:endParaRPr lang="fr-FR" sz="18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342900" indent="-324000" defTabSz="58420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Spain</a:t>
            </a:r>
            <a:endParaRPr lang="fr-FR" sz="1800" dirty="0"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  <a:defRPr sz="3000"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9917" y="2087420"/>
            <a:ext cx="7636517" cy="4443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371475">
              <a:buFont typeface="Arial"/>
              <a:buChar char="•"/>
            </a:pPr>
            <a:r>
              <a:rPr lang="en-US" sz="2275" b="1" dirty="0"/>
              <a:t>Admission interview + Entrance Tests</a:t>
            </a:r>
          </a:p>
          <a:p>
            <a:pPr marL="371475" indent="-371475">
              <a:buFont typeface="Arial"/>
              <a:buChar char="•"/>
            </a:pPr>
            <a:endParaRPr lang="en-US" sz="2275" b="1" dirty="0"/>
          </a:p>
          <a:p>
            <a:pPr marL="371475" indent="-371475">
              <a:buFont typeface="Arial"/>
              <a:buChar char="•"/>
            </a:pPr>
            <a:r>
              <a:rPr lang="en-US" sz="2275" b="1" dirty="0"/>
              <a:t>ID + Transcripts + cover letter + CV + language certificate</a:t>
            </a:r>
          </a:p>
          <a:p>
            <a:endParaRPr lang="en-US" sz="1625" dirty="0"/>
          </a:p>
          <a:p>
            <a:pPr marL="371475" indent="-371475">
              <a:buFont typeface="Arial" panose="020B0604020202020204" pitchFamily="34" charset="0"/>
              <a:buChar char="•"/>
            </a:pPr>
            <a:r>
              <a:rPr lang="en-US" sz="2275" i="1" dirty="0"/>
              <a:t>To take courses in French</a:t>
            </a:r>
          </a:p>
          <a:p>
            <a:pPr marL="742950" lvl="1" indent="-371475">
              <a:buFont typeface="Wingdings" panose="05000000000000000000" pitchFamily="2" charset="2"/>
              <a:buChar char="ü"/>
            </a:pPr>
            <a:r>
              <a:rPr lang="en-US" sz="1950" dirty="0"/>
              <a:t>Equivalent to CEFR B2: DELF / TCF B2 (minimum)</a:t>
            </a:r>
          </a:p>
          <a:p>
            <a:pPr marL="742950" lvl="1" indent="-371475">
              <a:buFont typeface="Wingdings" panose="05000000000000000000" pitchFamily="2" charset="2"/>
              <a:buChar char="ü"/>
            </a:pPr>
            <a:r>
              <a:rPr lang="en-US" sz="1950" dirty="0"/>
              <a:t>DALF C1 (recommended)</a:t>
            </a:r>
          </a:p>
          <a:p>
            <a:pPr marL="742950" lvl="1" indent="-371475">
              <a:buFont typeface="Arial"/>
              <a:buChar char="•"/>
            </a:pPr>
            <a:endParaRPr lang="en-US" sz="1950" dirty="0"/>
          </a:p>
          <a:p>
            <a:pPr marL="278606" indent="-278606">
              <a:buFont typeface="Arial" panose="020B0604020202020204" pitchFamily="34" charset="0"/>
              <a:buChar char="•"/>
            </a:pPr>
            <a:r>
              <a:rPr lang="en-US" sz="2275" i="1" dirty="0"/>
              <a:t>To take courses in English</a:t>
            </a:r>
          </a:p>
          <a:p>
            <a:pPr marL="742950" lvl="1" indent="-371475">
              <a:buFont typeface="Wingdings" panose="05000000000000000000" pitchFamily="2" charset="2"/>
              <a:buChar char="ü"/>
            </a:pPr>
            <a:r>
              <a:rPr lang="en-US" sz="1950" dirty="0"/>
              <a:t>Equivalent to CEFR B2/C1: IELTS 6.0 (academic) or TOEFL </a:t>
            </a:r>
            <a:r>
              <a:rPr lang="en-US" sz="1950" dirty="0" err="1"/>
              <a:t>iBT</a:t>
            </a:r>
            <a:r>
              <a:rPr lang="en-US" sz="1950" dirty="0"/>
              <a:t> 90</a:t>
            </a:r>
          </a:p>
          <a:p>
            <a:pPr marL="742950" lvl="1" indent="-371475">
              <a:buFont typeface="Wingdings" panose="05000000000000000000" pitchFamily="2" charset="2"/>
              <a:buChar char="ü"/>
            </a:pPr>
            <a:r>
              <a:rPr lang="en-US" sz="1950" dirty="0"/>
              <a:t>Cambridge CPE B2, CAE B2 or FCE Grade B</a:t>
            </a:r>
          </a:p>
          <a:p>
            <a:pPr marL="371475" indent="-371475">
              <a:buFont typeface="Arial"/>
              <a:buChar char="•"/>
            </a:pPr>
            <a:endParaRPr lang="en-US" sz="1300" dirty="0"/>
          </a:p>
        </p:txBody>
      </p:sp>
      <p:sp>
        <p:nvSpPr>
          <p:cNvPr id="5" name="ZoneTexte 6"/>
          <p:cNvSpPr txBox="1"/>
          <p:nvPr/>
        </p:nvSpPr>
        <p:spPr>
          <a:xfrm>
            <a:off x="1928664" y="620688"/>
            <a:ext cx="633670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en-US" sz="3575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rtl="0"/>
            <a:r>
              <a:rPr lang="en-US" sz="357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Admission Requirements </a:t>
            </a:r>
            <a:endParaRPr lang="en-US" sz="3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2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184</Words>
  <Application>Microsoft Office PowerPoint</Application>
  <PresentationFormat>Format A4 (210 x 297 mm)</PresentationFormat>
  <Paragraphs>57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Helvetica Neue Medium</vt:lpstr>
      <vt:lpstr>Wingdings</vt:lpstr>
      <vt:lpstr>Nouvelle présentation</vt:lpstr>
      <vt:lpstr>Hospitality and Wine &amp; Spirits : Opportunities</vt:lpstr>
      <vt:lpstr>Présentation PowerPoint</vt:lpstr>
      <vt:lpstr>Key numbers for India alone</vt:lpstr>
      <vt:lpstr>Présentation PowerPoint</vt:lpstr>
      <vt:lpstr>How to get ready for these opportunities ?</vt:lpstr>
      <vt:lpstr>Présentation PowerPoint</vt:lpstr>
      <vt:lpstr>Présentation PowerPoint</vt:lpstr>
      <vt:lpstr>Présentation PowerPoint</vt:lpstr>
    </vt:vector>
  </TitlesOfParts>
  <Company>Caracas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Nouvelle Identité VATEL</dc:title>
  <dc:creator>Marie-Hélène Male</dc:creator>
  <cp:lastModifiedBy>Clemence PECCAVET</cp:lastModifiedBy>
  <cp:revision>544</cp:revision>
  <cp:lastPrinted>2010-12-21T15:55:00Z</cp:lastPrinted>
  <dcterms:created xsi:type="dcterms:W3CDTF">2011-06-17T09:38:00Z</dcterms:created>
  <dcterms:modified xsi:type="dcterms:W3CDTF">2020-04-16T18:17:44Z</dcterms:modified>
</cp:coreProperties>
</file>