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28" r:id="rId1"/>
  </p:sldMasterIdLst>
  <p:notesMasterIdLst>
    <p:notesMasterId r:id="rId12"/>
  </p:notesMasterIdLst>
  <p:sldIdLst>
    <p:sldId id="266" r:id="rId2"/>
    <p:sldId id="270" r:id="rId3"/>
    <p:sldId id="274" r:id="rId4"/>
    <p:sldId id="296" r:id="rId5"/>
    <p:sldId id="278" r:id="rId6"/>
    <p:sldId id="279" r:id="rId7"/>
    <p:sldId id="280" r:id="rId8"/>
    <p:sldId id="283" r:id="rId9"/>
    <p:sldId id="285" r:id="rId10"/>
    <p:sldId id="287" r:id="rId11"/>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6287" autoAdjust="0"/>
  </p:normalViewPr>
  <p:slideViewPr>
    <p:cSldViewPr snapToGrid="0">
      <p:cViewPr varScale="1">
        <p:scale>
          <a:sx n="106" d="100"/>
          <a:sy n="106" d="100"/>
        </p:scale>
        <p:origin x="28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F26ED2E-E04F-4B14-BEF8-583C1F7D321D}" type="datetimeFigureOut">
              <a:rPr lang="en-US" smtClean="0"/>
              <a:t>4/7/2020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176A97D-02CA-416F-9688-F210E10E77D8}" type="slidenum">
              <a:rPr lang="en-US" smtClean="0"/>
              <a:t>‹#›</a:t>
            </a:fld>
            <a:endParaRPr lang="en-US"/>
          </a:p>
        </p:txBody>
      </p:sp>
    </p:spTree>
    <p:extLst>
      <p:ext uri="{BB962C8B-B14F-4D97-AF65-F5344CB8AC3E}">
        <p14:creationId xmlns:p14="http://schemas.microsoft.com/office/powerpoint/2010/main" val="3539453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ivil.utah.edu/ug_progra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ttheu.utah.edu/facultystaff/olympic-sneak-pea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that brings us to our campus here in Incheon, South</a:t>
            </a:r>
            <a:r>
              <a:rPr lang="en-US" baseline="0" dirty="0" smtClean="0"/>
              <a:t> Korea. We were founded in 2014 with an incoming class of 13 students. Since then, we have grown exponentially and continuously enroll our largest freshman class year after year. As of Spring 2020, nearly 450 students are enrolled at the UAC.</a:t>
            </a:r>
          </a:p>
          <a:p>
            <a:r>
              <a:rPr lang="en-US" baseline="0" dirty="0" smtClean="0"/>
              <a:t>Everything on our Asia Campus is the exact same as the Salt Lake Campus: all of the classes are taught in English, all of the faculty are approved by the Salt Lake Campus, your diploma and transcripts will look the exact same – the only difference is that you get to earn your university degree while experiencing two countries and gaining a truly unique experience.</a:t>
            </a:r>
          </a:p>
          <a:p>
            <a:endParaRPr lang="en-US" dirty="0" smtClean="0"/>
          </a:p>
          <a:p>
            <a:r>
              <a:rPr lang="en-US" dirty="0" smtClean="0"/>
              <a:t>But to better understand the campus, first</a:t>
            </a:r>
            <a:r>
              <a:rPr lang="en-US" baseline="0" dirty="0" smtClean="0"/>
              <a:t> it’s best to introduce our neighborhood</a:t>
            </a:r>
            <a:endParaRPr lang="en-US" dirty="0"/>
          </a:p>
        </p:txBody>
      </p:sp>
      <p:sp>
        <p:nvSpPr>
          <p:cNvPr id="4" name="Slide Number Placeholder 3"/>
          <p:cNvSpPr>
            <a:spLocks noGrp="1"/>
          </p:cNvSpPr>
          <p:nvPr>
            <p:ph type="sldNum" sz="quarter" idx="10"/>
          </p:nvPr>
        </p:nvSpPr>
        <p:spPr/>
        <p:txBody>
          <a:bodyPr/>
          <a:lstStyle/>
          <a:p>
            <a:fld id="{0176A97D-02CA-416F-9688-F210E10E77D8}" type="slidenum">
              <a:rPr lang="en-US" smtClean="0"/>
              <a:t>1</a:t>
            </a:fld>
            <a:endParaRPr lang="en-US"/>
          </a:p>
        </p:txBody>
      </p:sp>
    </p:spTree>
    <p:extLst>
      <p:ext uri="{BB962C8B-B14F-4D97-AF65-F5344CB8AC3E}">
        <p14:creationId xmlns:p14="http://schemas.microsoft.com/office/powerpoint/2010/main" val="801531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far as application documents go, we only need 3</a:t>
            </a:r>
            <a:r>
              <a:rPr lang="en-US" baseline="0" dirty="0" smtClean="0"/>
              <a:t> things: your high school transcripts from the your last four years of school, your test scores (which I’ll talk more about in just a second), and any other optional documents you wish to include. These optional documents could be a personal essay, letters of recommendation, maybe you’re applying to film and media arts and would like to demonstrate your artistic ability through a portfolio, any additional material that you think would make you shine as an applicant.</a:t>
            </a:r>
          </a:p>
          <a:p>
            <a:endParaRPr lang="en-US" baseline="0" dirty="0" smtClean="0"/>
          </a:p>
          <a:p>
            <a:r>
              <a:rPr lang="en-US" baseline="0" dirty="0" smtClean="0"/>
              <a:t>In regard to test documents: If you are an applicant from a non-English speaking country, you will need to submit an English proficiency test, either TOEFL, IELTs, or TOEIC. Alternatively, if you are a US Citizen or have attended a US accredited high school for 2.5 years or more, you will need to submit either an SAT or ACT score. It is possible for us to use an SAT or ACT score to waive English proficiency as well, if you are an international student who would prefer not to take TOEFL or IELTs.</a:t>
            </a:r>
            <a:endParaRPr lang="en-US" dirty="0"/>
          </a:p>
        </p:txBody>
      </p:sp>
      <p:sp>
        <p:nvSpPr>
          <p:cNvPr id="4" name="Slide Number Placeholder 3"/>
          <p:cNvSpPr>
            <a:spLocks noGrp="1"/>
          </p:cNvSpPr>
          <p:nvPr>
            <p:ph type="sldNum" sz="quarter" idx="10"/>
          </p:nvPr>
        </p:nvSpPr>
        <p:spPr/>
        <p:txBody>
          <a:bodyPr/>
          <a:lstStyle/>
          <a:p>
            <a:fld id="{0176A97D-02CA-416F-9688-F210E10E77D8}" type="slidenum">
              <a:rPr lang="en-US" smtClean="0"/>
              <a:t>10</a:t>
            </a:fld>
            <a:endParaRPr lang="en-US"/>
          </a:p>
        </p:txBody>
      </p:sp>
    </p:spTree>
    <p:extLst>
      <p:ext uri="{BB962C8B-B14F-4D97-AF65-F5344CB8AC3E}">
        <p14:creationId xmlns:p14="http://schemas.microsoft.com/office/powerpoint/2010/main" val="3023352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as far as our university is concerned, we were founded in </a:t>
            </a:r>
            <a:r>
              <a:rPr lang="en-US" baseline="0" dirty="0" err="1" smtClean="0"/>
              <a:t>Songdo</a:t>
            </a:r>
            <a:r>
              <a:rPr lang="en-US" baseline="0" dirty="0" smtClean="0"/>
              <a:t> in 2014 and as mentioned before, everything on this campus emulates the Salt Lake City Campus. The benefit of attending school here though is that you get all of the benefits of a major public research university, but in a much smaller and focused environment. Our current student to faculty ratio is 13:1, which is unheard of for universities of our size, so you have a much more individualized university experience.</a:t>
            </a:r>
          </a:p>
          <a:p>
            <a:endParaRPr lang="en-US" baseline="0" dirty="0" smtClean="0"/>
          </a:p>
          <a:p>
            <a:r>
              <a:rPr lang="en-US" baseline="0" dirty="0" smtClean="0"/>
              <a:t>Another point that really sets us apart from the rest is that we operate on a 3+1 program, which means in order to earn your bachelor’s degree, you will study in Korea for 3 years and then study at the Salt Lake City campus in the USA for one year. You are able to experience two countries during your college career, and at a much more affordable price than studying in the USA for all 4 years. Students who graduate from our university are not only more marketable in a global workforce and but more culturally adept than the average US college student as well.</a:t>
            </a:r>
          </a:p>
          <a:p>
            <a:endParaRPr lang="en-US" baseline="0" dirty="0" smtClean="0"/>
          </a:p>
          <a:p>
            <a:r>
              <a:rPr lang="en-US" baseline="0" dirty="0" smtClean="0"/>
              <a:t>Students on our </a:t>
            </a:r>
            <a:r>
              <a:rPr lang="en-US" baseline="0" dirty="0" err="1" smtClean="0"/>
              <a:t>asia</a:t>
            </a:r>
            <a:r>
              <a:rPr lang="en-US" baseline="0" dirty="0" smtClean="0"/>
              <a:t> campus are more satisfied and successful than the national average, which is part of the reason for our 93% retention rate, and continual increase in enrollment numbers.</a:t>
            </a:r>
          </a:p>
          <a:p>
            <a:endParaRPr lang="en-US" baseline="0" dirty="0" smtClean="0"/>
          </a:p>
          <a:p>
            <a:r>
              <a:rPr lang="en-US" baseline="0" dirty="0" smtClean="0"/>
              <a:t>The last thing I’ll mention that really sets us apart from other universities is the fact that we are part of the Incheon Global Campus.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176A97D-02CA-416F-9688-F210E10E77D8}" type="slidenum">
              <a:rPr lang="en-US" smtClean="0"/>
              <a:t>2</a:t>
            </a:fld>
            <a:endParaRPr lang="en-US"/>
          </a:p>
        </p:txBody>
      </p:sp>
    </p:spTree>
    <p:extLst>
      <p:ext uri="{BB962C8B-B14F-4D97-AF65-F5344CB8AC3E}">
        <p14:creationId xmlns:p14="http://schemas.microsoft.com/office/powerpoint/2010/main" val="1015190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newest major on</a:t>
            </a:r>
            <a:r>
              <a:rPr lang="en-US" baseline="0" dirty="0" smtClean="0"/>
              <a:t> campus is Civil and Environmental Engineering. Civil Engineers work to improve everything related to our infrastructure including roads, bridges, canals, dams, pipelines, various forms of transportation, among other things. As a student at the U, you’ll be joining a cohort of future engineers who have an 80% job placement rate upon graduation. In addition to that, we have a guaranteed internship for all of our engineering students, which takes place during your senior year at the Salt Lake City Campus. Currently, we are the only ABET accredited engineering program in Korea, which is the premier accrediting body for engineering programs worldwide.</a:t>
            </a:r>
          </a:p>
          <a:p>
            <a:endParaRPr lang="en-US" dirty="0" smtClean="0"/>
          </a:p>
          <a:p>
            <a:r>
              <a:rPr lang="en-US" dirty="0" smtClean="0"/>
              <a:t>The program itself is heavy</a:t>
            </a:r>
            <a:r>
              <a:rPr lang="en-US" baseline="0" dirty="0" smtClean="0"/>
              <a:t> on STEM coursework, some of the classes you’ll take include </a:t>
            </a:r>
            <a:r>
              <a:rPr lang="en-US" dirty="0" smtClean="0"/>
              <a:t>Engineering</a:t>
            </a:r>
            <a:r>
              <a:rPr lang="en-US" baseline="0" dirty="0" smtClean="0"/>
              <a:t> Calculus</a:t>
            </a:r>
            <a:r>
              <a:rPr lang="en-US" sz="1300" dirty="0"/>
              <a:t>, Chemistry, Physics, Hydraulics, Strength of Materials, Structural Load &amp; Analysis, Steel Design, Highway </a:t>
            </a:r>
            <a:r>
              <a:rPr lang="en-US" sz="1300" dirty="0" smtClean="0"/>
              <a:t>Design</a:t>
            </a:r>
          </a:p>
          <a:p>
            <a:endParaRPr lang="en-US" sz="1300" dirty="0" smtClean="0"/>
          </a:p>
          <a:p>
            <a:endParaRPr lang="en-US" sz="1300" dirty="0" smtClean="0"/>
          </a:p>
          <a:p>
            <a:endParaRPr lang="en-US" sz="1300" dirty="0" smtClean="0"/>
          </a:p>
          <a:p>
            <a:endParaRPr lang="en-US" sz="1300" dirty="0" smtClean="0"/>
          </a:p>
          <a:p>
            <a:endParaRPr lang="en-US" dirty="0" smtClean="0"/>
          </a:p>
          <a:p>
            <a:endParaRPr lang="en-US" sz="1300" dirty="0"/>
          </a:p>
          <a:p>
            <a:r>
              <a:rPr lang="en-US" sz="1300" dirty="0"/>
              <a:t>Guaranteed Internships </a:t>
            </a:r>
          </a:p>
          <a:p>
            <a:endParaRPr lang="en-US" sz="1300" dirty="0"/>
          </a:p>
          <a:p>
            <a:r>
              <a:rPr lang="en-US" sz="1300" dirty="0"/>
              <a:t>Legacy Bridge</a:t>
            </a:r>
          </a:p>
          <a:p>
            <a:endParaRPr lang="en-US" sz="1300" dirty="0"/>
          </a:p>
          <a:p>
            <a:r>
              <a:rPr lang="en-US" sz="1300" dirty="0"/>
              <a:t>Where do graduates work?</a:t>
            </a:r>
          </a:p>
          <a:p>
            <a:endParaRPr lang="en-US" sz="1300" dirty="0"/>
          </a:p>
          <a:p>
            <a:r>
              <a:rPr lang="en-US" dirty="0" smtClean="0">
                <a:hlinkClick r:id="rId3"/>
              </a:rPr>
              <a:t>https://www.civil.utah.edu/ug_program</a:t>
            </a:r>
            <a:endParaRPr lang="en-US" dirty="0"/>
          </a:p>
        </p:txBody>
      </p:sp>
      <p:sp>
        <p:nvSpPr>
          <p:cNvPr id="4" name="Slide Number Placeholder 3"/>
          <p:cNvSpPr>
            <a:spLocks noGrp="1"/>
          </p:cNvSpPr>
          <p:nvPr>
            <p:ph type="sldNum" sz="quarter" idx="10"/>
          </p:nvPr>
        </p:nvSpPr>
        <p:spPr/>
        <p:txBody>
          <a:bodyPr/>
          <a:lstStyle/>
          <a:p>
            <a:fld id="{0176A97D-02CA-416F-9688-F210E10E77D8}" type="slidenum">
              <a:rPr lang="en-US" smtClean="0"/>
              <a:t>3</a:t>
            </a:fld>
            <a:endParaRPr lang="en-US"/>
          </a:p>
        </p:txBody>
      </p:sp>
    </p:spTree>
    <p:extLst>
      <p:ext uri="{BB962C8B-B14F-4D97-AF65-F5344CB8AC3E}">
        <p14:creationId xmlns:p14="http://schemas.microsoft.com/office/powerpoint/2010/main" val="1495630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a:t>
            </a:r>
            <a:r>
              <a:rPr lang="en-US" baseline="0" dirty="0" smtClean="0"/>
              <a:t> Communication program is unique in that it allows students to really customize it to their liking. As a </a:t>
            </a:r>
            <a:r>
              <a:rPr lang="en-US" baseline="0" dirty="0" err="1" smtClean="0"/>
              <a:t>Comm</a:t>
            </a:r>
            <a:r>
              <a:rPr lang="en-US" baseline="0" dirty="0" smtClean="0"/>
              <a:t> major, you’ll be able to choose whether or not you pursue a Bachelor of Arts or a Bachelor of Science in Communication. Under these degrees, you can choose from one of three paths: Journalism, which focuses on digital, broadcast, and print journalism, Strategic Communication, which is more of the analytical side of communication, like public relations, statistical analysis, and integrated marketing; or Absolute Communication, which focuses on the key theories and methods that motivate effective communication, and improve productive skills like writing and speaking. You’ll study things like Mass Communication Law, Photojournalism, and Persuasion and Political Communication</a:t>
            </a:r>
          </a:p>
          <a:p>
            <a:endParaRPr lang="en-US" baseline="0" dirty="0" smtClean="0"/>
          </a:p>
          <a:p>
            <a:r>
              <a:rPr lang="en-US" baseline="0" dirty="0" smtClean="0"/>
              <a:t>The only difference between the BA and BS programs is the coursework that students take during their senior year. If they choose to pursue a BA, their senior year will focus more on language and linguistics, whereas students seeking a BS will take coursework geared more towards statistics and public relations.</a:t>
            </a:r>
            <a:endParaRPr lang="en-US" dirty="0" smtClean="0"/>
          </a:p>
          <a:p>
            <a:endParaRPr lang="en-US" dirty="0" smtClean="0"/>
          </a:p>
          <a:p>
            <a:r>
              <a:rPr lang="en-US" dirty="0" smtClean="0"/>
              <a:t>There</a:t>
            </a:r>
            <a:r>
              <a:rPr lang="en-US" baseline="0" dirty="0" smtClean="0"/>
              <a:t> are all kinds of ways for our communication students to gain real life work experience. In 2015, </a:t>
            </a:r>
            <a:r>
              <a:rPr lang="en-US" sz="1300" dirty="0" smtClean="0"/>
              <a:t>Five Utah Asia </a:t>
            </a:r>
            <a:r>
              <a:rPr lang="en-US" sz="1300" dirty="0"/>
              <a:t>Campus Communication students worked on recording stories about the Korean </a:t>
            </a:r>
            <a:r>
              <a:rPr lang="en-US" sz="1300" dirty="0" smtClean="0"/>
              <a:t>War,</a:t>
            </a:r>
            <a:r>
              <a:rPr lang="en-US" sz="1300" baseline="0" dirty="0" smtClean="0"/>
              <a:t> and</a:t>
            </a:r>
            <a:r>
              <a:rPr lang="en-US" sz="1300" dirty="0" smtClean="0"/>
              <a:t> afterwards </a:t>
            </a:r>
            <a:r>
              <a:rPr lang="en-US" sz="1300" dirty="0"/>
              <a:t>each of them were selected to receive funding </a:t>
            </a:r>
            <a:r>
              <a:rPr lang="en-US" sz="1300" dirty="0" smtClean="0"/>
              <a:t>for their research from </a:t>
            </a:r>
            <a:r>
              <a:rPr lang="en-US" sz="1300" dirty="0"/>
              <a:t>the Undergraduate Research Opportunities program (UROP</a:t>
            </a:r>
            <a:r>
              <a:rPr lang="en-US" sz="1300" dirty="0" smtClean="0"/>
              <a:t>).</a:t>
            </a:r>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a:p>
          <a:p>
            <a:r>
              <a:rPr lang="en-US" sz="1300" dirty="0"/>
              <a:t>Students may complete a Bachelor of Arts or Bachelor of Science in Communication within one of four sequences: Strategic Communication (public relations, advertising, integrated marketing); Journalism (online, broadcast, print)</a:t>
            </a:r>
          </a:p>
          <a:p>
            <a:endParaRPr lang="en-US" sz="1300" dirty="0"/>
          </a:p>
          <a:p>
            <a:r>
              <a:rPr lang="en-US" dirty="0" smtClean="0">
                <a:hlinkClick r:id="rId3"/>
              </a:rPr>
              <a:t>https://attheu.utah.edu/facultystaff/olympic-sneak-peak/</a:t>
            </a:r>
            <a:endParaRPr lang="en-US" dirty="0" smtClean="0"/>
          </a:p>
          <a:p>
            <a:endParaRPr lang="en-US" sz="1300" dirty="0"/>
          </a:p>
          <a:p>
            <a:r>
              <a:rPr lang="en-US" sz="1300" dirty="0"/>
              <a:t>Picture of </a:t>
            </a:r>
            <a:r>
              <a:rPr lang="en-US" sz="1300" dirty="0" err="1"/>
              <a:t>Comm</a:t>
            </a:r>
            <a:r>
              <a:rPr lang="en-US" sz="1300" dirty="0"/>
              <a:t> lecture series</a:t>
            </a:r>
          </a:p>
          <a:p>
            <a:r>
              <a:rPr lang="en-US" sz="1300" dirty="0"/>
              <a:t>BBC, NY Times,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76A97D-02CA-416F-9688-F210E10E77D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23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The</a:t>
            </a:r>
            <a:r>
              <a:rPr lang="en-US" sz="1300" baseline="0" dirty="0" smtClean="0"/>
              <a:t> Film and Media Arts Program at the U is one of the top programs in the nation. Similar to the degree in Communication, students have the ability to tailor their degree to suit their specific interests, </a:t>
            </a:r>
            <a:r>
              <a:rPr lang="en-US" sz="1300" dirty="0" smtClean="0"/>
              <a:t>including documentary, narrative and experimental filmmaking, animation, screenwriting, sound production, critical studies and new media.</a:t>
            </a:r>
            <a:r>
              <a:rPr lang="en-US" sz="1300" baseline="0" dirty="0" smtClean="0"/>
              <a:t>. Not only will you study Film, but you’ll also study Animation and Video Game Design. There are numerous ways for students to enhance their academic learning as well on our campus – recently we designed and built a </a:t>
            </a:r>
            <a:r>
              <a:rPr lang="en-US" sz="1300" baseline="0" dirty="0" err="1" smtClean="0"/>
              <a:t>blackbox</a:t>
            </a:r>
            <a:r>
              <a:rPr lang="en-US" sz="1300" baseline="0" dirty="0" smtClean="0"/>
              <a:t> for students to use however they best see fit, and this semester we created a brand new, state of the art animation studio to enhance the animation portion of our Film and Media program. Not to mention, we are in the process of establishing our first E-sports team on campus. So, it’s definitely an exciting time to enroll.</a:t>
            </a:r>
          </a:p>
          <a:p>
            <a:endParaRPr lang="en-US" sz="13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300" baseline="0" dirty="0" smtClean="0"/>
              <a:t>Students in the Film and Media program study a wide variety of coursework such as </a:t>
            </a:r>
            <a:r>
              <a:rPr lang="en-US" sz="1300" dirty="0" smtClean="0"/>
              <a:t>Motion Capture, Digital Drawing, Screenplay/ Drama Structure, Diversity in Film and Media and so 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dirty="0" smtClean="0"/>
          </a:p>
          <a:p>
            <a:endParaRPr lang="en-US" sz="1300" dirty="0" smtClean="0"/>
          </a:p>
          <a:p>
            <a:endParaRPr lang="en-US" sz="1300" dirty="0" smtClean="0"/>
          </a:p>
          <a:p>
            <a:r>
              <a:rPr lang="en-US" sz="1300" dirty="0" smtClean="0"/>
              <a:t>Study</a:t>
            </a:r>
            <a:r>
              <a:rPr lang="en-US" sz="1300" dirty="0"/>
              <a:t>: Motion Capture, Digital Drawing, Screenplay/ Drama Structure</a:t>
            </a:r>
          </a:p>
          <a:p>
            <a:endParaRPr lang="en-US" sz="1300" dirty="0"/>
          </a:p>
          <a:p>
            <a:r>
              <a:rPr lang="en-US" sz="1300" dirty="0"/>
              <a:t>Students have the freedom to tailor the degree across multiple areas of interest including documentary, narrative and experimental filmmaking, animation, screenwriting, sound production, critical studies and new media.</a:t>
            </a:r>
            <a:endParaRPr lang="en-US" dirty="0"/>
          </a:p>
        </p:txBody>
      </p:sp>
      <p:sp>
        <p:nvSpPr>
          <p:cNvPr id="4" name="Slide Number Placeholder 3"/>
          <p:cNvSpPr>
            <a:spLocks noGrp="1"/>
          </p:cNvSpPr>
          <p:nvPr>
            <p:ph type="sldNum" sz="quarter" idx="10"/>
          </p:nvPr>
        </p:nvSpPr>
        <p:spPr/>
        <p:txBody>
          <a:bodyPr/>
          <a:lstStyle/>
          <a:p>
            <a:fld id="{0176A97D-02CA-416F-9688-F210E10E77D8}" type="slidenum">
              <a:rPr lang="en-US" smtClean="0"/>
              <a:t>5</a:t>
            </a:fld>
            <a:endParaRPr lang="en-US"/>
          </a:p>
        </p:txBody>
      </p:sp>
    </p:spTree>
    <p:extLst>
      <p:ext uri="{BB962C8B-B14F-4D97-AF65-F5344CB8AC3E}">
        <p14:creationId xmlns:p14="http://schemas.microsoft.com/office/powerpoint/2010/main" val="2631174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Psychology is oftentimes</a:t>
            </a:r>
            <a:r>
              <a:rPr lang="en-US" sz="1300" baseline="0" dirty="0" smtClean="0"/>
              <a:t> classified as a Hub Science, as it prepares students for employment in a variety of different fields. Psychology graduates go on to work in school counseling, therapy, advertising and marketing, criminal justice, along with numerous other fields. The Psych program at the U is world-renowned and highly esteemed: </a:t>
            </a:r>
            <a:r>
              <a:rPr lang="en-US" sz="1300" dirty="0" smtClean="0"/>
              <a:t>Our award-winning </a:t>
            </a:r>
            <a:r>
              <a:rPr lang="en-US" sz="1300" dirty="0"/>
              <a:t>faculty are active researchers who investigate phenomena such as </a:t>
            </a:r>
            <a:r>
              <a:rPr lang="en-US" sz="1300" b="1" dirty="0"/>
              <a:t>texting while driving, sexual attraction, group identity and </a:t>
            </a:r>
            <a:r>
              <a:rPr lang="en-US" sz="1300" b="1" dirty="0" smtClean="0"/>
              <a:t>discrimination, </a:t>
            </a:r>
            <a:r>
              <a:rPr lang="en-US" sz="1300" b="1" dirty="0"/>
              <a:t>combat-related </a:t>
            </a:r>
            <a:r>
              <a:rPr lang="en-US" sz="1300" b="1" dirty="0" smtClean="0"/>
              <a:t>PTSD, </a:t>
            </a:r>
            <a:r>
              <a:rPr lang="en-US" sz="1300" b="1" dirty="0"/>
              <a:t>and the interactions between physical and mental health.</a:t>
            </a:r>
          </a:p>
          <a:p>
            <a:r>
              <a:rPr lang="en-US" sz="1300" b="0" dirty="0" smtClean="0"/>
              <a:t>As a</a:t>
            </a:r>
            <a:r>
              <a:rPr lang="en-US" sz="1300" b="0" baseline="0" dirty="0" smtClean="0"/>
              <a:t> Psych student, you will be given a solid foundation in various fields of psychology that will make you more marketable upon graduation, or assist you with pursuing higher education. Rather than focusing on one psychological topic, your coursework will hit several areas of the field, including clinical, cognitive, developmental, and Social and Personality. </a:t>
            </a:r>
          </a:p>
          <a:p>
            <a:r>
              <a:rPr lang="en-US" sz="1300" b="0" baseline="0" dirty="0" smtClean="0"/>
              <a:t>For an extra 24-27 credits, students have the option of adding a Human Factors Certificate to their degree. This certificate option is concerned with how users interact with devices, and how to ensure those devices are safe, effective, and efficient. Some topics that a Human Factors Psychologist may deal with include ergonomics, workplace safety, product design, and human-computer interaction.</a:t>
            </a:r>
          </a:p>
          <a:p>
            <a:endParaRPr lang="en-US" sz="1300" b="0" baseline="0" dirty="0" smtClean="0"/>
          </a:p>
          <a:p>
            <a:r>
              <a:rPr lang="en-US" sz="1300" b="0" baseline="0" dirty="0" smtClean="0"/>
              <a:t>One last thing I’ll mention about our BS in Psychology, is that this program has the option of being Pre-med, so if you are hoping to go on to medical school, our psychology major will give you the knowledge and skills necessary to be successful on your MCATs.</a:t>
            </a:r>
          </a:p>
          <a:p>
            <a:endParaRPr lang="en-US" sz="1300" b="1" baseline="0" dirty="0" smtClean="0"/>
          </a:p>
          <a:p>
            <a:endParaRPr lang="en-US" sz="1300" b="1" dirty="0" smtClean="0"/>
          </a:p>
          <a:p>
            <a:endParaRPr lang="en-US" sz="1300" b="1" dirty="0" smtClean="0"/>
          </a:p>
          <a:p>
            <a:endParaRPr lang="en-US" sz="1300" b="1" dirty="0" smtClean="0"/>
          </a:p>
          <a:p>
            <a:endParaRPr lang="en-US" sz="1300" b="1" dirty="0" smtClean="0"/>
          </a:p>
          <a:p>
            <a:endParaRPr lang="en-US" sz="1300" b="1" dirty="0"/>
          </a:p>
          <a:p>
            <a:r>
              <a:rPr lang="en-US" sz="1300" b="1" dirty="0"/>
              <a:t>“Hub Science”</a:t>
            </a:r>
          </a:p>
          <a:p>
            <a:endParaRPr lang="en-US" sz="1300" b="1" dirty="0"/>
          </a:p>
          <a:p>
            <a:r>
              <a:rPr lang="en-US" b="0" dirty="0" smtClean="0"/>
              <a:t>"Human Factors is concerned with the application of what we know about people, their abilities, characteristics, and limitations to the design of equipment they use, environments in which they function, and jobs they perform.“ 24-27 credits</a:t>
            </a:r>
          </a:p>
          <a:p>
            <a:endParaRPr lang="en-US" b="0" dirty="0" smtClean="0"/>
          </a:p>
          <a:p>
            <a:pPr defTabSz="966612">
              <a:defRPr/>
            </a:pPr>
            <a:r>
              <a:rPr lang="en-US" sz="1300" dirty="0"/>
              <a:t>behind the design of everything from smartphones and children’s toys to online networks and public health ads.</a:t>
            </a:r>
          </a:p>
          <a:p>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Study: Adult Development and Aging, Personality Theories, Sensation and Perception</a:t>
            </a:r>
          </a:p>
          <a:p>
            <a:endParaRPr lang="en-US" b="0" dirty="0"/>
          </a:p>
        </p:txBody>
      </p:sp>
      <p:sp>
        <p:nvSpPr>
          <p:cNvPr id="4" name="Slide Number Placeholder 3"/>
          <p:cNvSpPr>
            <a:spLocks noGrp="1"/>
          </p:cNvSpPr>
          <p:nvPr>
            <p:ph type="sldNum" sz="quarter" idx="10"/>
          </p:nvPr>
        </p:nvSpPr>
        <p:spPr/>
        <p:txBody>
          <a:bodyPr/>
          <a:lstStyle/>
          <a:p>
            <a:fld id="{0176A97D-02CA-416F-9688-F210E10E77D8}" type="slidenum">
              <a:rPr lang="en-US" smtClean="0"/>
              <a:t>6</a:t>
            </a:fld>
            <a:endParaRPr lang="en-US"/>
          </a:p>
        </p:txBody>
      </p:sp>
    </p:spTree>
    <p:extLst>
      <p:ext uri="{BB962C8B-B14F-4D97-AF65-F5344CB8AC3E}">
        <p14:creationId xmlns:p14="http://schemas.microsoft.com/office/powerpoint/2010/main" val="3295951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By 2050, the world’s population is expected to reach 9.8 billion,</a:t>
            </a:r>
            <a:r>
              <a:rPr lang="en-US" sz="1300" baseline="0" dirty="0" smtClean="0"/>
              <a:t> and 6.7 billion of these people are projected to live in urban areas. Urban Ecologists are the individuals who study how to accommodate this mass influx of people in our cities, and they aim to understand how human and ecological processes can coexist in human-dominated systems, like cities. Their efforts are focused on sustainability, efficiency, and simply how to make our cities livable. Urban Ecologists are the ones tackling the major issues in our cities such as water sources, energy, waste, food, mobility, and overall infrastructure design. It goes without saying that this will be a highly demanded major in the future.</a:t>
            </a:r>
          </a:p>
          <a:p>
            <a:endParaRPr lang="en-US" sz="1300" baseline="0" dirty="0" smtClean="0"/>
          </a:p>
          <a:p>
            <a:r>
              <a:rPr lang="en-US" sz="1300" baseline="0" dirty="0" smtClean="0"/>
              <a:t>A wonderful example of Urban Ecology at work is Seoul’s Sky Garden, located right next to Seoul Station. This garden used to be a highway overpass, but was repurposed in 2017 to serve as a garden and walkway in one of Seoul’s busiest areas. Through design, the Urban Ecologists were able to turn an unsightly highway overpass into something much more beautiful, which increases the quality of life in the area.</a:t>
            </a:r>
          </a:p>
          <a:p>
            <a:endParaRPr lang="en-US" sz="1300" dirty="0" smtClean="0"/>
          </a:p>
          <a:p>
            <a:r>
              <a:rPr lang="en-US" sz="1300" dirty="0" smtClean="0"/>
              <a:t>Not to mention,</a:t>
            </a:r>
            <a:r>
              <a:rPr lang="en-US" sz="1300" baseline="0" dirty="0" smtClean="0"/>
              <a:t> as </a:t>
            </a:r>
            <a:r>
              <a:rPr lang="en-US" sz="1300" baseline="0" dirty="0" err="1" smtClean="0"/>
              <a:t>Songdo</a:t>
            </a:r>
            <a:r>
              <a:rPr lang="en-US" sz="1300" baseline="0" dirty="0" smtClean="0"/>
              <a:t> is a planned city, it is an ideal lab setting for this major. Our students are able to see firsthand how a city is planned in an environmentally friendly and sustainable way. </a:t>
            </a:r>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a:p>
          <a:p>
            <a:endParaRPr lang="en-US" sz="1300" dirty="0"/>
          </a:p>
          <a:p>
            <a:r>
              <a:rPr lang="en-US" sz="1300" dirty="0"/>
              <a:t>Work with Career Development for Global Internships in and around Korea, USA, and more.</a:t>
            </a:r>
          </a:p>
          <a:p>
            <a:r>
              <a:rPr lang="en-US" sz="1300" dirty="0" err="1"/>
              <a:t>Songdo</a:t>
            </a:r>
            <a:r>
              <a:rPr lang="en-US" sz="1300" dirty="0"/>
              <a:t> – an ideal lab setting for this major</a:t>
            </a:r>
          </a:p>
          <a:p>
            <a:endParaRPr lang="en-US" sz="1300" dirty="0"/>
          </a:p>
          <a:p>
            <a:r>
              <a:rPr lang="en-US" sz="1300" dirty="0"/>
              <a:t>Green Climate Fund</a:t>
            </a:r>
          </a:p>
          <a:p>
            <a:endParaRPr lang="en-US" sz="1300" dirty="0"/>
          </a:p>
          <a:p>
            <a:r>
              <a:rPr lang="en-US" sz="1300" dirty="0"/>
              <a:t>environmental management, fragile landscape protection, recreation and tourism, public lands planning, rapid population growth, rural towns, regional transportation, energy production and low density sprawl.</a:t>
            </a:r>
            <a:endParaRPr lang="en-US" b="0" dirty="0"/>
          </a:p>
        </p:txBody>
      </p:sp>
      <p:sp>
        <p:nvSpPr>
          <p:cNvPr id="4" name="Slide Number Placeholder 3"/>
          <p:cNvSpPr>
            <a:spLocks noGrp="1"/>
          </p:cNvSpPr>
          <p:nvPr>
            <p:ph type="sldNum" sz="quarter" idx="10"/>
          </p:nvPr>
        </p:nvSpPr>
        <p:spPr/>
        <p:txBody>
          <a:bodyPr/>
          <a:lstStyle/>
          <a:p>
            <a:fld id="{0176A97D-02CA-416F-9688-F210E10E77D8}" type="slidenum">
              <a:rPr lang="en-US" smtClean="0"/>
              <a:t>7</a:t>
            </a:fld>
            <a:endParaRPr lang="en-US"/>
          </a:p>
        </p:txBody>
      </p:sp>
    </p:spTree>
    <p:extLst>
      <p:ext uri="{BB962C8B-B14F-4D97-AF65-F5344CB8AC3E}">
        <p14:creationId xmlns:p14="http://schemas.microsoft.com/office/powerpoint/2010/main" val="24204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biggest benefits of</a:t>
            </a:r>
            <a:r>
              <a:rPr lang="en-US" baseline="0" dirty="0" smtClean="0"/>
              <a:t> attending university on our Asia Campus is that it is far more financially affordable than studying in the USA as an international student. Right now, the average cost of university for ONE YEAR in the USA is $45,000. But studying on our campus here in Korea, you are able to earn the exact same degree at more than half the price. </a:t>
            </a:r>
            <a:endParaRPr lang="en-US" dirty="0"/>
          </a:p>
        </p:txBody>
      </p:sp>
      <p:sp>
        <p:nvSpPr>
          <p:cNvPr id="4" name="Slide Number Placeholder 3"/>
          <p:cNvSpPr>
            <a:spLocks noGrp="1"/>
          </p:cNvSpPr>
          <p:nvPr>
            <p:ph type="sldNum" sz="quarter" idx="10"/>
          </p:nvPr>
        </p:nvSpPr>
        <p:spPr/>
        <p:txBody>
          <a:bodyPr/>
          <a:lstStyle/>
          <a:p>
            <a:fld id="{0176A97D-02CA-416F-9688-F210E10E77D8}" type="slidenum">
              <a:rPr lang="en-US" smtClean="0"/>
              <a:t>8</a:t>
            </a:fld>
            <a:endParaRPr lang="en-US"/>
          </a:p>
        </p:txBody>
      </p:sp>
    </p:spTree>
    <p:extLst>
      <p:ext uri="{BB962C8B-B14F-4D97-AF65-F5344CB8AC3E}">
        <p14:creationId xmlns:p14="http://schemas.microsoft.com/office/powerpoint/2010/main" val="2599947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aspect of the admissions process that sets us apart from other US institutions is that</a:t>
            </a:r>
            <a:r>
              <a:rPr lang="en-US" baseline="0" dirty="0" smtClean="0"/>
              <a:t> there are numerous scholarship opportunities available to international students. These scholarships range from $1000 per year up to 40% of tuition, and if you couple the scholarship with an on-campus work opportunity, you are really able to minimize the cost of a university education. Currently there are three scholarships available for freshman applicants: our entrance scholarship is based on merit, so your academic performance; two is the New Horizon Scholarship, which is based on your extracurricular activities such as clubs, volunteer organizations, community involvement, and so on. This scholarship is awarded to individuals who we believe will enhance the diversity of our campus in a variety of ways. And the third, our Opportunity Scholarship, is awarded to students with demonstrated financial need.</a:t>
            </a:r>
          </a:p>
          <a:p>
            <a:endParaRPr lang="en-US" baseline="0" dirty="0" smtClean="0"/>
          </a:p>
          <a:p>
            <a:r>
              <a:rPr lang="en-US" baseline="0" dirty="0" smtClean="0"/>
              <a:t>Though these are the only scholarships awarded to incoming freshman, there are also several scholarship awards available for current UAC students, including a award specifically for students during their time at the Salt Lake City campus.</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smtClean="0"/>
          </a:p>
          <a:p>
            <a:r>
              <a:rPr lang="en-US" dirty="0" smtClean="0"/>
              <a:t>NHS, Opportunity:</a:t>
            </a:r>
            <a:r>
              <a:rPr lang="en-US" baseline="0" dirty="0" smtClean="0"/>
              <a:t> Must be admitted first, then submit two essays.</a:t>
            </a:r>
          </a:p>
          <a:p>
            <a:r>
              <a:rPr lang="en-US" baseline="0" dirty="0" smtClean="0"/>
              <a:t>Scholarships do not carry over to the USA</a:t>
            </a:r>
          </a:p>
          <a:p>
            <a:endParaRPr lang="en-US" dirty="0"/>
          </a:p>
        </p:txBody>
      </p:sp>
      <p:sp>
        <p:nvSpPr>
          <p:cNvPr id="4" name="Slide Number Placeholder 3"/>
          <p:cNvSpPr>
            <a:spLocks noGrp="1"/>
          </p:cNvSpPr>
          <p:nvPr>
            <p:ph type="sldNum" sz="quarter" idx="10"/>
          </p:nvPr>
        </p:nvSpPr>
        <p:spPr/>
        <p:txBody>
          <a:bodyPr/>
          <a:lstStyle/>
          <a:p>
            <a:fld id="{0176A97D-02CA-416F-9688-F210E10E77D8}" type="slidenum">
              <a:rPr lang="en-US" smtClean="0"/>
              <a:t>9</a:t>
            </a:fld>
            <a:endParaRPr lang="en-US"/>
          </a:p>
        </p:txBody>
      </p:sp>
    </p:spTree>
    <p:extLst>
      <p:ext uri="{BB962C8B-B14F-4D97-AF65-F5344CB8AC3E}">
        <p14:creationId xmlns:p14="http://schemas.microsoft.com/office/powerpoint/2010/main" val="3463175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58776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8627132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5704596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6601828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7015211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AAD347D-5ACD-4C99-B74B-A9C85AD731AF}" type="datetimeFigureOut">
              <a:rPr lang="en-US" smtClean="0"/>
              <a:t>4/7/2020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446695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AAD347D-5ACD-4C99-B74B-A9C85AD731AF}" type="datetimeFigureOut">
              <a:rPr lang="en-US" smtClean="0"/>
              <a:t>4/7/2020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8494535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89719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13750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6619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7738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7979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03657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4/7/2020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90157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4/7/2020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5007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34924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98885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AAD347D-5ACD-4C99-B74B-A9C85AD731AF}" type="datetimeFigureOut">
              <a:rPr lang="en-US" smtClean="0"/>
              <a:t>4/7/2020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4113773353"/>
      </p:ext>
    </p:extLst>
  </p:cSld>
  <p:clrMap bg1="dk1" tx1="lt1" bg2="dk2" tx2="lt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 id="2147483945"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125" y="539261"/>
            <a:ext cx="11451101" cy="1326321"/>
          </a:xfrm>
        </p:spPr>
        <p:txBody>
          <a:bodyPr>
            <a:normAutofit fontScale="90000"/>
          </a:bodyPr>
          <a:lstStyle/>
          <a:p>
            <a:r>
              <a:rPr lang="en-US" sz="4900" dirty="0" smtClean="0">
                <a:solidFill>
                  <a:srgbClr val="FF0000"/>
                </a:solidFill>
              </a:rPr>
              <a:t>University of Utah Asia Campus</a:t>
            </a:r>
            <a:r>
              <a:rPr lang="en-US" dirty="0" smtClean="0">
                <a:solidFill>
                  <a:srgbClr val="FF0000"/>
                </a:solidFill>
              </a:rPr>
              <a:t/>
            </a:r>
            <a:br>
              <a:rPr lang="en-US" dirty="0" smtClean="0">
                <a:solidFill>
                  <a:srgbClr val="FF0000"/>
                </a:solidFill>
              </a:rPr>
            </a:br>
            <a:r>
              <a:rPr lang="en-US" sz="3100" cap="none" dirty="0" smtClean="0">
                <a:solidFill>
                  <a:srgbClr val="FF0000"/>
                </a:solidFill>
              </a:rPr>
              <a:t>Incheon, South Korea</a:t>
            </a:r>
            <a:endParaRPr lang="en-US" sz="3100" cap="none" dirty="0">
              <a:solidFill>
                <a:srgbClr val="FF0000"/>
              </a:solidFill>
            </a:endParaRPr>
          </a:p>
        </p:txBody>
      </p:sp>
    </p:spTree>
    <p:extLst>
      <p:ext uri="{BB962C8B-B14F-4D97-AF65-F5344CB8AC3E}">
        <p14:creationId xmlns:p14="http://schemas.microsoft.com/office/powerpoint/2010/main" val="1333444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7193" y="1612364"/>
            <a:ext cx="7064782" cy="4950390"/>
          </a:xfrm>
          <a:prstGeom prst="rect">
            <a:avLst/>
          </a:prstGeom>
          <a:solidFill>
            <a:srgbClr val="C00000">
              <a:alpha val="50000"/>
            </a:srgbClr>
          </a:solidFill>
        </p:spPr>
        <p:txBody>
          <a:bodyPr wrap="square" rtlCol="0">
            <a:spAutoFit/>
          </a:bodyPr>
          <a:lstStyle/>
          <a:p>
            <a:endParaRPr lang="en-US" dirty="0"/>
          </a:p>
        </p:txBody>
      </p:sp>
      <p:sp>
        <p:nvSpPr>
          <p:cNvPr id="2" name="Title 1"/>
          <p:cNvSpPr>
            <a:spLocks noGrp="1"/>
          </p:cNvSpPr>
          <p:nvPr>
            <p:ph type="title"/>
          </p:nvPr>
        </p:nvSpPr>
        <p:spPr>
          <a:xfrm>
            <a:off x="789428" y="286043"/>
            <a:ext cx="6331401" cy="1326321"/>
          </a:xfrm>
        </p:spPr>
        <p:txBody>
          <a:bodyPr>
            <a:normAutofit/>
          </a:bodyPr>
          <a:lstStyle/>
          <a:p>
            <a:r>
              <a:rPr lang="en-US" sz="4400" cap="none" dirty="0" smtClean="0"/>
              <a:t>Required Documents</a:t>
            </a:r>
            <a:endParaRPr lang="en-US" sz="4400" cap="none" dirty="0"/>
          </a:p>
        </p:txBody>
      </p:sp>
      <p:sp>
        <p:nvSpPr>
          <p:cNvPr id="5" name="TextBox 4"/>
          <p:cNvSpPr txBox="1"/>
          <p:nvPr/>
        </p:nvSpPr>
        <p:spPr>
          <a:xfrm>
            <a:off x="970064" y="1612364"/>
            <a:ext cx="7034451" cy="4832092"/>
          </a:xfrm>
          <a:prstGeom prst="rect">
            <a:avLst/>
          </a:prstGeom>
          <a:noFill/>
        </p:spPr>
        <p:txBody>
          <a:bodyPr wrap="square" rtlCol="0">
            <a:spAutoFit/>
          </a:bodyPr>
          <a:lstStyle/>
          <a:p>
            <a:r>
              <a:rPr lang="en-US" sz="2800" b="1" dirty="0" smtClean="0"/>
              <a:t>1. High school transcripts </a:t>
            </a:r>
          </a:p>
          <a:p>
            <a:pPr lvl="1"/>
            <a:r>
              <a:rPr lang="en-US" sz="2400" dirty="0" smtClean="0">
                <a:solidFill>
                  <a:schemeClr val="bg1"/>
                </a:solidFill>
              </a:rPr>
              <a:t>(Grades 9 – 12)</a:t>
            </a:r>
          </a:p>
          <a:p>
            <a:pPr lvl="1"/>
            <a:endParaRPr lang="en-US" sz="2400" dirty="0" smtClean="0"/>
          </a:p>
          <a:p>
            <a:r>
              <a:rPr lang="en-US" sz="2800" b="1" dirty="0" smtClean="0"/>
              <a:t>2. Test Scores</a:t>
            </a:r>
          </a:p>
          <a:p>
            <a:pPr marL="800100" lvl="1" indent="-342900">
              <a:buFont typeface="Arial" panose="020B0604020202020204" pitchFamily="34" charset="0"/>
              <a:buChar char="•"/>
            </a:pPr>
            <a:r>
              <a:rPr lang="en-US" sz="2400" dirty="0" smtClean="0">
                <a:solidFill>
                  <a:schemeClr val="bg1"/>
                </a:solidFill>
              </a:rPr>
              <a:t>TOEFL (80+), IELTS (6.5+), TOEIC (695+)</a:t>
            </a:r>
          </a:p>
          <a:p>
            <a:pPr marL="800100" lvl="1" indent="-342900">
              <a:buFont typeface="Arial" panose="020B0604020202020204" pitchFamily="34" charset="0"/>
              <a:buChar char="•"/>
            </a:pPr>
            <a:r>
              <a:rPr lang="en-US" sz="2400" dirty="0" smtClean="0">
                <a:solidFill>
                  <a:schemeClr val="bg1"/>
                </a:solidFill>
              </a:rPr>
              <a:t>ACT or SAT*</a:t>
            </a:r>
          </a:p>
          <a:p>
            <a:pPr lvl="2"/>
            <a:r>
              <a:rPr lang="en-US" sz="2000" dirty="0" smtClean="0">
                <a:solidFill>
                  <a:schemeClr val="bg1"/>
                </a:solidFill>
              </a:rPr>
              <a:t>*US Citizens or students attending a US accredited high school for 2.5 years or more</a:t>
            </a:r>
          </a:p>
          <a:p>
            <a:pPr lvl="2"/>
            <a:endParaRPr lang="en-US" sz="2000" dirty="0" smtClean="0"/>
          </a:p>
          <a:p>
            <a:r>
              <a:rPr lang="en-US" sz="2400" dirty="0" smtClean="0"/>
              <a:t>3. </a:t>
            </a:r>
            <a:r>
              <a:rPr lang="en-US" sz="2400" b="1" dirty="0" smtClean="0"/>
              <a:t>Optional Documents</a:t>
            </a:r>
          </a:p>
          <a:p>
            <a:r>
              <a:rPr lang="en-US" sz="2400" dirty="0"/>
              <a:t>	</a:t>
            </a:r>
            <a:r>
              <a:rPr lang="en-US" sz="2400" dirty="0" smtClean="0">
                <a:solidFill>
                  <a:schemeClr val="bg1"/>
                </a:solidFill>
              </a:rPr>
              <a:t>Personal Essay</a:t>
            </a:r>
          </a:p>
          <a:p>
            <a:r>
              <a:rPr lang="en-US" sz="2400" dirty="0">
                <a:solidFill>
                  <a:schemeClr val="bg1"/>
                </a:solidFill>
              </a:rPr>
              <a:t>	</a:t>
            </a:r>
            <a:r>
              <a:rPr lang="en-US" sz="2400" dirty="0" smtClean="0">
                <a:solidFill>
                  <a:schemeClr val="bg1"/>
                </a:solidFill>
              </a:rPr>
              <a:t>Letter of Recommendation</a:t>
            </a:r>
          </a:p>
          <a:p>
            <a:r>
              <a:rPr lang="en-US" sz="2400" dirty="0">
                <a:solidFill>
                  <a:schemeClr val="bg1"/>
                </a:solidFill>
              </a:rPr>
              <a:t>	</a:t>
            </a:r>
            <a:r>
              <a:rPr lang="en-US" sz="2400" dirty="0" smtClean="0">
                <a:solidFill>
                  <a:schemeClr val="bg1"/>
                </a:solidFill>
              </a:rPr>
              <a:t>Portfolio</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7386" y="1612364"/>
            <a:ext cx="3624069" cy="241604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7386" y="4146708"/>
            <a:ext cx="3624069" cy="2416046"/>
          </a:xfrm>
          <a:prstGeom prst="rect">
            <a:avLst/>
          </a:prstGeom>
        </p:spPr>
      </p:pic>
      <p:sp>
        <p:nvSpPr>
          <p:cNvPr id="9" name="TextBox 8"/>
          <p:cNvSpPr txBox="1"/>
          <p:nvPr/>
        </p:nvSpPr>
        <p:spPr>
          <a:xfrm>
            <a:off x="7676444" y="663069"/>
            <a:ext cx="456595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Rockwell" panose="02060603020205020403"/>
                <a:ea typeface="+mn-ea"/>
                <a:cs typeface="+mn-cs"/>
              </a:rPr>
              <a:t>Apply </a:t>
            </a:r>
            <a:r>
              <a:rPr kumimoji="0" lang="en-US" sz="2400" b="1" i="0" u="none" strike="noStrike" kern="1200" cap="none" spc="0" normalizeH="0" baseline="0" noProof="0" dirty="0" smtClean="0">
                <a:ln>
                  <a:noFill/>
                </a:ln>
                <a:solidFill>
                  <a:prstClr val="white"/>
                </a:solidFill>
                <a:effectLst/>
                <a:uLnTx/>
                <a:uFillTx/>
                <a:latin typeface="Rockwell" panose="02060603020205020403"/>
                <a:ea typeface="+mn-ea"/>
                <a:cs typeface="+mn-cs"/>
              </a:rPr>
              <a:t>Online! </a:t>
            </a:r>
            <a:r>
              <a:rPr kumimoji="0" lang="en-US" sz="2400" b="1" i="0" u="none" strike="noStrike" kern="1200" cap="none" spc="0" normalizeH="0" baseline="0" noProof="0" dirty="0" smtClean="0">
                <a:ln>
                  <a:noFill/>
                </a:ln>
                <a:solidFill>
                  <a:prstClr val="black"/>
                </a:solidFill>
                <a:effectLst/>
                <a:uLnTx/>
                <a:uFillTx/>
                <a:latin typeface="Rockwell" panose="02060603020205020403"/>
                <a:ea typeface="+mn-ea"/>
                <a:cs typeface="+mn-cs"/>
              </a:rPr>
              <a:t>asiacampus.utah.edu</a:t>
            </a:r>
            <a:endParaRPr kumimoji="0" lang="en-US" sz="2400" b="1"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264580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cap="none" dirty="0" smtClean="0"/>
              <a:t>Utah Asia Campus</a:t>
            </a:r>
            <a:endParaRPr lang="en-US" sz="4800" cap="none" dirty="0"/>
          </a:p>
        </p:txBody>
      </p:sp>
      <p:sp>
        <p:nvSpPr>
          <p:cNvPr id="3" name="Content Placeholder 2"/>
          <p:cNvSpPr>
            <a:spLocks noGrp="1"/>
          </p:cNvSpPr>
          <p:nvPr>
            <p:ph idx="1"/>
          </p:nvPr>
        </p:nvSpPr>
        <p:spPr>
          <a:xfrm>
            <a:off x="913794" y="1828777"/>
            <a:ext cx="10353762" cy="4515751"/>
          </a:xfrm>
        </p:spPr>
        <p:txBody>
          <a:bodyPr>
            <a:noAutofit/>
          </a:bodyPr>
          <a:lstStyle/>
          <a:p>
            <a:r>
              <a:rPr lang="en-US" sz="3200" b="1" dirty="0" smtClean="0"/>
              <a:t>Founded in 2014</a:t>
            </a:r>
          </a:p>
          <a:p>
            <a:r>
              <a:rPr lang="en-US" sz="3200" b="1" dirty="0" smtClean="0"/>
              <a:t>Emulates Salt Lake City Campus</a:t>
            </a:r>
          </a:p>
          <a:p>
            <a:r>
              <a:rPr lang="en-US" sz="3200" b="1" dirty="0" smtClean="0"/>
              <a:t>Smaller class sizes</a:t>
            </a:r>
          </a:p>
          <a:p>
            <a:r>
              <a:rPr lang="en-US" sz="3200" b="1" dirty="0" smtClean="0"/>
              <a:t>3+1 program</a:t>
            </a:r>
          </a:p>
          <a:p>
            <a:r>
              <a:rPr lang="en-US" sz="3200" b="1" dirty="0" smtClean="0"/>
              <a:t>93% Retention Rate</a:t>
            </a:r>
          </a:p>
          <a:p>
            <a:r>
              <a:rPr lang="en-US" sz="3200" b="1" dirty="0" smtClean="0"/>
              <a:t>Global Campus</a:t>
            </a:r>
          </a:p>
          <a:p>
            <a:endParaRPr lang="en-US" sz="3200" b="1" dirty="0" smtClean="0"/>
          </a:p>
          <a:p>
            <a:endParaRPr lang="en-US" sz="3200" b="1" dirty="0"/>
          </a:p>
        </p:txBody>
      </p:sp>
    </p:spTree>
    <p:extLst>
      <p:ext uri="{BB962C8B-B14F-4D97-AF65-F5344CB8AC3E}">
        <p14:creationId xmlns:p14="http://schemas.microsoft.com/office/powerpoint/2010/main" val="593031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422" y="67221"/>
            <a:ext cx="11053751" cy="1326321"/>
          </a:xfrm>
        </p:spPr>
        <p:txBody>
          <a:bodyPr>
            <a:normAutofit/>
          </a:bodyPr>
          <a:lstStyle/>
          <a:p>
            <a:r>
              <a:rPr lang="en-US" sz="4000" cap="none" dirty="0" smtClean="0">
                <a:solidFill>
                  <a:srgbClr val="C00000"/>
                </a:solidFill>
              </a:rPr>
              <a:t>BS Civil And Environmental Engineering</a:t>
            </a:r>
            <a:endParaRPr lang="en-US" sz="4000" cap="none" dirty="0">
              <a:solidFill>
                <a:srgbClr val="C00000"/>
              </a:solidFill>
            </a:endParaRPr>
          </a:p>
        </p:txBody>
      </p:sp>
      <p:sp>
        <p:nvSpPr>
          <p:cNvPr id="4" name="TextBox 3"/>
          <p:cNvSpPr txBox="1"/>
          <p:nvPr/>
        </p:nvSpPr>
        <p:spPr>
          <a:xfrm>
            <a:off x="1436127" y="1201896"/>
            <a:ext cx="6356481" cy="1200329"/>
          </a:xfrm>
          <a:prstGeom prst="rect">
            <a:avLst/>
          </a:prstGeom>
          <a:noFill/>
        </p:spPr>
        <p:txBody>
          <a:bodyPr wrap="square" rtlCol="0">
            <a:spAutoFit/>
          </a:bodyPr>
          <a:lstStyle/>
          <a:p>
            <a:pPr algn="ctr"/>
            <a:r>
              <a:rPr lang="en-US" sz="2400" dirty="0" smtClean="0"/>
              <a:t>Applies modern technologies to solve problems related to water resources, transportation, environment, or structure.</a:t>
            </a:r>
            <a:endParaRPr lang="en-US" sz="2400" dirty="0"/>
          </a:p>
        </p:txBody>
      </p:sp>
      <p:sp>
        <p:nvSpPr>
          <p:cNvPr id="5" name="TextBox 4"/>
          <p:cNvSpPr txBox="1"/>
          <p:nvPr/>
        </p:nvSpPr>
        <p:spPr>
          <a:xfrm rot="1056124">
            <a:off x="9704704" y="1253502"/>
            <a:ext cx="1959563" cy="1569660"/>
          </a:xfrm>
          <a:prstGeom prst="rect">
            <a:avLst/>
          </a:prstGeom>
          <a:noFill/>
          <a:ln>
            <a:solidFill>
              <a:schemeClr val="tx2"/>
            </a:solidFill>
          </a:ln>
        </p:spPr>
        <p:txBody>
          <a:bodyPr wrap="square" rtlCol="0">
            <a:spAutoFit/>
          </a:bodyPr>
          <a:lstStyle/>
          <a:p>
            <a:r>
              <a:rPr lang="en-US" sz="2400" b="1" dirty="0" smtClean="0">
                <a:solidFill>
                  <a:schemeClr val="tx2"/>
                </a:solidFill>
              </a:rPr>
              <a:t>80% Job Placement Rate for “U” Graduates</a:t>
            </a:r>
            <a:endParaRPr lang="en-US" sz="2400" b="1" dirty="0">
              <a:solidFill>
                <a:schemeClr val="tx2"/>
              </a:solidFill>
            </a:endParaRPr>
          </a:p>
        </p:txBody>
      </p:sp>
      <p:sp>
        <p:nvSpPr>
          <p:cNvPr id="6" name="TextBox 5"/>
          <p:cNvSpPr txBox="1"/>
          <p:nvPr/>
        </p:nvSpPr>
        <p:spPr>
          <a:xfrm rot="20774724">
            <a:off x="8637274" y="3075013"/>
            <a:ext cx="2188930" cy="1200329"/>
          </a:xfrm>
          <a:prstGeom prst="rect">
            <a:avLst/>
          </a:prstGeom>
          <a:noFill/>
          <a:ln>
            <a:solidFill>
              <a:schemeClr val="tx2"/>
            </a:solidFill>
          </a:ln>
        </p:spPr>
        <p:txBody>
          <a:bodyPr wrap="square" rtlCol="0">
            <a:spAutoFit/>
          </a:bodyPr>
          <a:lstStyle/>
          <a:p>
            <a:r>
              <a:rPr lang="en-US" sz="2400" b="1" dirty="0" smtClean="0">
                <a:solidFill>
                  <a:schemeClr val="tx2"/>
                </a:solidFill>
              </a:rPr>
              <a:t>#53 Best Engineering Program</a:t>
            </a:r>
            <a:endParaRPr lang="en-US" sz="2400" b="1" dirty="0">
              <a:solidFill>
                <a:schemeClr val="tx2"/>
              </a:solidFill>
            </a:endParaRPr>
          </a:p>
        </p:txBody>
      </p:sp>
      <p:sp>
        <p:nvSpPr>
          <p:cNvPr id="7" name="TextBox 6"/>
          <p:cNvSpPr txBox="1"/>
          <p:nvPr/>
        </p:nvSpPr>
        <p:spPr>
          <a:xfrm rot="20725519">
            <a:off x="9827543" y="4040021"/>
            <a:ext cx="1713884" cy="646331"/>
          </a:xfrm>
          <a:prstGeom prst="rect">
            <a:avLst/>
          </a:prstGeom>
          <a:noFill/>
        </p:spPr>
        <p:txBody>
          <a:bodyPr wrap="square" rtlCol="0">
            <a:spAutoFit/>
          </a:bodyPr>
          <a:lstStyle/>
          <a:p>
            <a:r>
              <a:rPr lang="en-US" dirty="0">
                <a:solidFill>
                  <a:schemeClr val="tx2"/>
                </a:solidFill>
              </a:rPr>
              <a:t>(</a:t>
            </a:r>
            <a:r>
              <a:rPr lang="en-US" dirty="0" smtClean="0">
                <a:solidFill>
                  <a:schemeClr val="tx2"/>
                </a:solidFill>
              </a:rPr>
              <a:t>US News and World Report)</a:t>
            </a:r>
            <a:endParaRPr lang="en-US" dirty="0">
              <a:solidFill>
                <a:schemeClr val="tx2"/>
              </a:solidFill>
            </a:endParaRPr>
          </a:p>
        </p:txBody>
      </p:sp>
      <p:sp>
        <p:nvSpPr>
          <p:cNvPr id="8" name="TextBox 7"/>
          <p:cNvSpPr txBox="1"/>
          <p:nvPr/>
        </p:nvSpPr>
        <p:spPr>
          <a:xfrm>
            <a:off x="3585749" y="4518356"/>
            <a:ext cx="2482548" cy="584775"/>
          </a:xfrm>
          <a:prstGeom prst="rect">
            <a:avLst/>
          </a:prstGeom>
          <a:noFill/>
        </p:spPr>
        <p:txBody>
          <a:bodyPr wrap="square" rtlCol="0">
            <a:spAutoFit/>
          </a:bodyPr>
          <a:lstStyle/>
          <a:p>
            <a:r>
              <a:rPr lang="en-US" sz="3200" b="1" dirty="0" smtClean="0">
                <a:solidFill>
                  <a:srgbClr val="C00000"/>
                </a:solidFill>
              </a:rPr>
              <a:t>Careers In:</a:t>
            </a:r>
            <a:endParaRPr lang="en-US" sz="3200" b="1" dirty="0">
              <a:solidFill>
                <a:srgbClr val="C00000"/>
              </a:solidFill>
            </a:endParaRPr>
          </a:p>
        </p:txBody>
      </p:sp>
      <p:sp>
        <p:nvSpPr>
          <p:cNvPr id="9" name="TextBox 8"/>
          <p:cNvSpPr txBox="1"/>
          <p:nvPr/>
        </p:nvSpPr>
        <p:spPr>
          <a:xfrm>
            <a:off x="913795" y="5070305"/>
            <a:ext cx="7401146" cy="1200329"/>
          </a:xfrm>
          <a:prstGeom prst="rect">
            <a:avLst/>
          </a:prstGeom>
          <a:noFill/>
        </p:spPr>
        <p:txBody>
          <a:bodyPr wrap="square" rtlCol="0">
            <a:spAutoFit/>
          </a:bodyPr>
          <a:lstStyle/>
          <a:p>
            <a:pPr algn="ctr"/>
            <a:r>
              <a:rPr lang="en-US" sz="2400" dirty="0" smtClean="0"/>
              <a:t>Construction Management | Groundwater Contamination | Transportation Design | Earthquake Engineering</a:t>
            </a:r>
            <a:endParaRPr lang="en-US" sz="2400" dirty="0"/>
          </a:p>
        </p:txBody>
      </p:sp>
      <p:pic>
        <p:nvPicPr>
          <p:cNvPr id="1026" name="Picture 2" descr="Image result for ABET Accredi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0598" y="4903707"/>
            <a:ext cx="3695700" cy="15335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cveen bri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795" y="2626426"/>
            <a:ext cx="7401146" cy="1766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053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72715"/>
            <a:ext cx="10353761" cy="1326321"/>
          </a:xfrm>
        </p:spPr>
        <p:txBody>
          <a:bodyPr>
            <a:normAutofit/>
          </a:bodyPr>
          <a:lstStyle/>
          <a:p>
            <a:r>
              <a:rPr lang="en-US" sz="4000" cap="none" dirty="0" smtClean="0">
                <a:solidFill>
                  <a:srgbClr val="C00000"/>
                </a:solidFill>
              </a:rPr>
              <a:t>BA/ BS Communication</a:t>
            </a:r>
            <a:endParaRPr lang="en-US" sz="4000" cap="none" dirty="0">
              <a:solidFill>
                <a:srgbClr val="C00000"/>
              </a:solidFill>
            </a:endParaRPr>
          </a:p>
        </p:txBody>
      </p:sp>
      <p:sp>
        <p:nvSpPr>
          <p:cNvPr id="4" name="TextBox 3"/>
          <p:cNvSpPr txBox="1"/>
          <p:nvPr/>
        </p:nvSpPr>
        <p:spPr>
          <a:xfrm>
            <a:off x="974128" y="1515884"/>
            <a:ext cx="388328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smtClean="0">
                <a:ln>
                  <a:noFill/>
                </a:ln>
                <a:solidFill>
                  <a:prstClr val="white"/>
                </a:solidFill>
                <a:effectLst/>
                <a:uLnTx/>
                <a:uFillTx/>
                <a:latin typeface="Rockwell" panose="02060603020205020403"/>
                <a:ea typeface="+mn-ea"/>
                <a:cs typeface="+mn-cs"/>
              </a:rPr>
              <a:t>Journalism</a:t>
            </a:r>
          </a:p>
        </p:txBody>
      </p:sp>
      <p:sp>
        <p:nvSpPr>
          <p:cNvPr id="5" name="TextBox 4"/>
          <p:cNvSpPr txBox="1"/>
          <p:nvPr/>
        </p:nvSpPr>
        <p:spPr>
          <a:xfrm>
            <a:off x="6917359" y="1531424"/>
            <a:ext cx="441053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smtClean="0">
                <a:ln>
                  <a:noFill/>
                </a:ln>
                <a:solidFill>
                  <a:prstClr val="white"/>
                </a:solidFill>
                <a:effectLst/>
                <a:uLnTx/>
                <a:uFillTx/>
                <a:latin typeface="Rockwell" panose="02060603020205020403"/>
                <a:ea typeface="+mn-ea"/>
                <a:cs typeface="+mn-cs"/>
              </a:rPr>
              <a:t>Strategic Communication</a:t>
            </a:r>
          </a:p>
        </p:txBody>
      </p:sp>
      <p:sp>
        <p:nvSpPr>
          <p:cNvPr id="8" name="TextBox 7"/>
          <p:cNvSpPr txBox="1"/>
          <p:nvPr/>
        </p:nvSpPr>
        <p:spPr>
          <a:xfrm>
            <a:off x="4742900" y="5207084"/>
            <a:ext cx="248254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Rockwell" panose="02060603020205020403"/>
                <a:ea typeface="+mn-ea"/>
                <a:cs typeface="+mn-cs"/>
              </a:rPr>
              <a:t>Careers In:</a:t>
            </a:r>
            <a:endParaRPr kumimoji="0" lang="en-US" sz="3200" b="1" i="0" u="none" strike="noStrike" kern="1200" cap="none" spc="0" normalizeH="0" baseline="0" noProof="0" dirty="0">
              <a:ln>
                <a:noFill/>
              </a:ln>
              <a:solidFill>
                <a:srgbClr val="C00000"/>
              </a:solidFill>
              <a:effectLst/>
              <a:uLnTx/>
              <a:uFillTx/>
              <a:latin typeface="Rockwell" panose="02060603020205020403"/>
              <a:ea typeface="+mn-ea"/>
              <a:cs typeface="+mn-cs"/>
            </a:endParaRPr>
          </a:p>
        </p:txBody>
      </p:sp>
      <p:sp>
        <p:nvSpPr>
          <p:cNvPr id="9" name="TextBox 8"/>
          <p:cNvSpPr txBox="1"/>
          <p:nvPr/>
        </p:nvSpPr>
        <p:spPr>
          <a:xfrm>
            <a:off x="190389" y="5809593"/>
            <a:ext cx="1167788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Rockwell" panose="02060603020205020403"/>
                <a:ea typeface="+mn-ea"/>
                <a:cs typeface="+mn-cs"/>
              </a:rPr>
              <a:t>Marketing | Business Development | Social Media | Journalism | Public Relations | Human Resources | Sales</a:t>
            </a:r>
            <a:endParaRPr kumimoji="0" lang="en-US" sz="24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12" name="TextBox 11"/>
          <p:cNvSpPr txBox="1"/>
          <p:nvPr/>
        </p:nvSpPr>
        <p:spPr>
          <a:xfrm>
            <a:off x="4149666" y="1060015"/>
            <a:ext cx="3883288" cy="461665"/>
          </a:xfrm>
          <a:prstGeom prst="rect">
            <a:avLst/>
          </a:prstGeom>
          <a:no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Rockwell" panose="02060603020205020403"/>
                <a:ea typeface="+mn-ea"/>
                <a:cs typeface="+mn-cs"/>
              </a:rPr>
              <a:t>Choose from three paths</a:t>
            </a:r>
            <a:endParaRPr kumimoji="0" lang="en-US" sz="2400" b="1"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3" name="Oval 2"/>
          <p:cNvSpPr/>
          <p:nvPr/>
        </p:nvSpPr>
        <p:spPr>
          <a:xfrm>
            <a:off x="6231127" y="2000052"/>
            <a:ext cx="2194560" cy="753219"/>
          </a:xfrm>
          <a:prstGeom prst="ellipse">
            <a:avLst/>
          </a:prstGeom>
          <a:solidFill>
            <a:srgbClr val="C00000">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0" name="Rectangle 9"/>
          <p:cNvSpPr/>
          <p:nvPr/>
        </p:nvSpPr>
        <p:spPr>
          <a:xfrm>
            <a:off x="6245195" y="2173236"/>
            <a:ext cx="2255746"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Rockwell" panose="02060603020205020403"/>
                <a:ea typeface="+mn-ea"/>
                <a:cs typeface="+mn-cs"/>
              </a:rPr>
              <a:t>Public Relations</a:t>
            </a:r>
          </a:p>
        </p:txBody>
      </p:sp>
      <p:sp>
        <p:nvSpPr>
          <p:cNvPr id="15" name="Oval 14"/>
          <p:cNvSpPr/>
          <p:nvPr/>
        </p:nvSpPr>
        <p:spPr>
          <a:xfrm>
            <a:off x="7953000" y="2413480"/>
            <a:ext cx="2194560" cy="753219"/>
          </a:xfrm>
          <a:prstGeom prst="ellipse">
            <a:avLst/>
          </a:prstGeom>
          <a:solidFill>
            <a:srgbClr val="C00000">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6" name="Rectangle 15"/>
          <p:cNvSpPr/>
          <p:nvPr/>
        </p:nvSpPr>
        <p:spPr>
          <a:xfrm>
            <a:off x="8318986" y="2458008"/>
            <a:ext cx="2063261"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Rockwell" panose="02060603020205020403"/>
                <a:ea typeface="+mn-ea"/>
                <a:cs typeface="+mn-cs"/>
              </a:rPr>
              <a:t>Integrated Marketing</a:t>
            </a:r>
            <a:endParaRPr kumimoji="0" lang="en-US" sz="2000" b="1"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17" name="Oval 16"/>
          <p:cNvSpPr/>
          <p:nvPr/>
        </p:nvSpPr>
        <p:spPr>
          <a:xfrm>
            <a:off x="9730156" y="2029231"/>
            <a:ext cx="2194560" cy="753219"/>
          </a:xfrm>
          <a:prstGeom prst="ellipse">
            <a:avLst/>
          </a:prstGeom>
          <a:solidFill>
            <a:srgbClr val="C00000">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8" name="Rectangle 17"/>
          <p:cNvSpPr/>
          <p:nvPr/>
        </p:nvSpPr>
        <p:spPr>
          <a:xfrm>
            <a:off x="10034957" y="2182285"/>
            <a:ext cx="1659044"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Rockwell" panose="02060603020205020403"/>
                <a:ea typeface="+mn-ea"/>
                <a:cs typeface="+mn-cs"/>
              </a:rPr>
              <a:t>Advertising</a:t>
            </a:r>
            <a:endParaRPr kumimoji="0" lang="en-US" sz="2000" b="1"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25" name="Oval 24"/>
          <p:cNvSpPr/>
          <p:nvPr/>
        </p:nvSpPr>
        <p:spPr>
          <a:xfrm>
            <a:off x="236251" y="1939255"/>
            <a:ext cx="2194560" cy="753219"/>
          </a:xfrm>
          <a:prstGeom prst="ellipse">
            <a:avLst/>
          </a:prstGeom>
          <a:solidFill>
            <a:srgbClr val="C00000">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6" name="Rectangle 25"/>
          <p:cNvSpPr/>
          <p:nvPr/>
        </p:nvSpPr>
        <p:spPr>
          <a:xfrm>
            <a:off x="799948" y="2115809"/>
            <a:ext cx="1061509"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Rockwell" panose="02060603020205020403"/>
                <a:ea typeface="+mn-ea"/>
                <a:cs typeface="+mn-cs"/>
              </a:rPr>
              <a:t>Digital</a:t>
            </a:r>
            <a:endParaRPr kumimoji="0" lang="en-US" sz="2000" b="1"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27" name="Oval 26"/>
          <p:cNvSpPr/>
          <p:nvPr/>
        </p:nvSpPr>
        <p:spPr>
          <a:xfrm>
            <a:off x="1648493" y="2393315"/>
            <a:ext cx="2194560" cy="753219"/>
          </a:xfrm>
          <a:prstGeom prst="ellipse">
            <a:avLst/>
          </a:prstGeom>
          <a:solidFill>
            <a:srgbClr val="C00000">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8" name="Rectangle 27"/>
          <p:cNvSpPr/>
          <p:nvPr/>
        </p:nvSpPr>
        <p:spPr>
          <a:xfrm>
            <a:off x="2028031" y="2565121"/>
            <a:ext cx="1435483"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Rockwell" panose="02060603020205020403"/>
                <a:ea typeface="+mn-ea"/>
                <a:cs typeface="+mn-cs"/>
              </a:rPr>
              <a:t>Broadcast</a:t>
            </a:r>
            <a:endParaRPr kumimoji="0" lang="en-US" sz="2000" b="1"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29" name="Oval 28"/>
          <p:cNvSpPr/>
          <p:nvPr/>
        </p:nvSpPr>
        <p:spPr>
          <a:xfrm>
            <a:off x="3230573" y="1987526"/>
            <a:ext cx="2194560" cy="753219"/>
          </a:xfrm>
          <a:prstGeom prst="ellipse">
            <a:avLst/>
          </a:prstGeom>
          <a:solidFill>
            <a:srgbClr val="C00000">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0" name="Rectangle 29"/>
          <p:cNvSpPr/>
          <p:nvPr/>
        </p:nvSpPr>
        <p:spPr>
          <a:xfrm>
            <a:off x="3925047" y="2164080"/>
            <a:ext cx="817853"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Rockwell" panose="02060603020205020403"/>
                <a:ea typeface="+mn-ea"/>
                <a:cs typeface="+mn-cs"/>
              </a:rPr>
              <a:t>Print</a:t>
            </a:r>
            <a:endParaRPr kumimoji="0" lang="en-US" sz="2000" b="1"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31" name="TextBox 30"/>
          <p:cNvSpPr txBox="1"/>
          <p:nvPr/>
        </p:nvSpPr>
        <p:spPr>
          <a:xfrm>
            <a:off x="3994728" y="3119678"/>
            <a:ext cx="40692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smtClean="0">
                <a:ln>
                  <a:noFill/>
                </a:ln>
                <a:solidFill>
                  <a:prstClr val="white"/>
                </a:solidFill>
                <a:effectLst/>
                <a:uLnTx/>
                <a:uFillTx/>
                <a:latin typeface="Rockwell" panose="02060603020205020403"/>
                <a:ea typeface="+mn-ea"/>
                <a:cs typeface="+mn-cs"/>
              </a:rPr>
              <a:t>Absolute Communication</a:t>
            </a:r>
          </a:p>
        </p:txBody>
      </p:sp>
      <p:cxnSp>
        <p:nvCxnSpPr>
          <p:cNvPr id="14" name="Straight Arrow Connector 13"/>
          <p:cNvCxnSpPr/>
          <p:nvPr/>
        </p:nvCxnSpPr>
        <p:spPr>
          <a:xfrm flipH="1">
            <a:off x="3837957" y="1389372"/>
            <a:ext cx="218151" cy="196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8118995" y="1386771"/>
            <a:ext cx="176585" cy="204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5826335" y="1590258"/>
            <a:ext cx="3590" cy="1508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3220938" y="3610213"/>
            <a:ext cx="2194560" cy="753219"/>
          </a:xfrm>
          <a:prstGeom prst="ellipse">
            <a:avLst/>
          </a:prstGeom>
          <a:solidFill>
            <a:srgbClr val="C00000">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47" name="Oval 46"/>
          <p:cNvSpPr/>
          <p:nvPr/>
        </p:nvSpPr>
        <p:spPr>
          <a:xfrm>
            <a:off x="4633180" y="4101851"/>
            <a:ext cx="2194560" cy="753219"/>
          </a:xfrm>
          <a:prstGeom prst="ellipse">
            <a:avLst/>
          </a:prstGeom>
          <a:solidFill>
            <a:srgbClr val="C00000">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49" name="Oval 48"/>
          <p:cNvSpPr/>
          <p:nvPr/>
        </p:nvSpPr>
        <p:spPr>
          <a:xfrm>
            <a:off x="6215260" y="3658484"/>
            <a:ext cx="2194560" cy="753219"/>
          </a:xfrm>
          <a:prstGeom prst="ellipse">
            <a:avLst/>
          </a:prstGeom>
          <a:solidFill>
            <a:srgbClr val="C00000">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1" name="Rectangle 50"/>
          <p:cNvSpPr/>
          <p:nvPr/>
        </p:nvSpPr>
        <p:spPr>
          <a:xfrm>
            <a:off x="3594145" y="3600594"/>
            <a:ext cx="1467415"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Rockwell" panose="02060603020205020403"/>
                <a:ea typeface="+mn-ea"/>
                <a:cs typeface="+mn-cs"/>
              </a:rPr>
              <a:t>Theories/ Methods</a:t>
            </a:r>
            <a:endParaRPr kumimoji="0" lang="en-US" sz="2000" b="1"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52" name="Rectangle 51"/>
          <p:cNvSpPr/>
          <p:nvPr/>
        </p:nvSpPr>
        <p:spPr>
          <a:xfrm>
            <a:off x="4932084" y="4132126"/>
            <a:ext cx="1596751"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Rockwell" panose="02060603020205020403"/>
                <a:ea typeface="+mn-ea"/>
                <a:cs typeface="+mn-cs"/>
              </a:rPr>
              <a:t>Productive skills</a:t>
            </a:r>
            <a:endParaRPr kumimoji="0" lang="en-US" sz="2000" b="1"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53" name="Rectangle 52"/>
          <p:cNvSpPr/>
          <p:nvPr/>
        </p:nvSpPr>
        <p:spPr>
          <a:xfrm>
            <a:off x="6231127" y="3799584"/>
            <a:ext cx="2188420"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Rockwell" panose="02060603020205020403"/>
                <a:ea typeface="+mn-ea"/>
                <a:cs typeface="+mn-cs"/>
              </a:rPr>
              <a:t>Comprehensive</a:t>
            </a:r>
            <a:endParaRPr kumimoji="0" lang="en-US" sz="2000" b="1"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771514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422" y="67221"/>
            <a:ext cx="11053751" cy="1326321"/>
          </a:xfrm>
        </p:spPr>
        <p:txBody>
          <a:bodyPr>
            <a:normAutofit/>
          </a:bodyPr>
          <a:lstStyle/>
          <a:p>
            <a:r>
              <a:rPr lang="en-US" sz="4400" cap="none" dirty="0" smtClean="0">
                <a:solidFill>
                  <a:srgbClr val="C00000"/>
                </a:solidFill>
              </a:rPr>
              <a:t>BA Film &amp; Media Arts</a:t>
            </a:r>
            <a:endParaRPr lang="en-US" sz="4400" cap="none" dirty="0">
              <a:solidFill>
                <a:srgbClr val="C00000"/>
              </a:solidFill>
            </a:endParaRPr>
          </a:p>
        </p:txBody>
      </p:sp>
      <p:sp>
        <p:nvSpPr>
          <p:cNvPr id="4" name="TextBox 3"/>
          <p:cNvSpPr txBox="1"/>
          <p:nvPr/>
        </p:nvSpPr>
        <p:spPr>
          <a:xfrm>
            <a:off x="913795" y="1196679"/>
            <a:ext cx="7244253" cy="1200329"/>
          </a:xfrm>
          <a:prstGeom prst="rect">
            <a:avLst/>
          </a:prstGeom>
          <a:noFill/>
        </p:spPr>
        <p:txBody>
          <a:bodyPr wrap="square" rtlCol="0">
            <a:spAutoFit/>
          </a:bodyPr>
          <a:lstStyle/>
          <a:p>
            <a:r>
              <a:rPr lang="en-US" sz="2400" dirty="0" smtClean="0"/>
              <a:t>Tailor your degree across multiple areas of interest: Study creative production, theory, history, animation, video game design, and more!</a:t>
            </a:r>
            <a:endParaRPr lang="en-US" sz="2400" dirty="0"/>
          </a:p>
        </p:txBody>
      </p:sp>
      <p:sp>
        <p:nvSpPr>
          <p:cNvPr id="5" name="TextBox 4"/>
          <p:cNvSpPr txBox="1"/>
          <p:nvPr/>
        </p:nvSpPr>
        <p:spPr>
          <a:xfrm rot="694274">
            <a:off x="8651938" y="1454686"/>
            <a:ext cx="3280961" cy="830997"/>
          </a:xfrm>
          <a:prstGeom prst="rect">
            <a:avLst/>
          </a:prstGeom>
          <a:noFill/>
          <a:ln>
            <a:solidFill>
              <a:schemeClr val="tx2"/>
            </a:solidFill>
          </a:ln>
        </p:spPr>
        <p:txBody>
          <a:bodyPr wrap="square" rtlCol="0">
            <a:spAutoFit/>
          </a:bodyPr>
          <a:lstStyle/>
          <a:p>
            <a:r>
              <a:rPr lang="en-US" sz="2400" b="1" dirty="0" smtClean="0">
                <a:solidFill>
                  <a:schemeClr val="tx2"/>
                </a:solidFill>
              </a:rPr>
              <a:t>Film + Animation + Video Game Design</a:t>
            </a:r>
            <a:endParaRPr lang="en-US" sz="2400" b="1" dirty="0">
              <a:solidFill>
                <a:schemeClr val="tx2"/>
              </a:solidFill>
            </a:endParaRPr>
          </a:p>
        </p:txBody>
      </p:sp>
      <p:sp>
        <p:nvSpPr>
          <p:cNvPr id="6" name="TextBox 5"/>
          <p:cNvSpPr txBox="1"/>
          <p:nvPr/>
        </p:nvSpPr>
        <p:spPr>
          <a:xfrm rot="20774724">
            <a:off x="8637274" y="3075013"/>
            <a:ext cx="2188930" cy="1200329"/>
          </a:xfrm>
          <a:prstGeom prst="rect">
            <a:avLst/>
          </a:prstGeom>
          <a:noFill/>
          <a:ln>
            <a:solidFill>
              <a:schemeClr val="tx2"/>
            </a:solidFill>
          </a:ln>
        </p:spPr>
        <p:txBody>
          <a:bodyPr wrap="square" rtlCol="0">
            <a:spAutoFit/>
          </a:bodyPr>
          <a:lstStyle/>
          <a:p>
            <a:r>
              <a:rPr lang="en-US" sz="2400" b="1" dirty="0" smtClean="0">
                <a:solidFill>
                  <a:schemeClr val="tx2"/>
                </a:solidFill>
              </a:rPr>
              <a:t>#21 Best Film/ Video College</a:t>
            </a:r>
            <a:endParaRPr lang="en-US" sz="2400" b="1" dirty="0">
              <a:solidFill>
                <a:schemeClr val="tx2"/>
              </a:solidFill>
            </a:endParaRPr>
          </a:p>
        </p:txBody>
      </p:sp>
      <p:sp>
        <p:nvSpPr>
          <p:cNvPr id="7" name="TextBox 6"/>
          <p:cNvSpPr txBox="1"/>
          <p:nvPr/>
        </p:nvSpPr>
        <p:spPr>
          <a:xfrm rot="20725519">
            <a:off x="9827543" y="4178520"/>
            <a:ext cx="1713884" cy="369332"/>
          </a:xfrm>
          <a:prstGeom prst="rect">
            <a:avLst/>
          </a:prstGeom>
          <a:noFill/>
        </p:spPr>
        <p:txBody>
          <a:bodyPr wrap="square" rtlCol="0">
            <a:spAutoFit/>
          </a:bodyPr>
          <a:lstStyle/>
          <a:p>
            <a:r>
              <a:rPr lang="en-US" dirty="0">
                <a:solidFill>
                  <a:schemeClr val="tx2"/>
                </a:solidFill>
              </a:rPr>
              <a:t>(</a:t>
            </a:r>
            <a:r>
              <a:rPr lang="en-US" dirty="0" smtClean="0">
                <a:solidFill>
                  <a:schemeClr val="tx2"/>
                </a:solidFill>
              </a:rPr>
              <a:t>USA Today)</a:t>
            </a:r>
            <a:endParaRPr lang="en-US" dirty="0">
              <a:solidFill>
                <a:schemeClr val="tx2"/>
              </a:solidFill>
            </a:endParaRPr>
          </a:p>
        </p:txBody>
      </p:sp>
      <p:sp>
        <p:nvSpPr>
          <p:cNvPr id="8" name="TextBox 7"/>
          <p:cNvSpPr txBox="1"/>
          <p:nvPr/>
        </p:nvSpPr>
        <p:spPr>
          <a:xfrm>
            <a:off x="913796" y="4363092"/>
            <a:ext cx="2482548" cy="584775"/>
          </a:xfrm>
          <a:prstGeom prst="rect">
            <a:avLst/>
          </a:prstGeom>
          <a:noFill/>
        </p:spPr>
        <p:txBody>
          <a:bodyPr wrap="square" rtlCol="0">
            <a:spAutoFit/>
          </a:bodyPr>
          <a:lstStyle/>
          <a:p>
            <a:r>
              <a:rPr lang="en-US" sz="3200" b="1" dirty="0" smtClean="0">
                <a:solidFill>
                  <a:srgbClr val="C00000"/>
                </a:solidFill>
              </a:rPr>
              <a:t>Careers In:</a:t>
            </a:r>
            <a:endParaRPr lang="en-US" sz="3200" b="1" dirty="0">
              <a:solidFill>
                <a:srgbClr val="C00000"/>
              </a:solidFill>
            </a:endParaRPr>
          </a:p>
        </p:txBody>
      </p:sp>
      <p:pic>
        <p:nvPicPr>
          <p:cNvPr id="5122" name="Picture 2" descr="Image result for film and media arts ut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269" y="2523000"/>
            <a:ext cx="5235598" cy="181979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sundance film festiv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2824" y="4946765"/>
            <a:ext cx="3267471" cy="183772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12269" y="4947867"/>
            <a:ext cx="5233786" cy="1200329"/>
          </a:xfrm>
          <a:prstGeom prst="rect">
            <a:avLst/>
          </a:prstGeom>
          <a:noFill/>
        </p:spPr>
        <p:txBody>
          <a:bodyPr wrap="square" rtlCol="0">
            <a:spAutoFit/>
          </a:bodyPr>
          <a:lstStyle/>
          <a:p>
            <a:r>
              <a:rPr lang="en-US" sz="2400" dirty="0" smtClean="0"/>
              <a:t>Animation| Film | Production | Freelance| Entertainment Industry| Computer Game Design</a:t>
            </a:r>
            <a:endParaRPr lang="en-US" sz="2400" dirty="0"/>
          </a:p>
        </p:txBody>
      </p:sp>
      <p:pic>
        <p:nvPicPr>
          <p:cNvPr id="5128" name="Picture 8" descr="Image result for busan international film festiv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0295" y="4946765"/>
            <a:ext cx="3052694" cy="1837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782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422" y="67221"/>
            <a:ext cx="11053751" cy="1326321"/>
          </a:xfrm>
        </p:spPr>
        <p:txBody>
          <a:bodyPr>
            <a:normAutofit/>
          </a:bodyPr>
          <a:lstStyle/>
          <a:p>
            <a:r>
              <a:rPr lang="en-US" sz="4400" cap="none" dirty="0" smtClean="0">
                <a:solidFill>
                  <a:srgbClr val="C00000"/>
                </a:solidFill>
              </a:rPr>
              <a:t>BS Psychology</a:t>
            </a:r>
            <a:endParaRPr lang="en-US" sz="4400" cap="none" dirty="0">
              <a:solidFill>
                <a:srgbClr val="C00000"/>
              </a:solidFill>
            </a:endParaRPr>
          </a:p>
        </p:txBody>
      </p:sp>
      <p:sp>
        <p:nvSpPr>
          <p:cNvPr id="4" name="TextBox 3"/>
          <p:cNvSpPr txBox="1"/>
          <p:nvPr/>
        </p:nvSpPr>
        <p:spPr>
          <a:xfrm>
            <a:off x="541422" y="1147320"/>
            <a:ext cx="5803107" cy="830997"/>
          </a:xfrm>
          <a:prstGeom prst="rect">
            <a:avLst/>
          </a:prstGeom>
          <a:noFill/>
        </p:spPr>
        <p:txBody>
          <a:bodyPr wrap="square" rtlCol="0">
            <a:spAutoFit/>
          </a:bodyPr>
          <a:lstStyle/>
          <a:p>
            <a:pPr algn="ctr"/>
            <a:r>
              <a:rPr lang="en-US" sz="2400" dirty="0" smtClean="0"/>
              <a:t>Identifies </a:t>
            </a:r>
            <a:r>
              <a:rPr lang="en-US" sz="2400" dirty="0"/>
              <a:t>the links between the mind, the body and the social </a:t>
            </a:r>
            <a:r>
              <a:rPr lang="en-US" sz="2400" dirty="0" smtClean="0"/>
              <a:t>world.</a:t>
            </a:r>
            <a:endParaRPr lang="en-US" sz="2400" dirty="0"/>
          </a:p>
        </p:txBody>
      </p:sp>
      <p:sp>
        <p:nvSpPr>
          <p:cNvPr id="5" name="TextBox 4"/>
          <p:cNvSpPr txBox="1"/>
          <p:nvPr/>
        </p:nvSpPr>
        <p:spPr>
          <a:xfrm>
            <a:off x="8510048" y="1147320"/>
            <a:ext cx="3545964" cy="1569660"/>
          </a:xfrm>
          <a:prstGeom prst="rect">
            <a:avLst/>
          </a:prstGeom>
          <a:noFill/>
          <a:ln>
            <a:solidFill>
              <a:schemeClr val="tx2"/>
            </a:solidFill>
          </a:ln>
        </p:spPr>
        <p:txBody>
          <a:bodyPr wrap="square" rtlCol="0">
            <a:spAutoFit/>
          </a:bodyPr>
          <a:lstStyle/>
          <a:p>
            <a:pPr algn="ctr"/>
            <a:r>
              <a:rPr lang="en-US" sz="2400" b="1" dirty="0" smtClean="0">
                <a:solidFill>
                  <a:schemeClr val="tx2"/>
                </a:solidFill>
              </a:rPr>
              <a:t>Pre-med</a:t>
            </a:r>
          </a:p>
          <a:p>
            <a:pPr algn="ctr"/>
            <a:r>
              <a:rPr lang="en-US" sz="2400" dirty="0" smtClean="0">
                <a:solidFill>
                  <a:schemeClr val="tx2"/>
                </a:solidFill>
              </a:rPr>
              <a:t>prepares students for advanced degrees in medicine</a:t>
            </a:r>
            <a:endParaRPr lang="en-US" sz="2400" b="1" dirty="0">
              <a:solidFill>
                <a:schemeClr val="tx2"/>
              </a:solidFill>
            </a:endParaRPr>
          </a:p>
        </p:txBody>
      </p:sp>
      <p:sp>
        <p:nvSpPr>
          <p:cNvPr id="6" name="TextBox 5"/>
          <p:cNvSpPr txBox="1"/>
          <p:nvPr/>
        </p:nvSpPr>
        <p:spPr>
          <a:xfrm>
            <a:off x="6906862" y="4099220"/>
            <a:ext cx="4479071" cy="461665"/>
          </a:xfrm>
          <a:prstGeom prst="rect">
            <a:avLst/>
          </a:prstGeom>
          <a:noFill/>
        </p:spPr>
        <p:txBody>
          <a:bodyPr wrap="square" rtlCol="0">
            <a:spAutoFit/>
          </a:bodyPr>
          <a:lstStyle/>
          <a:p>
            <a:r>
              <a:rPr lang="en-US" sz="2400" b="1" dirty="0" smtClean="0">
                <a:solidFill>
                  <a:schemeClr val="tx2"/>
                </a:solidFill>
              </a:rPr>
              <a:t>Human Factors Certificate</a:t>
            </a:r>
            <a:endParaRPr lang="en-US" sz="2400" b="1" dirty="0">
              <a:solidFill>
                <a:schemeClr val="tx2"/>
              </a:solidFill>
            </a:endParaRPr>
          </a:p>
        </p:txBody>
      </p:sp>
      <p:sp>
        <p:nvSpPr>
          <p:cNvPr id="8" name="TextBox 7"/>
          <p:cNvSpPr txBox="1"/>
          <p:nvPr/>
        </p:nvSpPr>
        <p:spPr>
          <a:xfrm>
            <a:off x="1917041" y="4099220"/>
            <a:ext cx="2482548" cy="584775"/>
          </a:xfrm>
          <a:prstGeom prst="rect">
            <a:avLst/>
          </a:prstGeom>
          <a:noFill/>
        </p:spPr>
        <p:txBody>
          <a:bodyPr wrap="square" rtlCol="0">
            <a:spAutoFit/>
          </a:bodyPr>
          <a:lstStyle/>
          <a:p>
            <a:r>
              <a:rPr lang="en-US" sz="3200" b="1" dirty="0" smtClean="0">
                <a:solidFill>
                  <a:srgbClr val="C00000"/>
                </a:solidFill>
              </a:rPr>
              <a:t>Careers In:</a:t>
            </a:r>
            <a:endParaRPr lang="en-US" sz="3200" b="1" dirty="0">
              <a:solidFill>
                <a:srgbClr val="C00000"/>
              </a:solidFill>
            </a:endParaRPr>
          </a:p>
        </p:txBody>
      </p:sp>
      <p:sp>
        <p:nvSpPr>
          <p:cNvPr id="9" name="TextBox 8"/>
          <p:cNvSpPr txBox="1"/>
          <p:nvPr/>
        </p:nvSpPr>
        <p:spPr>
          <a:xfrm>
            <a:off x="541422" y="4655479"/>
            <a:ext cx="5233786" cy="1200329"/>
          </a:xfrm>
          <a:prstGeom prst="rect">
            <a:avLst/>
          </a:prstGeom>
          <a:noFill/>
        </p:spPr>
        <p:txBody>
          <a:bodyPr wrap="square" rtlCol="0">
            <a:spAutoFit/>
          </a:bodyPr>
          <a:lstStyle/>
          <a:p>
            <a:pPr algn="ctr"/>
            <a:r>
              <a:rPr lang="en-US" sz="2400" dirty="0" smtClean="0"/>
              <a:t>Education| Advertising | Marketing | Criminal Justice| Research| Counseling | Social Work</a:t>
            </a:r>
            <a:endParaRPr lang="en-US" sz="2400" dirty="0"/>
          </a:p>
        </p:txBody>
      </p:sp>
      <p:sp>
        <p:nvSpPr>
          <p:cNvPr id="12" name="TextBox 11"/>
          <p:cNvSpPr txBox="1"/>
          <p:nvPr/>
        </p:nvSpPr>
        <p:spPr>
          <a:xfrm>
            <a:off x="541422" y="2458251"/>
            <a:ext cx="7729703" cy="1261884"/>
          </a:xfrm>
          <a:prstGeom prst="rect">
            <a:avLst/>
          </a:prstGeom>
          <a:noFill/>
          <a:ln>
            <a:noFill/>
          </a:ln>
        </p:spPr>
        <p:txBody>
          <a:bodyPr wrap="square" rtlCol="0">
            <a:spAutoFit/>
          </a:bodyPr>
          <a:lstStyle/>
          <a:p>
            <a:pPr algn="ctr"/>
            <a:r>
              <a:rPr lang="en-US" sz="2800" b="1" dirty="0" smtClean="0">
                <a:solidFill>
                  <a:srgbClr val="C00000"/>
                </a:solidFill>
              </a:rPr>
              <a:t>Coursework in </a:t>
            </a:r>
          </a:p>
          <a:p>
            <a:pPr algn="ctr"/>
            <a:r>
              <a:rPr lang="en-US" sz="2400" dirty="0" smtClean="0"/>
              <a:t>Clinical | Cognitive | Developmental | Social and Personality | Health | Behavior Neuroscience</a:t>
            </a:r>
            <a:endParaRPr lang="en-US" sz="2400" dirty="0"/>
          </a:p>
        </p:txBody>
      </p:sp>
      <p:pic>
        <p:nvPicPr>
          <p:cNvPr id="13" name="Picture 2" descr="Human Factors and device 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6784" y="4655479"/>
            <a:ext cx="5819228" cy="204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286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422" y="67221"/>
            <a:ext cx="11053751" cy="1326321"/>
          </a:xfrm>
        </p:spPr>
        <p:txBody>
          <a:bodyPr>
            <a:normAutofit/>
          </a:bodyPr>
          <a:lstStyle/>
          <a:p>
            <a:r>
              <a:rPr lang="en-US" sz="4400" cap="none" dirty="0" smtClean="0">
                <a:solidFill>
                  <a:srgbClr val="C00000"/>
                </a:solidFill>
              </a:rPr>
              <a:t>BS Urban Ecology</a:t>
            </a:r>
            <a:endParaRPr lang="en-US" sz="4400" cap="none" dirty="0">
              <a:solidFill>
                <a:srgbClr val="C00000"/>
              </a:solidFill>
            </a:endParaRPr>
          </a:p>
        </p:txBody>
      </p:sp>
      <p:sp>
        <p:nvSpPr>
          <p:cNvPr id="4" name="TextBox 3"/>
          <p:cNvSpPr txBox="1"/>
          <p:nvPr/>
        </p:nvSpPr>
        <p:spPr>
          <a:xfrm>
            <a:off x="2856498" y="1039141"/>
            <a:ext cx="6423598" cy="1200329"/>
          </a:xfrm>
          <a:prstGeom prst="rect">
            <a:avLst/>
          </a:prstGeom>
          <a:noFill/>
        </p:spPr>
        <p:txBody>
          <a:bodyPr wrap="square" rtlCol="0">
            <a:spAutoFit/>
          </a:bodyPr>
          <a:lstStyle/>
          <a:p>
            <a:pPr algn="ctr"/>
            <a:r>
              <a:rPr lang="en-US" sz="2400" dirty="0" smtClean="0"/>
              <a:t>The study of the relation of living organisms with each other and their surroundings in the context of an urban environment</a:t>
            </a:r>
            <a:endParaRPr lang="en-US" sz="2400" dirty="0"/>
          </a:p>
        </p:txBody>
      </p:sp>
      <p:sp>
        <p:nvSpPr>
          <p:cNvPr id="5" name="TextBox 4"/>
          <p:cNvSpPr txBox="1"/>
          <p:nvPr/>
        </p:nvSpPr>
        <p:spPr>
          <a:xfrm rot="873729">
            <a:off x="2942403" y="3612768"/>
            <a:ext cx="2884079" cy="830997"/>
          </a:xfrm>
          <a:prstGeom prst="rect">
            <a:avLst/>
          </a:prstGeom>
          <a:noFill/>
          <a:ln>
            <a:solidFill>
              <a:schemeClr val="tx2"/>
            </a:solidFill>
          </a:ln>
        </p:spPr>
        <p:txBody>
          <a:bodyPr wrap="square" rtlCol="0">
            <a:spAutoFit/>
          </a:bodyPr>
          <a:lstStyle/>
          <a:p>
            <a:pPr algn="ctr"/>
            <a:r>
              <a:rPr lang="en-US" sz="2400" b="1" dirty="0" smtClean="0">
                <a:solidFill>
                  <a:schemeClr val="tx2"/>
                </a:solidFill>
              </a:rPr>
              <a:t>Global Internship Opportunities</a:t>
            </a:r>
            <a:endParaRPr lang="en-US" sz="2400" b="1" dirty="0">
              <a:solidFill>
                <a:schemeClr val="tx2"/>
              </a:solidFill>
            </a:endParaRPr>
          </a:p>
        </p:txBody>
      </p:sp>
      <p:sp>
        <p:nvSpPr>
          <p:cNvPr id="8" name="TextBox 7"/>
          <p:cNvSpPr txBox="1"/>
          <p:nvPr/>
        </p:nvSpPr>
        <p:spPr>
          <a:xfrm>
            <a:off x="1735600" y="4313552"/>
            <a:ext cx="2482548" cy="584775"/>
          </a:xfrm>
          <a:prstGeom prst="rect">
            <a:avLst/>
          </a:prstGeom>
          <a:noFill/>
        </p:spPr>
        <p:txBody>
          <a:bodyPr wrap="square" rtlCol="0">
            <a:spAutoFit/>
          </a:bodyPr>
          <a:lstStyle/>
          <a:p>
            <a:r>
              <a:rPr lang="en-US" sz="3200" b="1" dirty="0" smtClean="0">
                <a:solidFill>
                  <a:srgbClr val="C00000"/>
                </a:solidFill>
              </a:rPr>
              <a:t>Careers In:</a:t>
            </a:r>
            <a:endParaRPr lang="en-US" sz="3200" b="1" dirty="0">
              <a:solidFill>
                <a:srgbClr val="C00000"/>
              </a:solidFill>
            </a:endParaRPr>
          </a:p>
        </p:txBody>
      </p:sp>
      <p:sp>
        <p:nvSpPr>
          <p:cNvPr id="9" name="TextBox 8"/>
          <p:cNvSpPr txBox="1"/>
          <p:nvPr/>
        </p:nvSpPr>
        <p:spPr>
          <a:xfrm>
            <a:off x="359981" y="4806706"/>
            <a:ext cx="5233786" cy="1569660"/>
          </a:xfrm>
          <a:prstGeom prst="rect">
            <a:avLst/>
          </a:prstGeom>
          <a:noFill/>
        </p:spPr>
        <p:txBody>
          <a:bodyPr wrap="square" rtlCol="0">
            <a:spAutoFit/>
          </a:bodyPr>
          <a:lstStyle/>
          <a:p>
            <a:pPr algn="ctr"/>
            <a:r>
              <a:rPr lang="en-US" sz="2400" dirty="0" smtClean="0"/>
              <a:t>Environmental Planning | Urban Planning | Public Health | Public Policy | Community Development | Sustainability</a:t>
            </a:r>
            <a:endParaRPr lang="en-US" sz="2400" dirty="0"/>
          </a:p>
        </p:txBody>
      </p:sp>
      <p:sp>
        <p:nvSpPr>
          <p:cNvPr id="12" name="TextBox 11"/>
          <p:cNvSpPr txBox="1"/>
          <p:nvPr/>
        </p:nvSpPr>
        <p:spPr>
          <a:xfrm>
            <a:off x="458401" y="2458250"/>
            <a:ext cx="4016510" cy="830997"/>
          </a:xfrm>
          <a:prstGeom prst="rect">
            <a:avLst/>
          </a:prstGeom>
          <a:noFill/>
        </p:spPr>
        <p:txBody>
          <a:bodyPr wrap="square" rtlCol="0">
            <a:spAutoFit/>
          </a:bodyPr>
          <a:lstStyle/>
          <a:p>
            <a:r>
              <a:rPr lang="en-US" sz="2400" b="1" dirty="0" smtClean="0"/>
              <a:t>Designing Smart Cities</a:t>
            </a:r>
          </a:p>
          <a:p>
            <a:pPr marL="342900" indent="-342900">
              <a:buFont typeface="Arial" panose="020B0604020202020204" pitchFamily="34" charset="0"/>
              <a:buChar char="•"/>
            </a:pPr>
            <a:r>
              <a:rPr lang="en-US" sz="2400" dirty="0" err="1" smtClean="0"/>
              <a:t>Songdo</a:t>
            </a:r>
            <a:r>
              <a:rPr lang="en-US" sz="2400" dirty="0" smtClean="0"/>
              <a:t>, South Korea</a:t>
            </a:r>
            <a:endParaRPr lang="en-US" sz="2400" dirty="0"/>
          </a:p>
        </p:txBody>
      </p:sp>
      <p:pic>
        <p:nvPicPr>
          <p:cNvPr id="9218" name="Picture 2" descr="Image result for Seoul Sky B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3370" y="2458250"/>
            <a:ext cx="5127026" cy="3843536"/>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a:xfrm rot="849577">
            <a:off x="9799634" y="2344892"/>
            <a:ext cx="2194560" cy="753219"/>
          </a:xfrm>
          <a:prstGeom prst="ellipse">
            <a:avLst/>
          </a:prstGeom>
          <a:solidFill>
            <a:srgbClr val="C00000">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849577">
            <a:off x="9793587" y="2521446"/>
            <a:ext cx="2398413" cy="400110"/>
          </a:xfrm>
          <a:prstGeom prst="rect">
            <a:avLst/>
          </a:prstGeom>
        </p:spPr>
        <p:txBody>
          <a:bodyPr wrap="none">
            <a:spAutoFit/>
          </a:bodyPr>
          <a:lstStyle/>
          <a:p>
            <a:r>
              <a:rPr lang="en-US" sz="2000" b="1" dirty="0" smtClean="0"/>
              <a:t>Seoul Sky Garden</a:t>
            </a:r>
            <a:endParaRPr lang="en-US" sz="2000" b="1" dirty="0"/>
          </a:p>
        </p:txBody>
      </p:sp>
    </p:spTree>
    <p:extLst>
      <p:ext uri="{BB962C8B-B14F-4D97-AF65-F5344CB8AC3E}">
        <p14:creationId xmlns:p14="http://schemas.microsoft.com/office/powerpoint/2010/main" val="335722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cap="none" dirty="0" smtClean="0"/>
              <a:t>Tuition</a:t>
            </a:r>
            <a:endParaRPr lang="en-US" sz="4400" cap="none"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066238"/>
            <a:ext cx="12192000" cy="2791762"/>
          </a:xfrm>
        </p:spPr>
      </p:pic>
      <p:sp>
        <p:nvSpPr>
          <p:cNvPr id="5" name="TextBox 4"/>
          <p:cNvSpPr txBox="1"/>
          <p:nvPr/>
        </p:nvSpPr>
        <p:spPr>
          <a:xfrm>
            <a:off x="913796" y="1935921"/>
            <a:ext cx="4234980" cy="1631216"/>
          </a:xfrm>
          <a:prstGeom prst="rect">
            <a:avLst/>
          </a:prstGeom>
          <a:noFill/>
        </p:spPr>
        <p:txBody>
          <a:bodyPr wrap="square" rtlCol="0">
            <a:spAutoFit/>
          </a:bodyPr>
          <a:lstStyle/>
          <a:p>
            <a:r>
              <a:rPr lang="en-US" sz="3600" b="1" dirty="0" smtClean="0">
                <a:solidFill>
                  <a:srgbClr val="C00000"/>
                </a:solidFill>
              </a:rPr>
              <a:t>3 years in Korea:</a:t>
            </a:r>
          </a:p>
          <a:p>
            <a:r>
              <a:rPr lang="en-US" sz="3200" dirty="0" smtClean="0"/>
              <a:t>$10,000 per semester</a:t>
            </a:r>
          </a:p>
          <a:p>
            <a:r>
              <a:rPr lang="en-US" sz="3200" dirty="0" smtClean="0"/>
              <a:t>$20,000 per year</a:t>
            </a:r>
            <a:endParaRPr lang="en-US" sz="3200" dirty="0"/>
          </a:p>
        </p:txBody>
      </p:sp>
      <p:sp>
        <p:nvSpPr>
          <p:cNvPr id="6" name="TextBox 5"/>
          <p:cNvSpPr txBox="1"/>
          <p:nvPr/>
        </p:nvSpPr>
        <p:spPr>
          <a:xfrm>
            <a:off x="7046583" y="1935921"/>
            <a:ext cx="4220973" cy="1631216"/>
          </a:xfrm>
          <a:prstGeom prst="rect">
            <a:avLst/>
          </a:prstGeom>
          <a:noFill/>
        </p:spPr>
        <p:txBody>
          <a:bodyPr wrap="square" rtlCol="0">
            <a:spAutoFit/>
          </a:bodyPr>
          <a:lstStyle/>
          <a:p>
            <a:r>
              <a:rPr lang="en-US" sz="3600" b="1" dirty="0" smtClean="0">
                <a:solidFill>
                  <a:srgbClr val="C00000"/>
                </a:solidFill>
              </a:rPr>
              <a:t>1 year in the USA:</a:t>
            </a:r>
          </a:p>
          <a:p>
            <a:r>
              <a:rPr lang="en-US" sz="3200" dirty="0" smtClean="0"/>
              <a:t>$13,000 per semester</a:t>
            </a:r>
          </a:p>
          <a:p>
            <a:r>
              <a:rPr lang="en-US" sz="3200" dirty="0" smtClean="0"/>
              <a:t>$26,000 per year</a:t>
            </a:r>
            <a:endParaRPr lang="en-US" sz="3200" dirty="0"/>
          </a:p>
        </p:txBody>
      </p:sp>
      <p:sp>
        <p:nvSpPr>
          <p:cNvPr id="7" name="TextBox 6"/>
          <p:cNvSpPr txBox="1"/>
          <p:nvPr/>
        </p:nvSpPr>
        <p:spPr>
          <a:xfrm rot="465891">
            <a:off x="8507704" y="300687"/>
            <a:ext cx="3614409" cy="1323439"/>
          </a:xfrm>
          <a:prstGeom prst="rect">
            <a:avLst/>
          </a:prstGeom>
          <a:noFill/>
        </p:spPr>
        <p:txBody>
          <a:bodyPr wrap="square" rtlCol="0">
            <a:spAutoFit/>
          </a:bodyPr>
          <a:lstStyle/>
          <a:p>
            <a:r>
              <a:rPr lang="en-US" sz="2000" dirty="0" smtClean="0"/>
              <a:t>Top 7% in the USA for best economic value of a college degree, and #1 in the Pac-12.</a:t>
            </a:r>
            <a:br>
              <a:rPr lang="en-US" sz="2000" dirty="0" smtClean="0"/>
            </a:br>
            <a:r>
              <a:rPr lang="en-US" sz="2000" dirty="0" smtClean="0"/>
              <a:t>(The Economist, 2015)</a:t>
            </a:r>
            <a:endParaRPr lang="en-US" sz="2000" dirty="0"/>
          </a:p>
        </p:txBody>
      </p:sp>
    </p:spTree>
    <p:extLst>
      <p:ext uri="{BB962C8B-B14F-4D97-AF65-F5344CB8AC3E}">
        <p14:creationId xmlns:p14="http://schemas.microsoft.com/office/powerpoint/2010/main" val="3320950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cap="none" dirty="0" smtClean="0"/>
              <a:t>Scholarships</a:t>
            </a:r>
            <a:endParaRPr lang="en-US" sz="4400" cap="none" dirty="0"/>
          </a:p>
        </p:txBody>
      </p:sp>
      <p:sp>
        <p:nvSpPr>
          <p:cNvPr id="4" name="TextBox 3"/>
          <p:cNvSpPr txBox="1"/>
          <p:nvPr/>
        </p:nvSpPr>
        <p:spPr>
          <a:xfrm>
            <a:off x="4458823" y="1633932"/>
            <a:ext cx="3263704" cy="830997"/>
          </a:xfrm>
          <a:prstGeom prst="rect">
            <a:avLst/>
          </a:prstGeom>
          <a:noFill/>
        </p:spPr>
        <p:txBody>
          <a:bodyPr wrap="square" rtlCol="0">
            <a:spAutoFit/>
          </a:bodyPr>
          <a:lstStyle/>
          <a:p>
            <a:r>
              <a:rPr lang="en-US" sz="2400" dirty="0" smtClean="0"/>
              <a:t>Range from $1000 per year to 40% of tuition</a:t>
            </a:r>
            <a:endParaRPr lang="en-US" sz="2400" dirty="0"/>
          </a:p>
        </p:txBody>
      </p:sp>
      <p:sp>
        <p:nvSpPr>
          <p:cNvPr id="5" name="TextBox 4"/>
          <p:cNvSpPr txBox="1"/>
          <p:nvPr/>
        </p:nvSpPr>
        <p:spPr>
          <a:xfrm>
            <a:off x="341590" y="2162940"/>
            <a:ext cx="3742611" cy="2308324"/>
          </a:xfrm>
          <a:prstGeom prst="rect">
            <a:avLst/>
          </a:prstGeom>
          <a:noFill/>
        </p:spPr>
        <p:txBody>
          <a:bodyPr wrap="square" rtlCol="0">
            <a:spAutoFit/>
          </a:bodyPr>
          <a:lstStyle/>
          <a:p>
            <a:pPr algn="ctr"/>
            <a:r>
              <a:rPr lang="en-US" sz="3600" b="1" dirty="0" smtClean="0">
                <a:solidFill>
                  <a:srgbClr val="C00000"/>
                </a:solidFill>
              </a:rPr>
              <a:t>Entrance Scholarship</a:t>
            </a:r>
          </a:p>
          <a:p>
            <a:pPr algn="ctr"/>
            <a:r>
              <a:rPr lang="en-US" sz="2400" dirty="0" smtClean="0"/>
              <a:t>Based on academic merit and school performance. Automatic consideration</a:t>
            </a:r>
            <a:endParaRPr lang="en-US" sz="2400" dirty="0"/>
          </a:p>
        </p:txBody>
      </p:sp>
      <p:sp>
        <p:nvSpPr>
          <p:cNvPr id="6" name="TextBox 5"/>
          <p:cNvSpPr txBox="1"/>
          <p:nvPr/>
        </p:nvSpPr>
        <p:spPr>
          <a:xfrm>
            <a:off x="8358752" y="2173493"/>
            <a:ext cx="3679882" cy="3046988"/>
          </a:xfrm>
          <a:prstGeom prst="rect">
            <a:avLst/>
          </a:prstGeom>
          <a:noFill/>
        </p:spPr>
        <p:txBody>
          <a:bodyPr wrap="square" rtlCol="0">
            <a:spAutoFit/>
          </a:bodyPr>
          <a:lstStyle/>
          <a:p>
            <a:pPr algn="ctr"/>
            <a:r>
              <a:rPr lang="en-US" sz="3600" b="1" dirty="0" smtClean="0">
                <a:solidFill>
                  <a:srgbClr val="C00000"/>
                </a:solidFill>
              </a:rPr>
              <a:t>New Horizon Scholarship</a:t>
            </a:r>
          </a:p>
          <a:p>
            <a:pPr algn="ctr"/>
            <a:r>
              <a:rPr lang="en-US" sz="2400" dirty="0" smtClean="0"/>
              <a:t>Based on extracurricular activity, community involvement, ability to contribute to diversity on campus.</a:t>
            </a:r>
            <a:endParaRPr lang="en-US" sz="2400" dirty="0"/>
          </a:p>
        </p:txBody>
      </p:sp>
      <p:sp>
        <p:nvSpPr>
          <p:cNvPr id="7" name="TextBox 6"/>
          <p:cNvSpPr txBox="1"/>
          <p:nvPr/>
        </p:nvSpPr>
        <p:spPr>
          <a:xfrm>
            <a:off x="4050693" y="4559713"/>
            <a:ext cx="4079964" cy="1938992"/>
          </a:xfrm>
          <a:prstGeom prst="rect">
            <a:avLst/>
          </a:prstGeom>
          <a:noFill/>
        </p:spPr>
        <p:txBody>
          <a:bodyPr wrap="square" rtlCol="0">
            <a:spAutoFit/>
          </a:bodyPr>
          <a:lstStyle/>
          <a:p>
            <a:pPr algn="ctr"/>
            <a:r>
              <a:rPr lang="en-US" sz="3600" b="1" dirty="0" smtClean="0">
                <a:solidFill>
                  <a:srgbClr val="C00000"/>
                </a:solidFill>
              </a:rPr>
              <a:t>UAC Opportunity Scholarship</a:t>
            </a:r>
          </a:p>
          <a:p>
            <a:pPr algn="ctr"/>
            <a:r>
              <a:rPr lang="en-US" sz="2400" dirty="0" smtClean="0"/>
              <a:t>Based on demonstrated financial need</a:t>
            </a:r>
            <a:endParaRPr lang="en-US" sz="2400" dirty="0"/>
          </a:p>
        </p:txBody>
      </p:sp>
      <p:sp>
        <p:nvSpPr>
          <p:cNvPr id="11" name="TextBox 10"/>
          <p:cNvSpPr txBox="1"/>
          <p:nvPr/>
        </p:nvSpPr>
        <p:spPr>
          <a:xfrm rot="20966503">
            <a:off x="851102" y="582909"/>
            <a:ext cx="2280397" cy="1015663"/>
          </a:xfrm>
          <a:prstGeom prst="rect">
            <a:avLst/>
          </a:prstGeom>
          <a:noFill/>
          <a:ln>
            <a:solidFill>
              <a:schemeClr val="tx2"/>
            </a:solidFill>
          </a:ln>
        </p:spPr>
        <p:txBody>
          <a:bodyPr wrap="square" rtlCol="0">
            <a:spAutoFit/>
          </a:bodyPr>
          <a:lstStyle/>
          <a:p>
            <a:pPr algn="ctr"/>
            <a:r>
              <a:rPr lang="en-US" sz="2000" dirty="0" smtClean="0">
                <a:solidFill>
                  <a:schemeClr val="tx2"/>
                </a:solidFill>
              </a:rPr>
              <a:t>Awards available for current students as well!</a:t>
            </a:r>
            <a:endParaRPr lang="en-US" sz="2000" dirty="0">
              <a:solidFill>
                <a:schemeClr val="tx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631" y="4698283"/>
            <a:ext cx="3136967" cy="186584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2191" y="2542300"/>
            <a:ext cx="3136967" cy="1940042"/>
          </a:xfrm>
          <a:prstGeom prst="rect">
            <a:avLst/>
          </a:prstGeom>
        </p:spPr>
      </p:pic>
      <p:pic>
        <p:nvPicPr>
          <p:cNvPr id="10" name="Picture 9"/>
          <p:cNvPicPr>
            <a:picLocks noChangeAspect="1"/>
          </p:cNvPicPr>
          <p:nvPr/>
        </p:nvPicPr>
        <p:blipFill>
          <a:blip r:embed="rId5"/>
          <a:stretch>
            <a:fillRect/>
          </a:stretch>
        </p:blipFill>
        <p:spPr>
          <a:xfrm>
            <a:off x="8655063" y="216722"/>
            <a:ext cx="2930606" cy="1956771"/>
          </a:xfrm>
          <a:prstGeom prst="rect">
            <a:avLst/>
          </a:prstGeom>
        </p:spPr>
      </p:pic>
    </p:spTree>
    <p:extLst>
      <p:ext uri="{BB962C8B-B14F-4D97-AF65-F5344CB8AC3E}">
        <p14:creationId xmlns:p14="http://schemas.microsoft.com/office/powerpoint/2010/main" val="1790481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4148</TotalTime>
  <Words>2708</Words>
  <Application>Microsoft Office PowerPoint</Application>
  <PresentationFormat>Widescreen</PresentationFormat>
  <Paragraphs>207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Bookman Old Style</vt:lpstr>
      <vt:lpstr>Calibri</vt:lpstr>
      <vt:lpstr>Rockwell</vt:lpstr>
      <vt:lpstr>Damask</vt:lpstr>
      <vt:lpstr>University of Utah Asia Campus Incheon, South Korea</vt:lpstr>
      <vt:lpstr>Utah Asia Campus</vt:lpstr>
      <vt:lpstr>BS Civil And Environmental Engineering</vt:lpstr>
      <vt:lpstr>BA/ BS Communication</vt:lpstr>
      <vt:lpstr>BA Film &amp; Media Arts</vt:lpstr>
      <vt:lpstr>BS Psychology</vt:lpstr>
      <vt:lpstr>BS Urban Ecology</vt:lpstr>
      <vt:lpstr>Tuition</vt:lpstr>
      <vt:lpstr>Scholarships</vt:lpstr>
      <vt:lpstr>Required Documents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Utah</dc:title>
  <dc:creator>UAC</dc:creator>
  <cp:lastModifiedBy>UAC</cp:lastModifiedBy>
  <cp:revision>261</cp:revision>
  <cp:lastPrinted>2019-05-13T06:30:45Z</cp:lastPrinted>
  <dcterms:created xsi:type="dcterms:W3CDTF">2019-04-01T02:03:59Z</dcterms:created>
  <dcterms:modified xsi:type="dcterms:W3CDTF">2020-04-07T02:40:31Z</dcterms:modified>
</cp:coreProperties>
</file>