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3" r:id="rId8"/>
    <p:sldId id="263" r:id="rId9"/>
    <p:sldId id="270" r:id="rId10"/>
    <p:sldId id="264" r:id="rId11"/>
    <p:sldId id="271" r:id="rId12"/>
    <p:sldId id="265" r:id="rId13"/>
    <p:sldId id="272" r:id="rId14"/>
    <p:sldId id="266" r:id="rId15"/>
    <p:sldId id="267" r:id="rId16"/>
    <p:sldId id="268" r:id="rId17"/>
    <p:sldId id="269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Open Sans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9F35D62-33ED-458A-A8E2-2834B8147376}"/>
              </a:ext>
            </a:extLst>
          </p:cNvPr>
          <p:cNvGrpSpPr/>
          <p:nvPr/>
        </p:nvGrpSpPr>
        <p:grpSpPr>
          <a:xfrm>
            <a:off x="628650" y="609600"/>
            <a:ext cx="17030700" cy="9067800"/>
            <a:chOff x="628650" y="609600"/>
            <a:chExt cx="17030700" cy="9067800"/>
          </a:xfrm>
        </p:grpSpPr>
        <p:sp>
          <p:nvSpPr>
            <p:cNvPr id="3" name="AutoShape 3"/>
            <p:cNvSpPr/>
            <p:nvPr/>
          </p:nvSpPr>
          <p:spPr>
            <a:xfrm>
              <a:off x="628650" y="609600"/>
              <a:ext cx="17030700" cy="906780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622167" y="1522237"/>
              <a:ext cx="11043666" cy="6212063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814648" y="7886700"/>
              <a:ext cx="16658705" cy="769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60"/>
                </a:lnSpc>
              </a:pPr>
              <a:r>
                <a:rPr lang="en-US" sz="6400" dirty="0">
                  <a:solidFill>
                    <a:srgbClr val="000000"/>
                  </a:solidFill>
                  <a:latin typeface="Open Sans Bold"/>
                </a:rPr>
                <a:t>INNOVATE . CREATE . GO LIVE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6A3A6E9-F3CE-41AB-AD12-F25E30F2DF52}"/>
              </a:ext>
            </a:extLst>
          </p:cNvPr>
          <p:cNvGrpSpPr/>
          <p:nvPr/>
        </p:nvGrpSpPr>
        <p:grpSpPr>
          <a:xfrm>
            <a:off x="1028088" y="905720"/>
            <a:ext cx="16231212" cy="9169694"/>
            <a:chOff x="1028088" y="905720"/>
            <a:chExt cx="16231212" cy="9169694"/>
          </a:xfrm>
        </p:grpSpPr>
        <p:sp>
          <p:nvSpPr>
            <p:cNvPr id="3" name="AutoShape 3"/>
            <p:cNvSpPr/>
            <p:nvPr/>
          </p:nvSpPr>
          <p:spPr>
            <a:xfrm>
              <a:off x="11391900" y="1028700"/>
              <a:ext cx="5867400" cy="8229600"/>
            </a:xfrm>
            <a:prstGeom prst="rect">
              <a:avLst/>
            </a:prstGeom>
            <a:solidFill>
              <a:srgbClr val="C30026"/>
            </a:solidFill>
          </p:spPr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34885" r="23787"/>
            <a:stretch>
              <a:fillRect/>
            </a:stretch>
          </p:blipFill>
          <p:spPr>
            <a:xfrm>
              <a:off x="11589258" y="1228725"/>
              <a:ext cx="5472684" cy="7829550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1028088" y="6242585"/>
              <a:ext cx="8141243" cy="530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C30026"/>
                  </a:solidFill>
                  <a:latin typeface="Open Sans"/>
                </a:rPr>
                <a:t>UNIVERSITY TRANSFER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28088" y="6913026"/>
              <a:ext cx="10249512" cy="4966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en-US" sz="2799" dirty="0">
                  <a:solidFill>
                    <a:srgbClr val="000000"/>
                  </a:solidFill>
                  <a:latin typeface="Open Sans"/>
                </a:rPr>
                <a:t>Bachelor Degree- TRU, UPEI, and 250 partners worldwide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28088" y="7648442"/>
              <a:ext cx="8141243" cy="530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C30026"/>
                  </a:solidFill>
                  <a:latin typeface="Open Sans"/>
                </a:rPr>
                <a:t>TUITION FEE                   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28088" y="8268753"/>
              <a:ext cx="8141243" cy="49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en-US" sz="2800">
                  <a:solidFill>
                    <a:srgbClr val="000000"/>
                  </a:solidFill>
                  <a:latin typeface="Open Sans"/>
                </a:rPr>
                <a:t>$14,500 per year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28088" y="905720"/>
              <a:ext cx="9557957" cy="1879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4800">
                  <a:solidFill>
                    <a:srgbClr val="C30026"/>
                  </a:solidFill>
                  <a:latin typeface="Open Sans Bold"/>
                </a:rPr>
                <a:t>ADVANCED DIPLOMA IN COMPUTING: SOFTWARE DEVELOPMENT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28088" y="3268031"/>
              <a:ext cx="9557957" cy="498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>
                  <a:solidFill>
                    <a:srgbClr val="000000"/>
                  </a:solidFill>
                  <a:latin typeface="Open Sans"/>
                </a:rPr>
                <a:t>DURATION- 2 YEARS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028088" y="2908827"/>
              <a:ext cx="9557957" cy="76200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28088" y="4140447"/>
              <a:ext cx="8608403" cy="1963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Open Sans"/>
                </a:rPr>
                <a:t>This program provides current skills in specialized technical software development and develops up-to-date knowledge in programming and systems development.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28700" y="8971613"/>
              <a:ext cx="8141243" cy="530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C30026"/>
                  </a:solidFill>
                  <a:latin typeface="Open Sans"/>
                </a:rPr>
                <a:t>INTAKES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28700" y="9584400"/>
              <a:ext cx="8141243" cy="49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en-US" sz="2800">
                  <a:solidFill>
                    <a:srgbClr val="000000"/>
                  </a:solidFill>
                  <a:latin typeface="Open Sans"/>
                </a:rPr>
                <a:t>January, May, September, November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4DABE2-35D2-4556-A18D-56DAE110398D}"/>
              </a:ext>
            </a:extLst>
          </p:cNvPr>
          <p:cNvGrpSpPr/>
          <p:nvPr/>
        </p:nvGrpSpPr>
        <p:grpSpPr>
          <a:xfrm>
            <a:off x="1028088" y="647700"/>
            <a:ext cx="16231212" cy="8991600"/>
            <a:chOff x="1028088" y="647700"/>
            <a:chExt cx="16231212" cy="8991600"/>
          </a:xfrm>
        </p:grpSpPr>
        <p:sp>
          <p:nvSpPr>
            <p:cNvPr id="3" name="AutoShape 3"/>
            <p:cNvSpPr/>
            <p:nvPr/>
          </p:nvSpPr>
          <p:spPr>
            <a:xfrm>
              <a:off x="11391900" y="1028700"/>
              <a:ext cx="5867400" cy="8229600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28088" y="7429500"/>
              <a:ext cx="8141243" cy="530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C30026"/>
                  </a:solidFill>
                  <a:latin typeface="Open Sans"/>
                </a:rPr>
                <a:t>TUITION FEE                   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28088" y="7962900"/>
              <a:ext cx="8141243" cy="496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Open Sans"/>
                </a:rPr>
                <a:t>$16,500 per year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28088" y="647700"/>
              <a:ext cx="9557957" cy="1851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4800" dirty="0">
                  <a:solidFill>
                    <a:srgbClr val="C30026"/>
                  </a:solidFill>
                  <a:latin typeface="Open Sans Bold"/>
                </a:rPr>
                <a:t>ADVANCED DIPLOMA IN COMPUTING SOFTWARE DEVELOPMENT- WITH CO-OP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028088" y="2546877"/>
              <a:ext cx="9557957" cy="76200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28700" y="2870469"/>
              <a:ext cx="8608403" cy="19682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Open Sans"/>
                </a:rPr>
                <a:t>600 hours of academic study followed by 600 hours of co-op program each year. </a:t>
              </a:r>
            </a:p>
            <a:p>
              <a:pPr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Open Sans"/>
                </a:rPr>
                <a:t>8 months of academic study plus 6-8 months of co-op program each year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28700" y="8651589"/>
              <a:ext cx="8141243" cy="530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C30026"/>
                  </a:solidFill>
                  <a:latin typeface="Open Sans"/>
                </a:rPr>
                <a:t>INTAKES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28700" y="9148286"/>
              <a:ext cx="8141243" cy="49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Open Sans"/>
                </a:rPr>
                <a:t>January, May, September, November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4CAD9F5-7390-49E6-901F-DC78999790B4}"/>
                </a:ext>
              </a:extLst>
            </p:cNvPr>
            <p:cNvGrpSpPr/>
            <p:nvPr/>
          </p:nvGrpSpPr>
          <p:grpSpPr>
            <a:xfrm>
              <a:off x="1028088" y="5295900"/>
              <a:ext cx="9411312" cy="1905000"/>
              <a:chOff x="1028088" y="4991100"/>
              <a:chExt cx="8078424" cy="1676400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1028088" y="4991100"/>
                <a:ext cx="3086712" cy="166641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3200" b="1" dirty="0">
                    <a:solidFill>
                      <a:srgbClr val="C30026"/>
                    </a:solidFill>
                    <a:latin typeface="Open Sans"/>
                  </a:rPr>
                  <a:t>8 MONTHS OF STUDY</a:t>
                </a:r>
              </a:p>
              <a:p>
                <a:pPr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2400" dirty="0">
                    <a:solidFill>
                      <a:srgbClr val="C30026"/>
                    </a:solidFill>
                    <a:latin typeface="Open Sans"/>
                  </a:rPr>
                  <a:t>(20 hours per week)</a:t>
                </a:r>
              </a:p>
            </p:txBody>
          </p:sp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8811EEDE-47A3-448B-9455-607A740DD2F2}"/>
                  </a:ext>
                </a:extLst>
              </p:cNvPr>
              <p:cNvSpPr txBox="1"/>
              <p:nvPr/>
            </p:nvSpPr>
            <p:spPr>
              <a:xfrm>
                <a:off x="6019800" y="4991100"/>
                <a:ext cx="3086712" cy="166641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3200" b="1" dirty="0">
                    <a:solidFill>
                      <a:srgbClr val="C30026"/>
                    </a:solidFill>
                    <a:latin typeface="Open Sans"/>
                  </a:rPr>
                  <a:t>CO-OP TERM</a:t>
                </a:r>
              </a:p>
              <a:p>
                <a:pPr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3200" b="1" dirty="0">
                    <a:solidFill>
                      <a:srgbClr val="C30026"/>
                    </a:solidFill>
                    <a:latin typeface="Open Sans"/>
                  </a:rPr>
                  <a:t>5-6 MONTHS</a:t>
                </a:r>
              </a:p>
              <a:p>
                <a:pPr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2400" dirty="0">
                    <a:solidFill>
                      <a:srgbClr val="C30026"/>
                    </a:solidFill>
                    <a:latin typeface="Open Sans"/>
                  </a:rPr>
                  <a:t>(30 hours per week)</a:t>
                </a:r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7A7FCECE-80A2-44A6-8644-6F237CE46AB8}"/>
                  </a:ext>
                </a:extLst>
              </p:cNvPr>
              <p:cNvSpPr txBox="1"/>
              <p:nvPr/>
            </p:nvSpPr>
            <p:spPr>
              <a:xfrm>
                <a:off x="4419600" y="5853944"/>
                <a:ext cx="609600" cy="81355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11500" b="1" dirty="0">
                    <a:solidFill>
                      <a:srgbClr val="C30026"/>
                    </a:solidFill>
                    <a:latin typeface="Open Sans"/>
                  </a:rPr>
                  <a:t>+</a:t>
                </a:r>
                <a:endParaRPr lang="en-US" sz="8800" b="1" dirty="0">
                  <a:solidFill>
                    <a:srgbClr val="C30026"/>
                  </a:solidFill>
                  <a:latin typeface="Open Sans"/>
                </a:endParaRPr>
              </a:p>
            </p:txBody>
          </p:sp>
        </p:grpSp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D738D220-C138-43BD-9837-9291C9612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4885" r="23787"/>
            <a:stretch>
              <a:fillRect/>
            </a:stretch>
          </p:blipFill>
          <p:spPr>
            <a:xfrm>
              <a:off x="11582400" y="1257300"/>
              <a:ext cx="5472684" cy="7829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5934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32A8FB9-98DE-414F-B4F3-63417A5A9610}"/>
              </a:ext>
            </a:extLst>
          </p:cNvPr>
          <p:cNvGrpSpPr/>
          <p:nvPr/>
        </p:nvGrpSpPr>
        <p:grpSpPr>
          <a:xfrm>
            <a:off x="1028088" y="764687"/>
            <a:ext cx="16231212" cy="9310727"/>
            <a:chOff x="1028088" y="764687"/>
            <a:chExt cx="16231212" cy="9310727"/>
          </a:xfrm>
        </p:grpSpPr>
        <p:sp>
          <p:nvSpPr>
            <p:cNvPr id="3" name="AutoShape 3"/>
            <p:cNvSpPr/>
            <p:nvPr/>
          </p:nvSpPr>
          <p:spPr>
            <a:xfrm>
              <a:off x="11391900" y="1028701"/>
              <a:ext cx="5867400" cy="8229600"/>
            </a:xfrm>
            <a:prstGeom prst="rect">
              <a:avLst/>
            </a:prstGeom>
            <a:solidFill>
              <a:srgbClr val="C30026"/>
            </a:solidFill>
          </p:spPr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35303" r="18097"/>
            <a:stretch>
              <a:fillRect/>
            </a:stretch>
          </p:blipFill>
          <p:spPr>
            <a:xfrm>
              <a:off x="11589258" y="1228726"/>
              <a:ext cx="5472684" cy="7829550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1028088" y="5767983"/>
              <a:ext cx="8141243" cy="530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C30026"/>
                  </a:solidFill>
                  <a:latin typeface="Open Sans"/>
                </a:rPr>
                <a:t>UNIVERSITY TRANSFER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28088" y="6418400"/>
              <a:ext cx="8963886" cy="1035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99"/>
                </a:lnSpc>
              </a:pPr>
              <a:r>
                <a:rPr lang="en-US" sz="2800" dirty="0">
                  <a:solidFill>
                    <a:srgbClr val="000000"/>
                  </a:solidFill>
                  <a:latin typeface="Open Sans"/>
                </a:rPr>
                <a:t>North Island College*- Advanced Diploma                                                                                        </a:t>
              </a:r>
            </a:p>
            <a:p>
              <a:pPr algn="just">
                <a:lnSpc>
                  <a:spcPts val="4200"/>
                </a:lnSpc>
              </a:pPr>
              <a:r>
                <a:rPr lang="en-US" sz="2799" dirty="0">
                  <a:solidFill>
                    <a:srgbClr val="000000"/>
                  </a:solidFill>
                  <a:latin typeface="Open Sans"/>
                </a:rPr>
                <a:t>University of the Fraser Valley- MoU Signed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28088" y="7648442"/>
              <a:ext cx="8141243" cy="530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C30026"/>
                  </a:solidFill>
                  <a:latin typeface="Open Sans"/>
                </a:rPr>
                <a:t>TUITION FEE                   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28088" y="8268753"/>
              <a:ext cx="8141243" cy="49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en-US" sz="2800">
                  <a:solidFill>
                    <a:srgbClr val="000000"/>
                  </a:solidFill>
                  <a:latin typeface="Open Sans"/>
                </a:rPr>
                <a:t>$16,500 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28088" y="764687"/>
              <a:ext cx="9557957" cy="1269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4800">
                  <a:solidFill>
                    <a:srgbClr val="C30026"/>
                  </a:solidFill>
                  <a:latin typeface="Open Sans Bold"/>
                </a:rPr>
                <a:t>WEB APPLICATION DEVELOPMENT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28088" y="2691746"/>
              <a:ext cx="9557957" cy="498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>
                  <a:solidFill>
                    <a:srgbClr val="000000"/>
                  </a:solidFill>
                  <a:latin typeface="Open Sans"/>
                </a:rPr>
                <a:t>DURATION- 1 YEAR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028088" y="2211426"/>
              <a:ext cx="9557957" cy="76200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28700" y="3482969"/>
              <a:ext cx="8608403" cy="1963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Open Sans"/>
                </a:rPr>
                <a:t>Learn not just the fundamentals of coding and programming languages, but also real-world training in software architecture, development methodologies, and processes.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28700" y="8971614"/>
              <a:ext cx="8141243" cy="530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C30026"/>
                  </a:solidFill>
                  <a:latin typeface="Open Sans"/>
                </a:rPr>
                <a:t>INTAKES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28700" y="9584400"/>
              <a:ext cx="8141243" cy="49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en-US" sz="2800">
                  <a:solidFill>
                    <a:srgbClr val="000000"/>
                  </a:solidFill>
                  <a:latin typeface="Open Sans"/>
                </a:rPr>
                <a:t>January*, May, September*, November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FA46D3-2E68-4995-9652-B6413CAB4D70}"/>
              </a:ext>
            </a:extLst>
          </p:cNvPr>
          <p:cNvGrpSpPr/>
          <p:nvPr/>
        </p:nvGrpSpPr>
        <p:grpSpPr>
          <a:xfrm>
            <a:off x="1028088" y="647700"/>
            <a:ext cx="16231212" cy="8991600"/>
            <a:chOff x="1028088" y="647700"/>
            <a:chExt cx="16231212" cy="8991600"/>
          </a:xfrm>
        </p:grpSpPr>
        <p:sp>
          <p:nvSpPr>
            <p:cNvPr id="3" name="AutoShape 3"/>
            <p:cNvSpPr/>
            <p:nvPr/>
          </p:nvSpPr>
          <p:spPr>
            <a:xfrm>
              <a:off x="11391900" y="1028700"/>
              <a:ext cx="5867400" cy="8229600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28088" y="7429500"/>
              <a:ext cx="8141243" cy="530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C30026"/>
                  </a:solidFill>
                  <a:latin typeface="Open Sans"/>
                </a:rPr>
                <a:t>TUITION FEE                   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28088" y="7962900"/>
              <a:ext cx="8141243" cy="496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Open Sans"/>
                </a:rPr>
                <a:t>$18,500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28088" y="647700"/>
              <a:ext cx="9557957" cy="1851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4800" dirty="0">
                  <a:solidFill>
                    <a:srgbClr val="C30026"/>
                  </a:solidFill>
                  <a:latin typeface="Open Sans Bold"/>
                </a:rPr>
                <a:t>ADVANCED DIPLOMA IN COMPUTING SOFTWARE DEVELOPMENT- WITH CO-OP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028088" y="2546877"/>
              <a:ext cx="9557957" cy="76200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28700" y="2870469"/>
              <a:ext cx="8608403" cy="19682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Open Sans"/>
                </a:rPr>
                <a:t>960 hours of academic study followed by 960 hours of co-op program</a:t>
              </a:r>
            </a:p>
            <a:p>
              <a:pPr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Open Sans"/>
                </a:rPr>
                <a:t>12 months of academic study plus 8-10 months of co-op program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28700" y="8651589"/>
              <a:ext cx="8141243" cy="530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C30026"/>
                  </a:solidFill>
                  <a:latin typeface="Open Sans"/>
                </a:rPr>
                <a:t>INTAKES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28700" y="9148286"/>
              <a:ext cx="8141243" cy="49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Open Sans"/>
                </a:rPr>
                <a:t>January, May, September, November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4CAD9F5-7390-49E6-901F-DC78999790B4}"/>
                </a:ext>
              </a:extLst>
            </p:cNvPr>
            <p:cNvGrpSpPr/>
            <p:nvPr/>
          </p:nvGrpSpPr>
          <p:grpSpPr>
            <a:xfrm>
              <a:off x="1028088" y="5295900"/>
              <a:ext cx="9411312" cy="1905000"/>
              <a:chOff x="1028088" y="4991100"/>
              <a:chExt cx="8078424" cy="1676400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1028088" y="4991100"/>
                <a:ext cx="3086712" cy="14664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3200" b="1" dirty="0">
                    <a:solidFill>
                      <a:srgbClr val="C30026"/>
                    </a:solidFill>
                    <a:latin typeface="Open Sans"/>
                  </a:rPr>
                  <a:t>12 MONTHS OF STUDY</a:t>
                </a:r>
              </a:p>
              <a:p>
                <a:pPr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2400" dirty="0">
                    <a:solidFill>
                      <a:srgbClr val="C30026"/>
                    </a:solidFill>
                    <a:latin typeface="Open Sans"/>
                  </a:rPr>
                  <a:t>(20 hours per week)</a:t>
                </a:r>
              </a:p>
            </p:txBody>
          </p:sp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8811EEDE-47A3-448B-9455-607A740DD2F2}"/>
                  </a:ext>
                </a:extLst>
              </p:cNvPr>
              <p:cNvSpPr txBox="1"/>
              <p:nvPr/>
            </p:nvSpPr>
            <p:spPr>
              <a:xfrm>
                <a:off x="6019800" y="4991100"/>
                <a:ext cx="3086712" cy="14664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3200" b="1" dirty="0">
                    <a:solidFill>
                      <a:srgbClr val="C30026"/>
                    </a:solidFill>
                    <a:latin typeface="Open Sans"/>
                  </a:rPr>
                  <a:t>CO-OP TERM</a:t>
                </a:r>
              </a:p>
              <a:p>
                <a:pPr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3200" b="1" dirty="0">
                    <a:solidFill>
                      <a:srgbClr val="C30026"/>
                    </a:solidFill>
                    <a:latin typeface="Open Sans"/>
                  </a:rPr>
                  <a:t>8-10 MONTHS</a:t>
                </a:r>
              </a:p>
              <a:p>
                <a:pPr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2400" dirty="0">
                    <a:solidFill>
                      <a:srgbClr val="C30026"/>
                    </a:solidFill>
                    <a:latin typeface="Open Sans"/>
                  </a:rPr>
                  <a:t>(30 hours per week)</a:t>
                </a:r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7A7FCECE-80A2-44A6-8644-6F237CE46AB8}"/>
                  </a:ext>
                </a:extLst>
              </p:cNvPr>
              <p:cNvSpPr txBox="1"/>
              <p:nvPr/>
            </p:nvSpPr>
            <p:spPr>
              <a:xfrm>
                <a:off x="4419600" y="5853944"/>
                <a:ext cx="609600" cy="81355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11500" b="1" dirty="0">
                    <a:solidFill>
                      <a:srgbClr val="C30026"/>
                    </a:solidFill>
                    <a:latin typeface="Open Sans"/>
                  </a:rPr>
                  <a:t>+</a:t>
                </a:r>
                <a:endParaRPr lang="en-US" sz="8800" b="1" dirty="0">
                  <a:solidFill>
                    <a:srgbClr val="C30026"/>
                  </a:solidFill>
                  <a:latin typeface="Open Sans"/>
                </a:endParaRPr>
              </a:p>
            </p:txBody>
          </p:sp>
        </p:grpSp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D738D220-C138-43BD-9837-9291C9612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4885" r="23787"/>
            <a:stretch>
              <a:fillRect/>
            </a:stretch>
          </p:blipFill>
          <p:spPr>
            <a:xfrm>
              <a:off x="11582400" y="1257300"/>
              <a:ext cx="5472684" cy="7829550"/>
            </a:xfrm>
            <a:prstGeom prst="rect">
              <a:avLst/>
            </a:prstGeom>
          </p:spPr>
        </p:pic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78601FD8-B1E8-482E-ACA5-F64B63507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5303" r="18097"/>
            <a:stretch>
              <a:fillRect/>
            </a:stretch>
          </p:blipFill>
          <p:spPr>
            <a:xfrm>
              <a:off x="11589258" y="1228726"/>
              <a:ext cx="5472684" cy="7829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666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131518"/>
            <a:chOff x="0" y="0"/>
            <a:chExt cx="24384000" cy="1350869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5928308"/>
            </a:xfrm>
            <a:prstGeom prst="rect">
              <a:avLst/>
            </a:prstGeom>
            <a:solidFill>
              <a:srgbClr val="C30026"/>
            </a:solidFill>
          </p:spPr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t="4364" b="23864"/>
            <a:stretch>
              <a:fillRect/>
            </a:stretch>
          </p:blipFill>
          <p:spPr>
            <a:xfrm>
              <a:off x="0" y="0"/>
              <a:ext cx="24384000" cy="5928308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689783" y="7529462"/>
              <a:ext cx="1751218" cy="175121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839038" y="7529462"/>
              <a:ext cx="1751218" cy="175121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7839038" y="6075946"/>
              <a:ext cx="8601964" cy="1453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Open Sans"/>
                </a:rPr>
                <a:t>CODECORE COLLEGE</a:t>
              </a:r>
            </a:p>
            <a:p>
              <a:pPr algn="ctr">
                <a:lnSpc>
                  <a:spcPts val="4409"/>
                </a:lnSpc>
                <a:spcBef>
                  <a:spcPct val="0"/>
                </a:spcBef>
              </a:pPr>
              <a:r>
                <a:rPr lang="en-US" sz="3150">
                  <a:solidFill>
                    <a:srgbClr val="FFFFFF"/>
                  </a:solidFill>
                  <a:latin typeface="Open Sans"/>
                </a:rPr>
                <a:t>ADVANCED DIPLOMA IN BUSINESS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128177" y="9462550"/>
              <a:ext cx="1172941" cy="478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1"/>
                </a:lnSpc>
                <a:spcBef>
                  <a:spcPct val="0"/>
                </a:spcBef>
              </a:pPr>
              <a:r>
                <a:rPr lang="en-US" sz="2165">
                  <a:solidFill>
                    <a:srgbClr val="FFFFFF"/>
                  </a:solidFill>
                  <a:latin typeface="Open Sans"/>
                </a:rPr>
                <a:t>YEAR 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4978922" y="9462550"/>
              <a:ext cx="1172941" cy="478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1"/>
                </a:lnSpc>
                <a:spcBef>
                  <a:spcPct val="0"/>
                </a:spcBef>
              </a:pPr>
              <a:r>
                <a:rPr lang="en-US" sz="2165">
                  <a:solidFill>
                    <a:srgbClr val="FFFFFF"/>
                  </a:solidFill>
                  <a:latin typeface="Open Sans"/>
                </a:rPr>
                <a:t>YEAR 2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7047360" y="9433975"/>
              <a:ext cx="6940030" cy="1453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Open Sans"/>
                </a:rPr>
                <a:t>UNIVERSITY CANADA WEST</a:t>
              </a:r>
            </a:p>
            <a:p>
              <a:pPr algn="ctr">
                <a:lnSpc>
                  <a:spcPts val="4409"/>
                </a:lnSpc>
                <a:spcBef>
                  <a:spcPct val="0"/>
                </a:spcBef>
              </a:pPr>
              <a:r>
                <a:rPr lang="en-US" sz="3150">
                  <a:solidFill>
                    <a:srgbClr val="FFFFFF"/>
                  </a:solidFill>
                  <a:latin typeface="Open Sans"/>
                </a:rPr>
                <a:t>BACHELOR OF COMMERCE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047360" y="10909555"/>
              <a:ext cx="2159197" cy="215919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1828194" y="10909555"/>
              <a:ext cx="2159197" cy="2159197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17410170" y="13030652"/>
              <a:ext cx="1433577" cy="478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1"/>
                </a:lnSpc>
                <a:spcBef>
                  <a:spcPct val="0"/>
                </a:spcBef>
              </a:pPr>
              <a:r>
                <a:rPr lang="en-US" sz="2165">
                  <a:solidFill>
                    <a:srgbClr val="FFFFFF"/>
                  </a:solidFill>
                  <a:latin typeface="Open Sans"/>
                </a:rPr>
                <a:t>YEAR 3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2191003" y="13030652"/>
              <a:ext cx="1433577" cy="478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1"/>
                </a:lnSpc>
                <a:spcBef>
                  <a:spcPct val="0"/>
                </a:spcBef>
              </a:pPr>
              <a:r>
                <a:rPr lang="en-US" sz="2165">
                  <a:solidFill>
                    <a:srgbClr val="FFFFFF"/>
                  </a:solidFill>
                  <a:latin typeface="Open Sans"/>
                </a:rPr>
                <a:t>YEAR 4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62427" y="9433975"/>
              <a:ext cx="6940030" cy="1453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 dirty="0">
                  <a:solidFill>
                    <a:srgbClr val="FFFFFF"/>
                  </a:solidFill>
                  <a:latin typeface="Open Sans"/>
                </a:rPr>
                <a:t>UNIVERSITY CANADA WEST</a:t>
              </a:r>
            </a:p>
            <a:p>
              <a:pPr algn="ctr">
                <a:lnSpc>
                  <a:spcPts val="4409"/>
                </a:lnSpc>
                <a:spcBef>
                  <a:spcPct val="0"/>
                </a:spcBef>
              </a:pPr>
              <a:r>
                <a:rPr lang="en-US" sz="3150" dirty="0">
                  <a:solidFill>
                    <a:srgbClr val="FFFFFF"/>
                  </a:solidFill>
                  <a:latin typeface="Open Sans"/>
                </a:rPr>
                <a:t>ASSOCIATE OF ARTS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62427" y="10909555"/>
              <a:ext cx="2159197" cy="215919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243260" y="10909555"/>
              <a:ext cx="2159197" cy="2159197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396610" y="13030652"/>
              <a:ext cx="2290832" cy="478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1"/>
                </a:lnSpc>
                <a:spcBef>
                  <a:spcPct val="0"/>
                </a:spcBef>
              </a:pPr>
              <a:r>
                <a:rPr lang="en-US" sz="2165">
                  <a:solidFill>
                    <a:srgbClr val="FFFFFF"/>
                  </a:solidFill>
                  <a:latin typeface="Open Sans"/>
                </a:rPr>
                <a:t>SEMESTER 2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606070" y="13030652"/>
              <a:ext cx="1433577" cy="478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1"/>
                </a:lnSpc>
                <a:spcBef>
                  <a:spcPct val="0"/>
                </a:spcBef>
              </a:pPr>
              <a:r>
                <a:rPr lang="en-US" sz="2165">
                  <a:solidFill>
                    <a:srgbClr val="FFFFFF"/>
                  </a:solidFill>
                  <a:latin typeface="Open Sans"/>
                </a:rPr>
                <a:t>YEAR 2</a:t>
              </a:r>
            </a:p>
          </p:txBody>
        </p:sp>
        <p:sp>
          <p:nvSpPr>
            <p:cNvPr id="20" name="AutoShape 20"/>
            <p:cNvSpPr/>
            <p:nvPr/>
          </p:nvSpPr>
          <p:spPr>
            <a:xfrm>
              <a:off x="3870076" y="8085259"/>
              <a:ext cx="3968962" cy="73932"/>
            </a:xfrm>
            <a:prstGeom prst="rect">
              <a:avLst/>
            </a:prstGeom>
            <a:solidFill>
              <a:srgbClr val="FFFFFD"/>
            </a:solidFill>
          </p:spPr>
        </p:sp>
        <p:sp>
          <p:nvSpPr>
            <p:cNvPr id="21" name="AutoShape 21"/>
            <p:cNvSpPr/>
            <p:nvPr/>
          </p:nvSpPr>
          <p:spPr>
            <a:xfrm rot="5400000">
              <a:off x="3285256" y="8732445"/>
              <a:ext cx="1220440" cy="73932"/>
            </a:xfrm>
            <a:prstGeom prst="rect">
              <a:avLst/>
            </a:prstGeom>
            <a:solidFill>
              <a:srgbClr val="FFFFFD"/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16441002" y="8012088"/>
              <a:ext cx="3968962" cy="73932"/>
            </a:xfrm>
            <a:prstGeom prst="rect">
              <a:avLst/>
            </a:prstGeom>
            <a:solidFill>
              <a:srgbClr val="FFFFFD"/>
            </a:solidFill>
          </p:spPr>
        </p:sp>
        <p:sp>
          <p:nvSpPr>
            <p:cNvPr id="23" name="AutoShape 23"/>
            <p:cNvSpPr/>
            <p:nvPr/>
          </p:nvSpPr>
          <p:spPr>
            <a:xfrm rot="5400000">
              <a:off x="19762777" y="8633494"/>
              <a:ext cx="1220440" cy="73932"/>
            </a:xfrm>
            <a:prstGeom prst="rect">
              <a:avLst/>
            </a:pr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CD1A7E-95FD-4748-8EA8-F3234CF8A4D3}"/>
              </a:ext>
            </a:extLst>
          </p:cNvPr>
          <p:cNvGrpSpPr/>
          <p:nvPr/>
        </p:nvGrpSpPr>
        <p:grpSpPr>
          <a:xfrm>
            <a:off x="293910" y="-323850"/>
            <a:ext cx="18373509" cy="10934700"/>
            <a:chOff x="293910" y="-323850"/>
            <a:chExt cx="18373509" cy="10934700"/>
          </a:xfrm>
        </p:grpSpPr>
        <p:sp>
          <p:nvSpPr>
            <p:cNvPr id="3" name="AutoShape 3"/>
            <p:cNvSpPr/>
            <p:nvPr/>
          </p:nvSpPr>
          <p:spPr>
            <a:xfrm>
              <a:off x="14076369" y="-323850"/>
              <a:ext cx="4591050" cy="10934700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1346982" y="953844"/>
              <a:ext cx="6676031" cy="74856"/>
            </a:xfrm>
            <a:prstGeom prst="rect">
              <a:avLst/>
            </a:prstGeom>
            <a:solidFill>
              <a:srgbClr val="C30026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8648700" y="1028700"/>
              <a:ext cx="9639300" cy="6434233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293910" y="215502"/>
              <a:ext cx="13782459" cy="66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4800">
                  <a:solidFill>
                    <a:srgbClr val="C30026"/>
                  </a:solidFill>
                  <a:latin typeface="Open Sans Bold"/>
                </a:rPr>
                <a:t>JOINT PARTNERSHIP PROGRAM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28700" y="1770769"/>
              <a:ext cx="6695804" cy="1413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600" dirty="0">
                  <a:solidFill>
                    <a:srgbClr val="C30026"/>
                  </a:solidFill>
                  <a:latin typeface="Open Sans Bold"/>
                </a:rPr>
                <a:t>CODECORE COLLEGE</a:t>
              </a:r>
            </a:p>
            <a:p>
              <a:pPr algn="ctr">
                <a:lnSpc>
                  <a:spcPts val="3600"/>
                </a:lnSpc>
              </a:pPr>
              <a:r>
                <a:rPr lang="en-US" sz="3200" dirty="0">
                  <a:solidFill>
                    <a:srgbClr val="C30026"/>
                  </a:solidFill>
                  <a:latin typeface="Open Sans"/>
                </a:rPr>
                <a:t>WEB APPLICATION DEVELOPMENT DIPLOMA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028290" y="3162024"/>
              <a:ext cx="1313414" cy="1313414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4211527" y="4541984"/>
              <a:ext cx="946940" cy="373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2"/>
                </a:lnSpc>
                <a:spcBef>
                  <a:spcPct val="0"/>
                </a:spcBef>
              </a:pPr>
              <a:r>
                <a:rPr lang="en-US" sz="2216">
                  <a:solidFill>
                    <a:srgbClr val="C30026"/>
                  </a:solidFill>
                  <a:latin typeface="Open Sans Bold"/>
                </a:rPr>
                <a:t>YEAR 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37095" y="5728089"/>
              <a:ext cx="6695804" cy="1384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600" dirty="0">
                  <a:solidFill>
                    <a:srgbClr val="C30026"/>
                  </a:solidFill>
                  <a:latin typeface="Open Sans Bold"/>
                </a:rPr>
                <a:t>NORTH ISLAND COLLEGE</a:t>
              </a:r>
            </a:p>
            <a:p>
              <a:pPr algn="ctr">
                <a:lnSpc>
                  <a:spcPts val="3600"/>
                </a:lnSpc>
              </a:pPr>
              <a:r>
                <a:rPr lang="en-US" sz="3200" dirty="0">
                  <a:solidFill>
                    <a:srgbClr val="C30026"/>
                  </a:solidFill>
                  <a:latin typeface="Open Sans"/>
                </a:rPr>
                <a:t>DIGITAL DESIGN AND DEVELOPMENT PROGRAM</a:t>
              </a:r>
            </a:p>
          </p:txBody>
        </p:sp>
        <p:sp>
          <p:nvSpPr>
            <p:cNvPr id="11" name="AutoShape 11"/>
            <p:cNvSpPr/>
            <p:nvPr/>
          </p:nvSpPr>
          <p:spPr>
            <a:xfrm rot="5400000">
              <a:off x="4331409" y="5269045"/>
              <a:ext cx="762626" cy="55449"/>
            </a:xfrm>
            <a:prstGeom prst="rect">
              <a:avLst/>
            </a:prstGeom>
            <a:solidFill>
              <a:srgbClr val="C30026"/>
            </a:solidFill>
          </p:spPr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886025" y="7124700"/>
              <a:ext cx="1348723" cy="134872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135247" y="7124700"/>
              <a:ext cx="1348723" cy="1348723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3086916" y="8496300"/>
              <a:ext cx="946940" cy="373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2"/>
                </a:lnSpc>
                <a:spcBef>
                  <a:spcPct val="0"/>
                </a:spcBef>
              </a:pPr>
              <a:r>
                <a:rPr lang="en-US" sz="2216" dirty="0">
                  <a:solidFill>
                    <a:srgbClr val="C30026"/>
                  </a:solidFill>
                  <a:latin typeface="Open Sans Bold"/>
                </a:rPr>
                <a:t>YEAR 2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336138" y="8496300"/>
              <a:ext cx="946940" cy="373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2"/>
                </a:lnSpc>
                <a:spcBef>
                  <a:spcPct val="0"/>
                </a:spcBef>
              </a:pPr>
              <a:r>
                <a:rPr lang="en-US" sz="2216">
                  <a:solidFill>
                    <a:srgbClr val="C30026"/>
                  </a:solidFill>
                  <a:latin typeface="Open Sans Bold"/>
                </a:rPr>
                <a:t>YEAR 3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934201" y="8162925"/>
              <a:ext cx="7001136" cy="10922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dirty="0">
                  <a:solidFill>
                    <a:srgbClr val="C30026"/>
                  </a:solidFill>
                  <a:latin typeface="Open Sans"/>
                </a:rPr>
                <a:t>What is required?</a:t>
              </a:r>
            </a:p>
            <a:p>
              <a:pPr algn="ctr">
                <a:lnSpc>
                  <a:spcPts val="2940"/>
                </a:lnSpc>
              </a:pPr>
              <a:r>
                <a:rPr lang="en-US" sz="2100" dirty="0">
                  <a:solidFill>
                    <a:srgbClr val="C30026"/>
                  </a:solidFill>
                  <a:latin typeface="Open Sans"/>
                </a:rPr>
                <a:t>*Successful completion of Year 1 at CodeCore College</a:t>
              </a:r>
            </a:p>
            <a:p>
              <a:pPr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C30026"/>
                  </a:solidFill>
                  <a:latin typeface="Open Sans"/>
                </a:rPr>
                <a:t>*Minimum 2.3 GPA in the Year 1 at CodeCore 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5F7302B-B350-425A-B2ED-EF2A630C266A}"/>
              </a:ext>
            </a:extLst>
          </p:cNvPr>
          <p:cNvGrpSpPr/>
          <p:nvPr/>
        </p:nvGrpSpPr>
        <p:grpSpPr>
          <a:xfrm>
            <a:off x="-382606" y="-343456"/>
            <a:ext cx="18458908" cy="10973911"/>
            <a:chOff x="-382606" y="-343456"/>
            <a:chExt cx="18458908" cy="10973911"/>
          </a:xfrm>
        </p:grpSpPr>
        <p:sp>
          <p:nvSpPr>
            <p:cNvPr id="2" name="AutoShape 2"/>
            <p:cNvSpPr/>
            <p:nvPr/>
          </p:nvSpPr>
          <p:spPr>
            <a:xfrm>
              <a:off x="-382606" y="-343456"/>
              <a:ext cx="5577111" cy="10973911"/>
            </a:xfrm>
            <a:prstGeom prst="rect">
              <a:avLst/>
            </a:prstGeom>
            <a:solidFill>
              <a:srgbClr val="C30026"/>
            </a:solidFill>
          </p:spPr>
        </p:sp>
        <p:grpSp>
          <p:nvGrpSpPr>
            <p:cNvPr id="3" name="Group 3"/>
            <p:cNvGrpSpPr/>
            <p:nvPr/>
          </p:nvGrpSpPr>
          <p:grpSpPr>
            <a:xfrm>
              <a:off x="619979" y="413319"/>
              <a:ext cx="4574526" cy="9460361"/>
              <a:chOff x="0" y="0"/>
              <a:chExt cx="6099368" cy="12613815"/>
            </a:xfrm>
          </p:grpSpPr>
          <p:pic>
            <p:nvPicPr>
              <p:cNvPr id="4" name="Picture 4"/>
              <p:cNvPicPr>
                <a:picLocks noChangeAspect="1"/>
              </p:cNvPicPr>
              <p:nvPr/>
            </p:nvPicPr>
            <p:blipFill>
              <a:blip r:embed="rId2"/>
              <a:srcRect l="329" r="33937"/>
              <a:stretch>
                <a:fillRect/>
              </a:stretch>
            </p:blipFill>
            <p:spPr>
              <a:xfrm>
                <a:off x="0" y="0"/>
                <a:ext cx="6099368" cy="12613815"/>
              </a:xfrm>
              <a:prstGeom prst="rect">
                <a:avLst/>
              </a:prstGeom>
            </p:spPr>
          </p:pic>
        </p:grpSp>
        <p:grpSp>
          <p:nvGrpSpPr>
            <p:cNvPr id="5" name="Group 5"/>
            <p:cNvGrpSpPr/>
            <p:nvPr/>
          </p:nvGrpSpPr>
          <p:grpSpPr>
            <a:xfrm>
              <a:off x="5586509" y="778899"/>
              <a:ext cx="12489793" cy="9258300"/>
              <a:chOff x="0" y="0"/>
              <a:chExt cx="16653058" cy="12344400"/>
            </a:xfrm>
          </p:grpSpPr>
          <p:sp>
            <p:nvSpPr>
              <p:cNvPr id="6" name="AutoShape 6"/>
              <p:cNvSpPr/>
              <p:nvPr/>
            </p:nvSpPr>
            <p:spPr>
              <a:xfrm>
                <a:off x="0" y="2463420"/>
                <a:ext cx="11853644" cy="99907"/>
              </a:xfrm>
              <a:prstGeom prst="rect">
                <a:avLst/>
              </a:prstGeom>
              <a:solidFill>
                <a:srgbClr val="C30026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 rot="5400000">
                <a:off x="10242352" y="5933694"/>
                <a:ext cx="12344400" cy="4770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023"/>
                  </a:lnSpc>
                  <a:spcBef>
                    <a:spcPct val="0"/>
                  </a:spcBef>
                </a:pPr>
                <a:r>
                  <a:rPr lang="en-US" sz="2159" spc="431">
                    <a:solidFill>
                      <a:srgbClr val="C30026"/>
                    </a:solidFill>
                    <a:latin typeface="Open Sans"/>
                  </a:rPr>
                  <a:t>Check www.codecore.ca for updated requirements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2973693"/>
                <a:ext cx="14632507" cy="7073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528320" lvl="1" indent="-264160">
                  <a:lnSpc>
                    <a:spcPts val="4480"/>
                  </a:lnSpc>
                  <a:buFont typeface="Arial"/>
                  <a:buChar char="•"/>
                </a:pPr>
                <a:r>
                  <a:rPr lang="en-US" sz="3200">
                    <a:solidFill>
                      <a:srgbClr val="C30026"/>
                    </a:solidFill>
                    <a:latin typeface="Open Sans"/>
                  </a:rPr>
                  <a:t>GRADE 12 OR EQUIVALENT 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3947710"/>
                <a:ext cx="14632507" cy="22244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528320" lvl="1" indent="-264160">
                  <a:lnSpc>
                    <a:spcPts val="4480"/>
                  </a:lnSpc>
                  <a:buFont typeface="Arial"/>
                  <a:buChar char="•"/>
                </a:pPr>
                <a:r>
                  <a:rPr lang="en-US" sz="3200" dirty="0">
                    <a:solidFill>
                      <a:srgbClr val="C30026"/>
                    </a:solidFill>
                    <a:latin typeface="Open Sans"/>
                  </a:rPr>
                  <a:t>AVERAGE GRADE OF 55% OR C IN THE FINAL SEMESTER OF MOST RECENT HIGH SCHOOL OR POST-SECONDARY STUDIES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6493428"/>
                <a:ext cx="14632507" cy="14877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528320" lvl="1" indent="-264160">
                  <a:lnSpc>
                    <a:spcPts val="4480"/>
                  </a:lnSpc>
                  <a:buFont typeface="Arial"/>
                  <a:buChar char="•"/>
                </a:pPr>
                <a:r>
                  <a:rPr lang="en-US" sz="3200" dirty="0">
                    <a:solidFill>
                      <a:srgbClr val="C30026"/>
                    </a:solidFill>
                    <a:latin typeface="Open Sans"/>
                  </a:rPr>
                  <a:t>IELTS- OVERALL 6, WITH NO INDIVIDUAL BAND SCORE LESS THAN 5.5 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1080422"/>
                <a:ext cx="14632507" cy="9852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040"/>
                  </a:lnSpc>
                </a:pPr>
                <a:r>
                  <a:rPr lang="en-US" sz="5600">
                    <a:solidFill>
                      <a:srgbClr val="C30026"/>
                    </a:solidFill>
                    <a:latin typeface="Open Sans Bold"/>
                  </a:rPr>
                  <a:t>ADMISSION REQUIREMENTS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8351854"/>
                <a:ext cx="14632507" cy="7073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528320" lvl="1" indent="-264160">
                  <a:lnSpc>
                    <a:spcPts val="4480"/>
                  </a:lnSpc>
                  <a:buFont typeface="Arial"/>
                  <a:buChar char="•"/>
                </a:pPr>
                <a:r>
                  <a:rPr lang="en-US" sz="3200">
                    <a:solidFill>
                      <a:srgbClr val="C30026"/>
                    </a:solidFill>
                    <a:latin typeface="Open Sans"/>
                  </a:rPr>
                  <a:t>PTE- OVERALL 56, WITH MINIMUM 52 IN WRITING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9371260"/>
                <a:ext cx="14632507" cy="7073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528320" lvl="1" indent="-264160">
                  <a:lnSpc>
                    <a:spcPts val="4480"/>
                  </a:lnSpc>
                  <a:buFont typeface="Arial"/>
                  <a:buChar char="•"/>
                </a:pPr>
                <a:r>
                  <a:rPr lang="en-US" sz="3200" dirty="0">
                    <a:solidFill>
                      <a:srgbClr val="C30026"/>
                    </a:solidFill>
                    <a:latin typeface="Open Sans"/>
                  </a:rPr>
                  <a:t>TOEFL- OVERALL 80 IBT, WITH NO SECTION BELOW 19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10598520"/>
                <a:ext cx="14632507" cy="7073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528320" lvl="1" indent="-264160">
                  <a:lnSpc>
                    <a:spcPts val="4480"/>
                  </a:lnSpc>
                  <a:buFont typeface="Arial"/>
                  <a:buChar char="•"/>
                </a:pPr>
                <a:r>
                  <a:rPr lang="en-US" sz="3200">
                    <a:solidFill>
                      <a:srgbClr val="C30026"/>
                    </a:solidFill>
                    <a:latin typeface="Open Sans"/>
                  </a:rPr>
                  <a:t>CAEL- OVERALL SCORE OF 60</a:t>
                </a: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845D944-4CBE-4DB6-873E-B137472FB8E7}"/>
              </a:ext>
            </a:extLst>
          </p:cNvPr>
          <p:cNvGrpSpPr/>
          <p:nvPr/>
        </p:nvGrpSpPr>
        <p:grpSpPr>
          <a:xfrm>
            <a:off x="628650" y="609600"/>
            <a:ext cx="17030700" cy="9067800"/>
            <a:chOff x="628650" y="609600"/>
            <a:chExt cx="17030700" cy="9067800"/>
          </a:xfrm>
        </p:grpSpPr>
        <p:sp>
          <p:nvSpPr>
            <p:cNvPr id="2" name="AutoShape 2"/>
            <p:cNvSpPr/>
            <p:nvPr/>
          </p:nvSpPr>
          <p:spPr>
            <a:xfrm>
              <a:off x="628650" y="609600"/>
              <a:ext cx="17030700" cy="906780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895600" y="1638300"/>
              <a:ext cx="12395200" cy="6972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AA18A474-C8DF-4EE7-A664-8E37BBD3239B}"/>
              </a:ext>
            </a:extLst>
          </p:cNvPr>
          <p:cNvGrpSpPr/>
          <p:nvPr/>
        </p:nvGrpSpPr>
        <p:grpSpPr>
          <a:xfrm>
            <a:off x="-266700" y="-266700"/>
            <a:ext cx="17754600" cy="10820400"/>
            <a:chOff x="-266700" y="-266700"/>
            <a:chExt cx="17754600" cy="10820400"/>
          </a:xfrm>
        </p:grpSpPr>
        <p:sp>
          <p:nvSpPr>
            <p:cNvPr id="3" name="AutoShape 3"/>
            <p:cNvSpPr/>
            <p:nvPr/>
          </p:nvSpPr>
          <p:spPr>
            <a:xfrm>
              <a:off x="-266700" y="-266700"/>
              <a:ext cx="8553450" cy="10820400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1028700" y="1071722"/>
              <a:ext cx="9258300" cy="822960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25642" r="30017"/>
            <a:stretch>
              <a:fillRect/>
            </a:stretch>
          </p:blipFill>
          <p:spPr>
            <a:xfrm>
              <a:off x="1228790" y="1263117"/>
              <a:ext cx="4236152" cy="4776943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/>
            <a:srcRect l="22923" r="21652"/>
            <a:stretch>
              <a:fillRect/>
            </a:stretch>
          </p:blipFill>
          <p:spPr>
            <a:xfrm>
              <a:off x="6050848" y="1263117"/>
              <a:ext cx="4236152" cy="4776943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1228790" y="6243269"/>
              <a:ext cx="4236152" cy="1736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C30026"/>
                  </a:solidFill>
                  <a:latin typeface="Open Sans Bold"/>
                </a:rPr>
                <a:t>NEW WESTMINSTER</a:t>
              </a: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C30026"/>
                  </a:solidFill>
                  <a:latin typeface="Open Sans Bold"/>
                </a:rPr>
                <a:t>Our City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050848" y="6243269"/>
              <a:ext cx="4236152" cy="1736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C30026"/>
                  </a:solidFill>
                  <a:latin typeface="Open Sans Bold"/>
                </a:rPr>
                <a:t>GREATER VANCOUVER TECH</a:t>
              </a: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C30026"/>
                  </a:solidFill>
                  <a:latin typeface="Open Sans Bold"/>
                </a:rPr>
                <a:t>Our Community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840975" y="8270049"/>
              <a:ext cx="5633752" cy="967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>
                  <a:solidFill>
                    <a:srgbClr val="000000"/>
                  </a:solidFill>
                  <a:latin typeface="Open Sans Bold"/>
                </a:rPr>
                <a:t>"Vancouver-The New Tech Hub"</a:t>
              </a: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Open Sans Bold"/>
                </a:rPr>
                <a:t>-Bloomberg Business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53159" y="1294636"/>
              <a:ext cx="6034741" cy="881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0"/>
                </a:lnSpc>
              </a:pPr>
              <a:r>
                <a:rPr lang="en-US" sz="3600">
                  <a:solidFill>
                    <a:srgbClr val="C30026"/>
                  </a:solidFill>
                  <a:latin typeface="Open Sans"/>
                </a:rPr>
                <a:t>DESIGNATED LEARNING INSTITUTE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1450828" y="2353190"/>
              <a:ext cx="6037072" cy="73660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53159" y="2505431"/>
              <a:ext cx="6034741" cy="47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0"/>
                </a:lnSpc>
              </a:pPr>
              <a:r>
                <a:rPr lang="en-US" sz="3600" dirty="0">
                  <a:solidFill>
                    <a:srgbClr val="C30026"/>
                  </a:solidFill>
                  <a:latin typeface="Open Sans"/>
                </a:rPr>
                <a:t>96% PLACEMENT RATE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11450828" y="3152526"/>
              <a:ext cx="6037072" cy="73660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53159" y="495300"/>
              <a:ext cx="6034741" cy="47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0"/>
                </a:lnSpc>
              </a:pPr>
              <a:r>
                <a:rPr lang="en-US" sz="3600" dirty="0">
                  <a:solidFill>
                    <a:srgbClr val="C30026"/>
                  </a:solidFill>
                  <a:latin typeface="Open Sans"/>
                </a:rPr>
                <a:t>FOUNDED IN 2008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1450828" y="1142395"/>
              <a:ext cx="6037072" cy="73660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1453159" y="3304768"/>
              <a:ext cx="6034741" cy="47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0"/>
                </a:lnSpc>
              </a:pPr>
              <a:r>
                <a:rPr lang="en-US" sz="3600">
                  <a:solidFill>
                    <a:srgbClr val="C30026"/>
                  </a:solidFill>
                  <a:latin typeface="Open Sans"/>
                </a:rPr>
                <a:t>250+ HIRING PARTNERS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11450828" y="3951862"/>
              <a:ext cx="6037072" cy="73660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53159" y="4104103"/>
              <a:ext cx="6034741" cy="837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0"/>
                </a:lnSpc>
              </a:pPr>
              <a:r>
                <a:rPr lang="en-US" sz="3600" dirty="0">
                  <a:solidFill>
                    <a:srgbClr val="C30026"/>
                  </a:solidFill>
                  <a:latin typeface="Open Sans"/>
                </a:rPr>
                <a:t>UNIVERSITY TRANSFERS &amp; CO-OP PROGRAMS</a:t>
              </a: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11450828" y="5162658"/>
              <a:ext cx="6037072" cy="73660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53159" y="5314899"/>
              <a:ext cx="6034741" cy="837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0"/>
                </a:lnSpc>
              </a:pPr>
              <a:r>
                <a:rPr lang="en-US" sz="3600" dirty="0">
                  <a:solidFill>
                    <a:srgbClr val="C30026"/>
                  </a:solidFill>
                  <a:latin typeface="Open Sans"/>
                </a:rPr>
                <a:t>INDUSTRY-ORIENTED PROGRAMS</a:t>
              </a:r>
            </a:p>
          </p:txBody>
        </p:sp>
        <p:sp>
          <p:nvSpPr>
            <p:cNvPr id="17" name="AutoShape 17"/>
            <p:cNvSpPr/>
            <p:nvPr/>
          </p:nvSpPr>
          <p:spPr>
            <a:xfrm>
              <a:off x="11450828" y="6373453"/>
              <a:ext cx="6037072" cy="73660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1453159" y="6525694"/>
              <a:ext cx="6034741" cy="837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0"/>
                </a:lnSpc>
              </a:pPr>
              <a:r>
                <a:rPr lang="en-US" sz="3600" dirty="0">
                  <a:solidFill>
                    <a:srgbClr val="C30026"/>
                  </a:solidFill>
                  <a:latin typeface="Open Sans"/>
                </a:rPr>
                <a:t>LEARN FROM THE INDUSTRY EXPERTS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EACA141-E8E9-4E8D-94EA-D56E5CA4B67E}"/>
                </a:ext>
              </a:extLst>
            </p:cNvPr>
            <p:cNvGrpSpPr/>
            <p:nvPr/>
          </p:nvGrpSpPr>
          <p:grpSpPr>
            <a:xfrm>
              <a:off x="11450828" y="7584248"/>
              <a:ext cx="6037072" cy="989522"/>
              <a:chOff x="11222228" y="8239251"/>
              <a:chExt cx="6037072" cy="989522"/>
            </a:xfrm>
          </p:grpSpPr>
          <p:sp>
            <p:nvSpPr>
              <p:cNvPr id="19" name="AutoShape 19"/>
              <p:cNvSpPr/>
              <p:nvPr/>
            </p:nvSpPr>
            <p:spPr>
              <a:xfrm>
                <a:off x="11222228" y="8239251"/>
                <a:ext cx="6037072" cy="73660"/>
              </a:xfrm>
              <a:prstGeom prst="rect">
                <a:avLst/>
              </a:prstGeom>
              <a:solidFill>
                <a:srgbClr val="C30026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11224559" y="8391493"/>
                <a:ext cx="6034741" cy="8372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240"/>
                  </a:lnSpc>
                </a:pPr>
                <a:r>
                  <a:rPr lang="en-US" sz="3600" dirty="0">
                    <a:solidFill>
                      <a:srgbClr val="C30026"/>
                    </a:solidFill>
                    <a:latin typeface="Open Sans"/>
                  </a:rPr>
                  <a:t>DEDICATED STAFF FOR JOB SUPPORT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C2124EE-0D0E-4DE9-88A7-BC4A853923E3}"/>
                </a:ext>
              </a:extLst>
            </p:cNvPr>
            <p:cNvGrpSpPr/>
            <p:nvPr/>
          </p:nvGrpSpPr>
          <p:grpSpPr>
            <a:xfrm>
              <a:off x="11430000" y="8724900"/>
              <a:ext cx="6037072" cy="1033740"/>
              <a:chOff x="11222228" y="8239251"/>
              <a:chExt cx="6037072" cy="1033740"/>
            </a:xfrm>
          </p:grpSpPr>
          <p:sp>
            <p:nvSpPr>
              <p:cNvPr id="28" name="AutoShape 19">
                <a:extLst>
                  <a:ext uri="{FF2B5EF4-FFF2-40B4-BE49-F238E27FC236}">
                    <a16:creationId xmlns:a16="http://schemas.microsoft.com/office/drawing/2014/main" id="{5245C347-A066-4019-8D21-4DB235A3F670}"/>
                  </a:ext>
                </a:extLst>
              </p:cNvPr>
              <p:cNvSpPr/>
              <p:nvPr/>
            </p:nvSpPr>
            <p:spPr>
              <a:xfrm>
                <a:off x="11222228" y="8239251"/>
                <a:ext cx="6037072" cy="73660"/>
              </a:xfrm>
              <a:prstGeom prst="rect">
                <a:avLst/>
              </a:prstGeom>
              <a:solidFill>
                <a:srgbClr val="C30026"/>
              </a:solidFill>
            </p:spPr>
          </p:sp>
          <p:sp>
            <p:nvSpPr>
              <p:cNvPr id="29" name="TextBox 20">
                <a:extLst>
                  <a:ext uri="{FF2B5EF4-FFF2-40B4-BE49-F238E27FC236}">
                    <a16:creationId xmlns:a16="http://schemas.microsoft.com/office/drawing/2014/main" id="{E8B3CD38-ED80-466D-AAED-F4A0162E7073}"/>
                  </a:ext>
                </a:extLst>
              </p:cNvPr>
              <p:cNvSpPr txBox="1"/>
              <p:nvPr/>
            </p:nvSpPr>
            <p:spPr>
              <a:xfrm>
                <a:off x="11224559" y="8391493"/>
                <a:ext cx="6034741" cy="8814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240"/>
                  </a:lnSpc>
                </a:pPr>
                <a:r>
                  <a:rPr lang="en-US" sz="3600" dirty="0">
                    <a:solidFill>
                      <a:srgbClr val="C30026"/>
                    </a:solidFill>
                    <a:latin typeface="Open Sans"/>
                  </a:rPr>
                  <a:t>TA SUPPORT FOR STUDENTS</a:t>
                </a: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6341" y="-222591"/>
            <a:ext cx="18063117" cy="10732181"/>
            <a:chOff x="0" y="0"/>
            <a:chExt cx="24084155" cy="1430957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400305" cy="14309575"/>
            </a:xfrm>
            <a:prstGeom prst="rect">
              <a:avLst/>
            </a:prstGeom>
            <a:solidFill>
              <a:srgbClr val="C30026"/>
            </a:solidFill>
          </p:spPr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8854929" y="1030578"/>
              <a:ext cx="2114443" cy="211444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854929" y="4030970"/>
              <a:ext cx="2114443" cy="211444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867515" y="7154788"/>
              <a:ext cx="2101857" cy="211444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8854929" y="10263784"/>
              <a:ext cx="2101857" cy="2101857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2560455" y="1156267"/>
              <a:ext cx="10820400" cy="2830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Open Sans Bold"/>
                </a:rPr>
                <a:t>PTIB Designation - BC Government</a:t>
              </a:r>
            </a:p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Open Sans"/>
                </a:rPr>
                <a:t>Designation is associated with a higher level of quality (PTIB Website)</a:t>
              </a:r>
            </a:p>
            <a:p>
              <a:pPr>
                <a:lnSpc>
                  <a:spcPts val="4480"/>
                </a:lnSpc>
                <a:spcBef>
                  <a:spcPct val="0"/>
                </a:spcBef>
              </a:pPr>
              <a:endParaRPr lang="en-US" sz="2800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560455" y="4212804"/>
              <a:ext cx="10820400" cy="2941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Open Sans Bold"/>
                </a:rPr>
                <a:t>Education Quality Assurance</a:t>
              </a:r>
            </a:p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Open Sans"/>
                </a:rPr>
                <a:t>Have met government-recognized standards and offer consumer protection</a:t>
              </a:r>
            </a:p>
            <a:p>
              <a:pPr>
                <a:lnSpc>
                  <a:spcPts val="4480"/>
                </a:lnSpc>
                <a:spcBef>
                  <a:spcPct val="0"/>
                </a:spcBef>
              </a:pPr>
              <a:endParaRPr lang="en-US" sz="2800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560455" y="10448542"/>
              <a:ext cx="11523700" cy="2192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Open Sans Bold"/>
                </a:rPr>
                <a:t>Scottish Qualifications Authority</a:t>
              </a:r>
            </a:p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Open Sans"/>
                </a:rPr>
                <a:t>International Level of Accreditation</a:t>
              </a:r>
            </a:p>
            <a:p>
              <a:pPr>
                <a:lnSpc>
                  <a:spcPts val="4480"/>
                </a:lnSpc>
                <a:spcBef>
                  <a:spcPct val="0"/>
                </a:spcBef>
              </a:pPr>
              <a:endParaRPr lang="en-US" sz="2800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560455" y="7626178"/>
              <a:ext cx="11523700" cy="2192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Open Sans Bold"/>
                </a:rPr>
                <a:t>EduCanada Branding</a:t>
              </a:r>
            </a:p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Open Sans"/>
                </a:rPr>
                <a:t>Canada's high value international education brand </a:t>
              </a:r>
            </a:p>
            <a:p>
              <a:pPr>
                <a:lnSpc>
                  <a:spcPts val="4480"/>
                </a:lnSpc>
                <a:spcBef>
                  <a:spcPct val="0"/>
                </a:spcBef>
              </a:pPr>
              <a:endParaRPr lang="en-US" sz="2800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68455" y="6511947"/>
              <a:ext cx="8031850" cy="118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14"/>
                </a:lnSpc>
                <a:spcBef>
                  <a:spcPct val="0"/>
                </a:spcBef>
              </a:pPr>
              <a:r>
                <a:rPr lang="en-US" sz="5295">
                  <a:solidFill>
                    <a:srgbClr val="FFFFFF"/>
                  </a:solidFill>
                  <a:latin typeface="Open Sans Bold"/>
                </a:rPr>
                <a:t>ACCREDITATIONS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E6AB00C-BFA3-41D1-9B69-59FC74F4763B}"/>
              </a:ext>
            </a:extLst>
          </p:cNvPr>
          <p:cNvGrpSpPr/>
          <p:nvPr/>
        </p:nvGrpSpPr>
        <p:grpSpPr>
          <a:xfrm>
            <a:off x="609600" y="545258"/>
            <a:ext cx="17144297" cy="9332037"/>
            <a:chOff x="609600" y="545258"/>
            <a:chExt cx="17144297" cy="9332037"/>
          </a:xfrm>
        </p:grpSpPr>
        <p:sp>
          <p:nvSpPr>
            <p:cNvPr id="3" name="AutoShape 3"/>
            <p:cNvSpPr/>
            <p:nvPr/>
          </p:nvSpPr>
          <p:spPr>
            <a:xfrm>
              <a:off x="6676674" y="545258"/>
              <a:ext cx="11077223" cy="933203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9600" y="3771900"/>
              <a:ext cx="5715000" cy="7620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985741" y="1028700"/>
              <a:ext cx="3685200" cy="110974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456570" y="719083"/>
              <a:ext cx="4802729" cy="172898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361182" y="2393710"/>
              <a:ext cx="7234882" cy="145296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 t="35748" b="36561"/>
            <a:stretch>
              <a:fillRect/>
            </a:stretch>
          </p:blipFill>
          <p:spPr>
            <a:xfrm>
              <a:off x="6985741" y="4852450"/>
              <a:ext cx="4781887" cy="1694902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374984" y="2291479"/>
              <a:ext cx="2001701" cy="241619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2757474" y="4048073"/>
              <a:ext cx="3904808" cy="193079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/>
            <a:srcRect t="35748" b="37583"/>
            <a:stretch>
              <a:fillRect/>
            </a:stretch>
          </p:blipFill>
          <p:spPr>
            <a:xfrm>
              <a:off x="12148171" y="6225881"/>
              <a:ext cx="4514111" cy="154089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3953334" y="7961161"/>
              <a:ext cx="3305965" cy="143033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/>
            <a:srcRect t="21824" b="21400"/>
            <a:stretch>
              <a:fillRect/>
            </a:stretch>
          </p:blipFill>
          <p:spPr>
            <a:xfrm>
              <a:off x="8214064" y="6225881"/>
              <a:ext cx="3306403" cy="240108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/>
            <a:srcRect t="41970" b="39619"/>
            <a:stretch>
              <a:fillRect/>
            </a:stretch>
          </p:blipFill>
          <p:spPr>
            <a:xfrm>
              <a:off x="6985741" y="8676329"/>
              <a:ext cx="5470829" cy="1004417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1028699" y="3990923"/>
              <a:ext cx="5095524" cy="1939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89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F6E9E1"/>
                  </a:solidFill>
                  <a:latin typeface="Open Sans"/>
                </a:rPr>
                <a:t>We work closely with our corporate partners to ensure we provide them with the talent they need.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28591" y="1242475"/>
              <a:ext cx="5762332" cy="2055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737"/>
                </a:lnSpc>
                <a:spcBef>
                  <a:spcPct val="0"/>
                </a:spcBef>
              </a:pPr>
              <a:r>
                <a:rPr lang="en-US" sz="7737">
                  <a:solidFill>
                    <a:srgbClr val="F6E9E1"/>
                  </a:solidFill>
                  <a:latin typeface="Open Sans"/>
                </a:rPr>
                <a:t>OUR HIRING PARTNERS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28713"/>
            <a:ext cx="17585275" cy="7952531"/>
            <a:chOff x="0" y="133350"/>
            <a:chExt cx="23447034" cy="10603374"/>
          </a:xfrm>
        </p:grpSpPr>
        <p:sp>
          <p:nvSpPr>
            <p:cNvPr id="3" name="AutoShape 3"/>
            <p:cNvSpPr/>
            <p:nvPr/>
          </p:nvSpPr>
          <p:spPr>
            <a:xfrm>
              <a:off x="144576" y="2122166"/>
              <a:ext cx="4992737" cy="8612766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5609464" y="2122166"/>
              <a:ext cx="4992737" cy="8614558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11038599" y="2122166"/>
              <a:ext cx="4992737" cy="8612766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16503487" y="2122166"/>
              <a:ext cx="4992737" cy="8614558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33350"/>
              <a:ext cx="10443383" cy="1329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7200">
                  <a:solidFill>
                    <a:srgbClr val="C30026"/>
                  </a:solidFill>
                  <a:latin typeface="Open Sans Bold"/>
                </a:rPr>
                <a:t>PROGRAMS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33452" y="2500775"/>
              <a:ext cx="3814985" cy="2589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FFFFFF"/>
                  </a:solidFill>
                  <a:latin typeface="Open Sans Bold"/>
                </a:rPr>
                <a:t>ADVANCED DIPLOMA IN BUSINESS</a:t>
              </a:r>
            </a:p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dirty="0">
                  <a:solidFill>
                    <a:srgbClr val="FFFFFF"/>
                  </a:solidFill>
                  <a:latin typeface="Open Sans Bold"/>
                </a:rPr>
                <a:t>with/without co-op</a:t>
              </a:r>
              <a:endParaRPr lang="en-US" sz="1600" dirty="0">
                <a:solidFill>
                  <a:srgbClr val="FFFFFF"/>
                </a:solidFill>
                <a:latin typeface="Open Sans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40620" y="7010399"/>
              <a:ext cx="3807817" cy="3347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100" dirty="0">
                  <a:solidFill>
                    <a:srgbClr val="FFFFFF"/>
                  </a:solidFill>
                  <a:latin typeface="Open Sans"/>
                </a:rPr>
                <a:t>Students will build the understanding of modern business strategies and practices they need to succeed in business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194756" y="2500774"/>
              <a:ext cx="3814985" cy="3922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FFFFFF"/>
                  </a:solidFill>
                  <a:latin typeface="Open Sans Bold"/>
                </a:rPr>
                <a:t>ADVANCED DIPLOMA IN COMPUTING SOFTWARE DEVELOPMENT</a:t>
              </a:r>
            </a:p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dirty="0">
                  <a:solidFill>
                    <a:srgbClr val="FFFFFF"/>
                  </a:solidFill>
                  <a:latin typeface="Open Sans Bold"/>
                </a:rPr>
                <a:t>with/without co-op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201926" y="7010399"/>
              <a:ext cx="3807817" cy="3347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100" dirty="0">
                  <a:solidFill>
                    <a:srgbClr val="FFFFFF"/>
                  </a:solidFill>
                  <a:latin typeface="Open Sans"/>
                </a:rPr>
                <a:t>This program delivers training on trending topics in the IT industry to help students succeed as a software developer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627475" y="2500774"/>
              <a:ext cx="3814985" cy="3255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FFFFFF"/>
                  </a:solidFill>
                  <a:latin typeface="Open Sans Bold"/>
                </a:rPr>
                <a:t>WEB APPLICATION DEVELOPMENT DIPLOMA</a:t>
              </a:r>
            </a:p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dirty="0">
                  <a:solidFill>
                    <a:srgbClr val="FFFFFF"/>
                  </a:solidFill>
                  <a:latin typeface="Open Sans Bold"/>
                </a:rPr>
                <a:t>with/without co-op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627475" y="8127999"/>
              <a:ext cx="3807817" cy="2209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100" dirty="0">
                  <a:solidFill>
                    <a:srgbClr val="FFFFFF"/>
                  </a:solidFill>
                  <a:latin typeface="Open Sans"/>
                </a:rPr>
                <a:t>Start with the basics of computing to as close to a pro as we can get you in a classroom.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085195" y="2500774"/>
              <a:ext cx="3814985" cy="3255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FFFFFF"/>
                  </a:solidFill>
                  <a:latin typeface="Open Sans Bold"/>
                </a:rPr>
                <a:t>WEB APPLICATION DEVELOPMENT BOOTCAMP</a:t>
              </a:r>
            </a:p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dirty="0">
                  <a:solidFill>
                    <a:srgbClr val="FFFFFF"/>
                  </a:solidFill>
                  <a:latin typeface="Open Sans Bold"/>
                </a:rPr>
                <a:t>with/without co-op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7092363" y="8051799"/>
              <a:ext cx="3807817" cy="2209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100" dirty="0">
                  <a:solidFill>
                    <a:srgbClr val="FFFFFF"/>
                  </a:solidFill>
                  <a:latin typeface="Open Sans"/>
                </a:rPr>
                <a:t>Intensive Training with contemporary programming languages and tools.</a:t>
              </a: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11175250" y="680720"/>
              <a:ext cx="12271784" cy="101600"/>
            </a:xfrm>
            <a:prstGeom prst="rect">
              <a:avLst/>
            </a:prstGeom>
            <a:solidFill>
              <a:srgbClr val="C30026"/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FA96C342-15E2-4EC7-BB17-CA08EA376A98}"/>
              </a:ext>
            </a:extLst>
          </p:cNvPr>
          <p:cNvGrpSpPr/>
          <p:nvPr/>
        </p:nvGrpSpPr>
        <p:grpSpPr>
          <a:xfrm>
            <a:off x="413319" y="613740"/>
            <a:ext cx="17731357" cy="8596935"/>
            <a:chOff x="413319" y="613740"/>
            <a:chExt cx="17731357" cy="8596935"/>
          </a:xfrm>
        </p:grpSpPr>
        <p:grpSp>
          <p:nvGrpSpPr>
            <p:cNvPr id="2" name="Group 2"/>
            <p:cNvGrpSpPr/>
            <p:nvPr/>
          </p:nvGrpSpPr>
          <p:grpSpPr>
            <a:xfrm>
              <a:off x="413319" y="1118086"/>
              <a:ext cx="5979306" cy="7747394"/>
              <a:chOff x="0" y="0"/>
              <a:chExt cx="7972408" cy="10329859"/>
            </a:xfrm>
          </p:grpSpPr>
          <p:sp>
            <p:nvSpPr>
              <p:cNvPr id="3" name="AutoShape 3"/>
              <p:cNvSpPr/>
              <p:nvPr/>
            </p:nvSpPr>
            <p:spPr>
              <a:xfrm>
                <a:off x="1371600" y="7103395"/>
                <a:ext cx="5329738" cy="99808"/>
              </a:xfrm>
              <a:prstGeom prst="rect">
                <a:avLst/>
              </a:prstGeom>
              <a:solidFill>
                <a:srgbClr val="C30026"/>
              </a:solidFill>
            </p:spPr>
          </p:sp>
          <p:grpSp>
            <p:nvGrpSpPr>
              <p:cNvPr id="4" name="Group 4"/>
              <p:cNvGrpSpPr/>
              <p:nvPr/>
            </p:nvGrpSpPr>
            <p:grpSpPr>
              <a:xfrm>
                <a:off x="0" y="0"/>
                <a:ext cx="7972408" cy="10329859"/>
                <a:chOff x="0" y="0"/>
                <a:chExt cx="1390558" cy="1801747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0" y="0"/>
                  <a:ext cx="1390558" cy="180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558" h="1801747">
                      <a:moveTo>
                        <a:pt x="1266098" y="59690"/>
                      </a:moveTo>
                      <a:cubicBezTo>
                        <a:pt x="1301658" y="59690"/>
                        <a:pt x="1330868" y="88900"/>
                        <a:pt x="1330868" y="124460"/>
                      </a:cubicBezTo>
                      <a:lnTo>
                        <a:pt x="1330868" y="1677288"/>
                      </a:lnTo>
                      <a:cubicBezTo>
                        <a:pt x="1330868" y="1712847"/>
                        <a:pt x="1301658" y="1742057"/>
                        <a:pt x="1266098" y="1742057"/>
                      </a:cubicBezTo>
                      <a:lnTo>
                        <a:pt x="124460" y="1742057"/>
                      </a:lnTo>
                      <a:cubicBezTo>
                        <a:pt x="88900" y="1742057"/>
                        <a:pt x="59690" y="1712847"/>
                        <a:pt x="59690" y="1677288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1266098" y="59690"/>
                      </a:lnTo>
                      <a:moveTo>
                        <a:pt x="1266098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1677288"/>
                      </a:lnTo>
                      <a:cubicBezTo>
                        <a:pt x="0" y="1745867"/>
                        <a:pt x="55880" y="1801747"/>
                        <a:pt x="124460" y="1801747"/>
                      </a:cubicBezTo>
                      <a:lnTo>
                        <a:pt x="1266098" y="1801747"/>
                      </a:lnTo>
                      <a:cubicBezTo>
                        <a:pt x="1334678" y="1801747"/>
                        <a:pt x="1390558" y="1745867"/>
                        <a:pt x="1390558" y="1677288"/>
                      </a:cubicBezTo>
                      <a:lnTo>
                        <a:pt x="1390558" y="124460"/>
                      </a:lnTo>
                      <a:cubicBezTo>
                        <a:pt x="1390558" y="55880"/>
                        <a:pt x="1334678" y="0"/>
                        <a:pt x="1266098" y="0"/>
                      </a:cubicBezTo>
                      <a:close/>
                    </a:path>
                  </a:pathLst>
                </a:custGeom>
                <a:solidFill>
                  <a:srgbClr val="C30026"/>
                </a:solidFill>
              </p:spPr>
            </p:sp>
          </p:grpSp>
          <p:sp>
            <p:nvSpPr>
              <p:cNvPr id="6" name="TextBox 6"/>
              <p:cNvSpPr txBox="1"/>
              <p:nvPr/>
            </p:nvSpPr>
            <p:spPr>
              <a:xfrm>
                <a:off x="552737" y="1579619"/>
                <a:ext cx="7124634" cy="51330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7415"/>
                  </a:lnSpc>
                </a:pPr>
                <a:r>
                  <a:rPr lang="en-US" sz="7415" dirty="0">
                    <a:solidFill>
                      <a:srgbClr val="C30026"/>
                    </a:solidFill>
                    <a:latin typeface="Open Sans"/>
                  </a:rPr>
                  <a:t>BENEFITS OF UNIVERSITY TRANSFERS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552737" y="7579347"/>
                <a:ext cx="6305771" cy="19435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en-US" sz="2800">
                    <a:solidFill>
                      <a:srgbClr val="000000"/>
                    </a:solidFill>
                    <a:latin typeface="Open Sans Bold"/>
                  </a:rPr>
                  <a:t>INTERNATIONAL STUDENTS- BE A RECOGNIZED UNIVERSITY GRADUATE</a:t>
                </a: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7461373" y="613740"/>
              <a:ext cx="10683303" cy="606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US" sz="3543">
                  <a:solidFill>
                    <a:srgbClr val="C30026"/>
                  </a:solidFill>
                  <a:latin typeface="Open Sans"/>
                </a:rPr>
                <a:t>MORE AFFORDABLE TUITION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461373" y="1403573"/>
              <a:ext cx="10683303" cy="606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US" sz="3543">
                  <a:solidFill>
                    <a:srgbClr val="C30026"/>
                  </a:solidFill>
                  <a:latin typeface="Open Sans"/>
                </a:rPr>
                <a:t>SMALL CLASS SIZES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461373" y="2165286"/>
              <a:ext cx="10683303" cy="606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US" sz="3543">
                  <a:solidFill>
                    <a:srgbClr val="C30026"/>
                  </a:solidFill>
                  <a:latin typeface="Open Sans"/>
                </a:rPr>
                <a:t>GREATER ACCESS TO INSTRUCTORS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461373" y="3019272"/>
              <a:ext cx="10683303" cy="606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US" sz="3543">
                  <a:solidFill>
                    <a:srgbClr val="C30026"/>
                  </a:solidFill>
                  <a:latin typeface="Open Sans"/>
                </a:rPr>
                <a:t>RELAXED ENTRANCE REQUIREMENTS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461373" y="3835538"/>
              <a:ext cx="10683303" cy="606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US" sz="3543">
                  <a:solidFill>
                    <a:srgbClr val="C30026"/>
                  </a:solidFill>
                  <a:latin typeface="Open Sans"/>
                </a:rPr>
                <a:t>ADAPT TO UNIVERSITY-LEVEL ACADEMICS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461373" y="4655145"/>
              <a:ext cx="10683303" cy="606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US" sz="3543">
                  <a:solidFill>
                    <a:srgbClr val="C30026"/>
                  </a:solidFill>
                  <a:latin typeface="Open Sans"/>
                </a:rPr>
                <a:t>TAKE ADVANCED COURSES REQUIRED BY DEGREE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61373" y="5460053"/>
              <a:ext cx="10683303" cy="606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US" sz="3543">
                  <a:solidFill>
                    <a:srgbClr val="C30026"/>
                  </a:solidFill>
                  <a:latin typeface="Open Sans"/>
                </a:rPr>
                <a:t>CHOOSE THE RIGHT CAREER PATH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461373" y="6255329"/>
              <a:ext cx="10683303" cy="606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US" sz="3543">
                  <a:solidFill>
                    <a:srgbClr val="C30026"/>
                  </a:solidFill>
                  <a:latin typeface="Open Sans"/>
                </a:rPr>
                <a:t>EXPLORE YOUR ACADEMIC INTERESTS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461373" y="6997045"/>
              <a:ext cx="10683303" cy="606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US" sz="3543">
                  <a:solidFill>
                    <a:srgbClr val="C30026"/>
                  </a:solidFill>
                  <a:latin typeface="Open Sans"/>
                </a:rPr>
                <a:t>HANDS-ON LEARNING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461373" y="7774596"/>
              <a:ext cx="10683303" cy="606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US" sz="3543">
                  <a:solidFill>
                    <a:srgbClr val="C30026"/>
                  </a:solidFill>
                  <a:latin typeface="Open Sans"/>
                </a:rPr>
                <a:t>GAIN PRACTICAL EXPERIENCE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461373" y="8604072"/>
              <a:ext cx="10683303" cy="606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US" sz="3543">
                  <a:solidFill>
                    <a:srgbClr val="C30026"/>
                  </a:solidFill>
                  <a:latin typeface="Open Sans"/>
                </a:rPr>
                <a:t>FLEXIBLE START DATES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 rot="-5400000">
              <a:off x="6624926" y="967373"/>
              <a:ext cx="796411" cy="469388"/>
              <a:chOff x="0" y="0"/>
              <a:chExt cx="861924" cy="508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414527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7" y="0"/>
                    </a:moveTo>
                    <a:cubicBezTo>
                      <a:pt x="316126" y="503"/>
                      <a:pt x="407115" y="91900"/>
                      <a:pt x="407115" y="204470"/>
                    </a:cubicBezTo>
                    <a:cubicBezTo>
                      <a:pt x="407115" y="317040"/>
                      <a:pt x="316126" y="408437"/>
                      <a:pt x="203557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0" y="11430"/>
                <a:ext cx="861925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861925" h="485140">
                    <a:moveTo>
                      <a:pt x="618084" y="0"/>
                    </a:moveTo>
                    <a:cubicBezTo>
                      <a:pt x="497434" y="0"/>
                      <a:pt x="397104" y="88900"/>
                      <a:pt x="378054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379324" y="280670"/>
                    </a:lnTo>
                    <a:cubicBezTo>
                      <a:pt x="397104" y="396240"/>
                      <a:pt x="498704" y="485140"/>
                      <a:pt x="619354" y="485140"/>
                    </a:cubicBezTo>
                    <a:cubicBezTo>
                      <a:pt x="753974" y="485140"/>
                      <a:pt x="861924" y="375920"/>
                      <a:pt x="861924" y="242570"/>
                    </a:cubicBezTo>
                    <a:cubicBezTo>
                      <a:pt x="861925" y="107950"/>
                      <a:pt x="752704" y="0"/>
                      <a:pt x="618084" y="0"/>
                    </a:cubicBezTo>
                    <a:close/>
                    <a:moveTo>
                      <a:pt x="618084" y="408940"/>
                    </a:moveTo>
                    <a:cubicBezTo>
                      <a:pt x="526644" y="408940"/>
                      <a:pt x="451714" y="334010"/>
                      <a:pt x="451714" y="242570"/>
                    </a:cubicBezTo>
                    <a:cubicBezTo>
                      <a:pt x="451714" y="151130"/>
                      <a:pt x="526644" y="76200"/>
                      <a:pt x="618084" y="76200"/>
                    </a:cubicBezTo>
                    <a:cubicBezTo>
                      <a:pt x="709524" y="76200"/>
                      <a:pt x="784454" y="151130"/>
                      <a:pt x="784454" y="242570"/>
                    </a:cubicBezTo>
                    <a:cubicBezTo>
                      <a:pt x="785724" y="334010"/>
                      <a:pt x="710794" y="408940"/>
                      <a:pt x="618084" y="40894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 rot="-5400000">
              <a:off x="6624926" y="1763784"/>
              <a:ext cx="796411" cy="469388"/>
              <a:chOff x="0" y="0"/>
              <a:chExt cx="861924" cy="508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414527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7" y="0"/>
                    </a:moveTo>
                    <a:cubicBezTo>
                      <a:pt x="316126" y="503"/>
                      <a:pt x="407115" y="91900"/>
                      <a:pt x="407115" y="204470"/>
                    </a:cubicBezTo>
                    <a:cubicBezTo>
                      <a:pt x="407115" y="317040"/>
                      <a:pt x="316126" y="408437"/>
                      <a:pt x="203557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0" y="11430"/>
                <a:ext cx="861925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861925" h="485140">
                    <a:moveTo>
                      <a:pt x="618084" y="0"/>
                    </a:moveTo>
                    <a:cubicBezTo>
                      <a:pt x="497434" y="0"/>
                      <a:pt x="397104" y="88900"/>
                      <a:pt x="378054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379324" y="280670"/>
                    </a:lnTo>
                    <a:cubicBezTo>
                      <a:pt x="397104" y="396240"/>
                      <a:pt x="498704" y="485140"/>
                      <a:pt x="619354" y="485140"/>
                    </a:cubicBezTo>
                    <a:cubicBezTo>
                      <a:pt x="753974" y="485140"/>
                      <a:pt x="861924" y="375920"/>
                      <a:pt x="861924" y="242570"/>
                    </a:cubicBezTo>
                    <a:cubicBezTo>
                      <a:pt x="861925" y="107950"/>
                      <a:pt x="752704" y="0"/>
                      <a:pt x="618084" y="0"/>
                    </a:cubicBezTo>
                    <a:close/>
                    <a:moveTo>
                      <a:pt x="618084" y="408940"/>
                    </a:moveTo>
                    <a:cubicBezTo>
                      <a:pt x="526644" y="408940"/>
                      <a:pt x="451714" y="334010"/>
                      <a:pt x="451714" y="242570"/>
                    </a:cubicBezTo>
                    <a:cubicBezTo>
                      <a:pt x="451714" y="151130"/>
                      <a:pt x="526644" y="76200"/>
                      <a:pt x="618084" y="76200"/>
                    </a:cubicBezTo>
                    <a:cubicBezTo>
                      <a:pt x="709524" y="76200"/>
                      <a:pt x="784454" y="151130"/>
                      <a:pt x="784454" y="242570"/>
                    </a:cubicBezTo>
                    <a:cubicBezTo>
                      <a:pt x="785724" y="334010"/>
                      <a:pt x="710794" y="408940"/>
                      <a:pt x="618084" y="40894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 rot="-5400000">
              <a:off x="6624926" y="2560195"/>
              <a:ext cx="796411" cy="469388"/>
              <a:chOff x="0" y="0"/>
              <a:chExt cx="861924" cy="508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414527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7" y="0"/>
                    </a:moveTo>
                    <a:cubicBezTo>
                      <a:pt x="316126" y="503"/>
                      <a:pt x="407115" y="91900"/>
                      <a:pt x="407115" y="204470"/>
                    </a:cubicBezTo>
                    <a:cubicBezTo>
                      <a:pt x="407115" y="317040"/>
                      <a:pt x="316126" y="408437"/>
                      <a:pt x="203557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0" y="11430"/>
                <a:ext cx="861925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861925" h="485140">
                    <a:moveTo>
                      <a:pt x="618084" y="0"/>
                    </a:moveTo>
                    <a:cubicBezTo>
                      <a:pt x="497434" y="0"/>
                      <a:pt x="397104" y="88900"/>
                      <a:pt x="378054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379324" y="280670"/>
                    </a:lnTo>
                    <a:cubicBezTo>
                      <a:pt x="397104" y="396240"/>
                      <a:pt x="498704" y="485140"/>
                      <a:pt x="619354" y="485140"/>
                    </a:cubicBezTo>
                    <a:cubicBezTo>
                      <a:pt x="753974" y="485140"/>
                      <a:pt x="861924" y="375920"/>
                      <a:pt x="861924" y="242570"/>
                    </a:cubicBezTo>
                    <a:cubicBezTo>
                      <a:pt x="861925" y="107950"/>
                      <a:pt x="752704" y="0"/>
                      <a:pt x="618084" y="0"/>
                    </a:cubicBezTo>
                    <a:close/>
                    <a:moveTo>
                      <a:pt x="618084" y="408940"/>
                    </a:moveTo>
                    <a:cubicBezTo>
                      <a:pt x="526644" y="408940"/>
                      <a:pt x="451714" y="334010"/>
                      <a:pt x="451714" y="242570"/>
                    </a:cubicBezTo>
                    <a:cubicBezTo>
                      <a:pt x="451714" y="151130"/>
                      <a:pt x="526644" y="76200"/>
                      <a:pt x="618084" y="76200"/>
                    </a:cubicBezTo>
                    <a:cubicBezTo>
                      <a:pt x="709524" y="76200"/>
                      <a:pt x="784454" y="151130"/>
                      <a:pt x="784454" y="242570"/>
                    </a:cubicBezTo>
                    <a:cubicBezTo>
                      <a:pt x="785724" y="334010"/>
                      <a:pt x="710794" y="408940"/>
                      <a:pt x="618084" y="40894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 rot="-5400000">
              <a:off x="6624926" y="3356606"/>
              <a:ext cx="796411" cy="469388"/>
              <a:chOff x="0" y="0"/>
              <a:chExt cx="861924" cy="508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414527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7" y="0"/>
                    </a:moveTo>
                    <a:cubicBezTo>
                      <a:pt x="316126" y="503"/>
                      <a:pt x="407115" y="91900"/>
                      <a:pt x="407115" y="204470"/>
                    </a:cubicBezTo>
                    <a:cubicBezTo>
                      <a:pt x="407115" y="317040"/>
                      <a:pt x="316126" y="408437"/>
                      <a:pt x="203557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0" y="11430"/>
                <a:ext cx="861925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861925" h="485140">
                    <a:moveTo>
                      <a:pt x="618084" y="0"/>
                    </a:moveTo>
                    <a:cubicBezTo>
                      <a:pt x="497434" y="0"/>
                      <a:pt x="397104" y="88900"/>
                      <a:pt x="378054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379324" y="280670"/>
                    </a:lnTo>
                    <a:cubicBezTo>
                      <a:pt x="397104" y="396240"/>
                      <a:pt x="498704" y="485140"/>
                      <a:pt x="619354" y="485140"/>
                    </a:cubicBezTo>
                    <a:cubicBezTo>
                      <a:pt x="753974" y="485140"/>
                      <a:pt x="861924" y="375920"/>
                      <a:pt x="861924" y="242570"/>
                    </a:cubicBezTo>
                    <a:cubicBezTo>
                      <a:pt x="861925" y="107950"/>
                      <a:pt x="752704" y="0"/>
                      <a:pt x="618084" y="0"/>
                    </a:cubicBezTo>
                    <a:close/>
                    <a:moveTo>
                      <a:pt x="618084" y="408940"/>
                    </a:moveTo>
                    <a:cubicBezTo>
                      <a:pt x="526644" y="408940"/>
                      <a:pt x="451714" y="334010"/>
                      <a:pt x="451714" y="242570"/>
                    </a:cubicBezTo>
                    <a:cubicBezTo>
                      <a:pt x="451714" y="151130"/>
                      <a:pt x="526644" y="76200"/>
                      <a:pt x="618084" y="76200"/>
                    </a:cubicBezTo>
                    <a:cubicBezTo>
                      <a:pt x="709524" y="76200"/>
                      <a:pt x="784454" y="151130"/>
                      <a:pt x="784454" y="242570"/>
                    </a:cubicBezTo>
                    <a:cubicBezTo>
                      <a:pt x="785724" y="334010"/>
                      <a:pt x="710794" y="408940"/>
                      <a:pt x="618084" y="40894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31" name="Group 31"/>
            <p:cNvGrpSpPr/>
            <p:nvPr/>
          </p:nvGrpSpPr>
          <p:grpSpPr>
            <a:xfrm rot="-5400000">
              <a:off x="6624926" y="4153017"/>
              <a:ext cx="796411" cy="469388"/>
              <a:chOff x="0" y="0"/>
              <a:chExt cx="861924" cy="508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414527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7" y="0"/>
                    </a:moveTo>
                    <a:cubicBezTo>
                      <a:pt x="316126" y="503"/>
                      <a:pt x="407115" y="91900"/>
                      <a:pt x="407115" y="204470"/>
                    </a:cubicBezTo>
                    <a:cubicBezTo>
                      <a:pt x="407115" y="317040"/>
                      <a:pt x="316126" y="408437"/>
                      <a:pt x="203557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0" y="11430"/>
                <a:ext cx="861925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861925" h="485140">
                    <a:moveTo>
                      <a:pt x="618084" y="0"/>
                    </a:moveTo>
                    <a:cubicBezTo>
                      <a:pt x="497434" y="0"/>
                      <a:pt x="397104" y="88900"/>
                      <a:pt x="378054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379324" y="280670"/>
                    </a:lnTo>
                    <a:cubicBezTo>
                      <a:pt x="397104" y="396240"/>
                      <a:pt x="498704" y="485140"/>
                      <a:pt x="619354" y="485140"/>
                    </a:cubicBezTo>
                    <a:cubicBezTo>
                      <a:pt x="753974" y="485140"/>
                      <a:pt x="861924" y="375920"/>
                      <a:pt x="861924" y="242570"/>
                    </a:cubicBezTo>
                    <a:cubicBezTo>
                      <a:pt x="861925" y="107950"/>
                      <a:pt x="752704" y="0"/>
                      <a:pt x="618084" y="0"/>
                    </a:cubicBezTo>
                    <a:close/>
                    <a:moveTo>
                      <a:pt x="618084" y="408940"/>
                    </a:moveTo>
                    <a:cubicBezTo>
                      <a:pt x="526644" y="408940"/>
                      <a:pt x="451714" y="334010"/>
                      <a:pt x="451714" y="242570"/>
                    </a:cubicBezTo>
                    <a:cubicBezTo>
                      <a:pt x="451714" y="151130"/>
                      <a:pt x="526644" y="76200"/>
                      <a:pt x="618084" y="76200"/>
                    </a:cubicBezTo>
                    <a:cubicBezTo>
                      <a:pt x="709524" y="76200"/>
                      <a:pt x="784454" y="151130"/>
                      <a:pt x="784454" y="242570"/>
                    </a:cubicBezTo>
                    <a:cubicBezTo>
                      <a:pt x="785724" y="334010"/>
                      <a:pt x="710794" y="408940"/>
                      <a:pt x="618084" y="40894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 rot="-5400000">
              <a:off x="6624926" y="4949428"/>
              <a:ext cx="796411" cy="469388"/>
              <a:chOff x="0" y="0"/>
              <a:chExt cx="861924" cy="508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414527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7" y="0"/>
                    </a:moveTo>
                    <a:cubicBezTo>
                      <a:pt x="316126" y="503"/>
                      <a:pt x="407115" y="91900"/>
                      <a:pt x="407115" y="204470"/>
                    </a:cubicBezTo>
                    <a:cubicBezTo>
                      <a:pt x="407115" y="317040"/>
                      <a:pt x="316126" y="408437"/>
                      <a:pt x="203557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0" y="11430"/>
                <a:ext cx="861925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861925" h="485140">
                    <a:moveTo>
                      <a:pt x="618084" y="0"/>
                    </a:moveTo>
                    <a:cubicBezTo>
                      <a:pt x="497434" y="0"/>
                      <a:pt x="397104" y="88900"/>
                      <a:pt x="378054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379324" y="280670"/>
                    </a:lnTo>
                    <a:cubicBezTo>
                      <a:pt x="397104" y="396240"/>
                      <a:pt x="498704" y="485140"/>
                      <a:pt x="619354" y="485140"/>
                    </a:cubicBezTo>
                    <a:cubicBezTo>
                      <a:pt x="753974" y="485140"/>
                      <a:pt x="861924" y="375920"/>
                      <a:pt x="861924" y="242570"/>
                    </a:cubicBezTo>
                    <a:cubicBezTo>
                      <a:pt x="861925" y="107950"/>
                      <a:pt x="752704" y="0"/>
                      <a:pt x="618084" y="0"/>
                    </a:cubicBezTo>
                    <a:close/>
                    <a:moveTo>
                      <a:pt x="618084" y="408940"/>
                    </a:moveTo>
                    <a:cubicBezTo>
                      <a:pt x="526644" y="408940"/>
                      <a:pt x="451714" y="334010"/>
                      <a:pt x="451714" y="242570"/>
                    </a:cubicBezTo>
                    <a:cubicBezTo>
                      <a:pt x="451714" y="151130"/>
                      <a:pt x="526644" y="76200"/>
                      <a:pt x="618084" y="76200"/>
                    </a:cubicBezTo>
                    <a:cubicBezTo>
                      <a:pt x="709524" y="76200"/>
                      <a:pt x="784454" y="151130"/>
                      <a:pt x="784454" y="242570"/>
                    </a:cubicBezTo>
                    <a:cubicBezTo>
                      <a:pt x="785724" y="334010"/>
                      <a:pt x="710794" y="408940"/>
                      <a:pt x="618084" y="40894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37" name="Group 37"/>
            <p:cNvGrpSpPr/>
            <p:nvPr/>
          </p:nvGrpSpPr>
          <p:grpSpPr>
            <a:xfrm rot="-5400000">
              <a:off x="6624926" y="5745838"/>
              <a:ext cx="796411" cy="469388"/>
              <a:chOff x="0" y="0"/>
              <a:chExt cx="861924" cy="508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414527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7" y="0"/>
                    </a:moveTo>
                    <a:cubicBezTo>
                      <a:pt x="316126" y="503"/>
                      <a:pt x="407115" y="91900"/>
                      <a:pt x="407115" y="204470"/>
                    </a:cubicBezTo>
                    <a:cubicBezTo>
                      <a:pt x="407115" y="317040"/>
                      <a:pt x="316126" y="408437"/>
                      <a:pt x="203557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0" y="11430"/>
                <a:ext cx="861925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861925" h="485140">
                    <a:moveTo>
                      <a:pt x="618084" y="0"/>
                    </a:moveTo>
                    <a:cubicBezTo>
                      <a:pt x="497434" y="0"/>
                      <a:pt x="397104" y="88900"/>
                      <a:pt x="378054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379324" y="280670"/>
                    </a:lnTo>
                    <a:cubicBezTo>
                      <a:pt x="397104" y="396240"/>
                      <a:pt x="498704" y="485140"/>
                      <a:pt x="619354" y="485140"/>
                    </a:cubicBezTo>
                    <a:cubicBezTo>
                      <a:pt x="753974" y="485140"/>
                      <a:pt x="861924" y="375920"/>
                      <a:pt x="861924" y="242570"/>
                    </a:cubicBezTo>
                    <a:cubicBezTo>
                      <a:pt x="861925" y="107950"/>
                      <a:pt x="752704" y="0"/>
                      <a:pt x="618084" y="0"/>
                    </a:cubicBezTo>
                    <a:close/>
                    <a:moveTo>
                      <a:pt x="618084" y="408940"/>
                    </a:moveTo>
                    <a:cubicBezTo>
                      <a:pt x="526644" y="408940"/>
                      <a:pt x="451714" y="334010"/>
                      <a:pt x="451714" y="242570"/>
                    </a:cubicBezTo>
                    <a:cubicBezTo>
                      <a:pt x="451714" y="151130"/>
                      <a:pt x="526644" y="76200"/>
                      <a:pt x="618084" y="76200"/>
                    </a:cubicBezTo>
                    <a:cubicBezTo>
                      <a:pt x="709524" y="76200"/>
                      <a:pt x="784454" y="151130"/>
                      <a:pt x="784454" y="242570"/>
                    </a:cubicBezTo>
                    <a:cubicBezTo>
                      <a:pt x="785724" y="334010"/>
                      <a:pt x="710794" y="408940"/>
                      <a:pt x="618084" y="40894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0" name="Group 40"/>
            <p:cNvGrpSpPr/>
            <p:nvPr/>
          </p:nvGrpSpPr>
          <p:grpSpPr>
            <a:xfrm rot="-5400000">
              <a:off x="6624926" y="6537875"/>
              <a:ext cx="796411" cy="469388"/>
              <a:chOff x="0" y="0"/>
              <a:chExt cx="861924" cy="508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414527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7" y="0"/>
                    </a:moveTo>
                    <a:cubicBezTo>
                      <a:pt x="316126" y="503"/>
                      <a:pt x="407115" y="91900"/>
                      <a:pt x="407115" y="204470"/>
                    </a:cubicBezTo>
                    <a:cubicBezTo>
                      <a:pt x="407115" y="317040"/>
                      <a:pt x="316126" y="408437"/>
                      <a:pt x="203557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0" y="11430"/>
                <a:ext cx="861925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861925" h="485140">
                    <a:moveTo>
                      <a:pt x="618084" y="0"/>
                    </a:moveTo>
                    <a:cubicBezTo>
                      <a:pt x="497434" y="0"/>
                      <a:pt x="397104" y="88900"/>
                      <a:pt x="378054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379324" y="280670"/>
                    </a:lnTo>
                    <a:cubicBezTo>
                      <a:pt x="397104" y="396240"/>
                      <a:pt x="498704" y="485140"/>
                      <a:pt x="619354" y="485140"/>
                    </a:cubicBezTo>
                    <a:cubicBezTo>
                      <a:pt x="753974" y="485140"/>
                      <a:pt x="861924" y="375920"/>
                      <a:pt x="861924" y="242570"/>
                    </a:cubicBezTo>
                    <a:cubicBezTo>
                      <a:pt x="861925" y="107950"/>
                      <a:pt x="752704" y="0"/>
                      <a:pt x="618084" y="0"/>
                    </a:cubicBezTo>
                    <a:close/>
                    <a:moveTo>
                      <a:pt x="618084" y="408940"/>
                    </a:moveTo>
                    <a:cubicBezTo>
                      <a:pt x="526644" y="408940"/>
                      <a:pt x="451714" y="334010"/>
                      <a:pt x="451714" y="242570"/>
                    </a:cubicBezTo>
                    <a:cubicBezTo>
                      <a:pt x="451714" y="151130"/>
                      <a:pt x="526644" y="76200"/>
                      <a:pt x="618084" y="76200"/>
                    </a:cubicBezTo>
                    <a:cubicBezTo>
                      <a:pt x="709524" y="76200"/>
                      <a:pt x="784454" y="151130"/>
                      <a:pt x="784454" y="242570"/>
                    </a:cubicBezTo>
                    <a:cubicBezTo>
                      <a:pt x="785724" y="334010"/>
                      <a:pt x="710794" y="408940"/>
                      <a:pt x="618084" y="40894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3" name="Group 43"/>
            <p:cNvGrpSpPr/>
            <p:nvPr/>
          </p:nvGrpSpPr>
          <p:grpSpPr>
            <a:xfrm rot="-5400000">
              <a:off x="6624926" y="7265331"/>
              <a:ext cx="796411" cy="469388"/>
              <a:chOff x="0" y="0"/>
              <a:chExt cx="861924" cy="508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414527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7" y="0"/>
                    </a:moveTo>
                    <a:cubicBezTo>
                      <a:pt x="316126" y="503"/>
                      <a:pt x="407115" y="91900"/>
                      <a:pt x="407115" y="204470"/>
                    </a:cubicBezTo>
                    <a:cubicBezTo>
                      <a:pt x="407115" y="317040"/>
                      <a:pt x="316126" y="408437"/>
                      <a:pt x="203557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0" y="11430"/>
                <a:ext cx="861925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861925" h="485140">
                    <a:moveTo>
                      <a:pt x="618084" y="0"/>
                    </a:moveTo>
                    <a:cubicBezTo>
                      <a:pt x="497434" y="0"/>
                      <a:pt x="397104" y="88900"/>
                      <a:pt x="378054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379324" y="280670"/>
                    </a:lnTo>
                    <a:cubicBezTo>
                      <a:pt x="397104" y="396240"/>
                      <a:pt x="498704" y="485140"/>
                      <a:pt x="619354" y="485140"/>
                    </a:cubicBezTo>
                    <a:cubicBezTo>
                      <a:pt x="753974" y="485140"/>
                      <a:pt x="861924" y="375920"/>
                      <a:pt x="861924" y="242570"/>
                    </a:cubicBezTo>
                    <a:cubicBezTo>
                      <a:pt x="861925" y="107950"/>
                      <a:pt x="752704" y="0"/>
                      <a:pt x="618084" y="0"/>
                    </a:cubicBezTo>
                    <a:close/>
                    <a:moveTo>
                      <a:pt x="618084" y="408940"/>
                    </a:moveTo>
                    <a:cubicBezTo>
                      <a:pt x="526644" y="408940"/>
                      <a:pt x="451714" y="334010"/>
                      <a:pt x="451714" y="242570"/>
                    </a:cubicBezTo>
                    <a:cubicBezTo>
                      <a:pt x="451714" y="151130"/>
                      <a:pt x="526644" y="76200"/>
                      <a:pt x="618084" y="76200"/>
                    </a:cubicBezTo>
                    <a:cubicBezTo>
                      <a:pt x="709524" y="76200"/>
                      <a:pt x="784454" y="151130"/>
                      <a:pt x="784454" y="242570"/>
                    </a:cubicBezTo>
                    <a:cubicBezTo>
                      <a:pt x="785724" y="334010"/>
                      <a:pt x="710794" y="408940"/>
                      <a:pt x="618084" y="40894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6" name="Group 46"/>
            <p:cNvGrpSpPr/>
            <p:nvPr/>
          </p:nvGrpSpPr>
          <p:grpSpPr>
            <a:xfrm rot="-5400000">
              <a:off x="6624926" y="8061742"/>
              <a:ext cx="796411" cy="469388"/>
              <a:chOff x="0" y="0"/>
              <a:chExt cx="861924" cy="5080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414527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7" y="0"/>
                    </a:moveTo>
                    <a:cubicBezTo>
                      <a:pt x="316126" y="503"/>
                      <a:pt x="407115" y="91900"/>
                      <a:pt x="407115" y="204470"/>
                    </a:cubicBezTo>
                    <a:cubicBezTo>
                      <a:pt x="407115" y="317040"/>
                      <a:pt x="316126" y="408437"/>
                      <a:pt x="203557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0" y="11430"/>
                <a:ext cx="861925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861925" h="485140">
                    <a:moveTo>
                      <a:pt x="618084" y="0"/>
                    </a:moveTo>
                    <a:cubicBezTo>
                      <a:pt x="497434" y="0"/>
                      <a:pt x="397104" y="88900"/>
                      <a:pt x="378054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379324" y="280670"/>
                    </a:lnTo>
                    <a:cubicBezTo>
                      <a:pt x="397104" y="396240"/>
                      <a:pt x="498704" y="485140"/>
                      <a:pt x="619354" y="485140"/>
                    </a:cubicBezTo>
                    <a:cubicBezTo>
                      <a:pt x="753974" y="485140"/>
                      <a:pt x="861924" y="375920"/>
                      <a:pt x="861924" y="242570"/>
                    </a:cubicBezTo>
                    <a:cubicBezTo>
                      <a:pt x="861925" y="107950"/>
                      <a:pt x="752704" y="0"/>
                      <a:pt x="618084" y="0"/>
                    </a:cubicBezTo>
                    <a:close/>
                    <a:moveTo>
                      <a:pt x="618084" y="408940"/>
                    </a:moveTo>
                    <a:cubicBezTo>
                      <a:pt x="526644" y="408940"/>
                      <a:pt x="451714" y="334010"/>
                      <a:pt x="451714" y="242570"/>
                    </a:cubicBezTo>
                    <a:cubicBezTo>
                      <a:pt x="451714" y="151130"/>
                      <a:pt x="526644" y="76200"/>
                      <a:pt x="618084" y="76200"/>
                    </a:cubicBezTo>
                    <a:cubicBezTo>
                      <a:pt x="709524" y="76200"/>
                      <a:pt x="784454" y="151130"/>
                      <a:pt x="784454" y="242570"/>
                    </a:cubicBezTo>
                    <a:cubicBezTo>
                      <a:pt x="785724" y="334010"/>
                      <a:pt x="710794" y="408940"/>
                      <a:pt x="618084" y="40894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9" name="Group 49"/>
            <p:cNvGrpSpPr/>
            <p:nvPr/>
          </p:nvGrpSpPr>
          <p:grpSpPr>
            <a:xfrm rot="-5400000">
              <a:off x="6765115" y="8717964"/>
              <a:ext cx="516034" cy="469388"/>
              <a:chOff x="0" y="0"/>
              <a:chExt cx="558483" cy="5080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111085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8" y="0"/>
                    </a:moveTo>
                    <a:cubicBezTo>
                      <a:pt x="316127" y="503"/>
                      <a:pt x="407116" y="91900"/>
                      <a:pt x="407116" y="204470"/>
                    </a:cubicBezTo>
                    <a:cubicBezTo>
                      <a:pt x="407116" y="317040"/>
                      <a:pt x="316127" y="408437"/>
                      <a:pt x="203558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0" y="11430"/>
                <a:ext cx="558483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558483" h="485140">
                    <a:moveTo>
                      <a:pt x="314643" y="0"/>
                    </a:moveTo>
                    <a:cubicBezTo>
                      <a:pt x="193993" y="0"/>
                      <a:pt x="93663" y="88900"/>
                      <a:pt x="74613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75883" y="280670"/>
                    </a:lnTo>
                    <a:cubicBezTo>
                      <a:pt x="93663" y="396240"/>
                      <a:pt x="195263" y="485140"/>
                      <a:pt x="315913" y="485140"/>
                    </a:cubicBezTo>
                    <a:cubicBezTo>
                      <a:pt x="450533" y="485140"/>
                      <a:pt x="558483" y="375920"/>
                      <a:pt x="558483" y="242570"/>
                    </a:cubicBezTo>
                    <a:cubicBezTo>
                      <a:pt x="558483" y="107950"/>
                      <a:pt x="449263" y="0"/>
                      <a:pt x="314643" y="0"/>
                    </a:cubicBezTo>
                    <a:close/>
                    <a:moveTo>
                      <a:pt x="314643" y="408940"/>
                    </a:moveTo>
                    <a:cubicBezTo>
                      <a:pt x="223203" y="408940"/>
                      <a:pt x="148273" y="334010"/>
                      <a:pt x="148273" y="242570"/>
                    </a:cubicBezTo>
                    <a:cubicBezTo>
                      <a:pt x="148273" y="151130"/>
                      <a:pt x="223203" y="76200"/>
                      <a:pt x="314643" y="76200"/>
                    </a:cubicBezTo>
                    <a:cubicBezTo>
                      <a:pt x="406083" y="76200"/>
                      <a:pt x="481013" y="151130"/>
                      <a:pt x="481013" y="242570"/>
                    </a:cubicBezTo>
                    <a:cubicBezTo>
                      <a:pt x="482283" y="334010"/>
                      <a:pt x="407353" y="408940"/>
                      <a:pt x="314643" y="40894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D5509C7E-E487-46E9-A588-27E7E3F4D221}"/>
              </a:ext>
            </a:extLst>
          </p:cNvPr>
          <p:cNvGrpSpPr/>
          <p:nvPr/>
        </p:nvGrpSpPr>
        <p:grpSpPr>
          <a:xfrm>
            <a:off x="413319" y="613740"/>
            <a:ext cx="17731357" cy="8400234"/>
            <a:chOff x="413319" y="613740"/>
            <a:chExt cx="17731357" cy="8400234"/>
          </a:xfrm>
        </p:grpSpPr>
        <p:sp>
          <p:nvSpPr>
            <p:cNvPr id="3" name="AutoShape 3"/>
            <p:cNvSpPr/>
            <p:nvPr/>
          </p:nvSpPr>
          <p:spPr>
            <a:xfrm>
              <a:off x="1442019" y="5830644"/>
              <a:ext cx="3997304" cy="74856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413319" y="1118086"/>
              <a:ext cx="5979306" cy="7747394"/>
            </a:xfrm>
            <a:custGeom>
              <a:avLst/>
              <a:gdLst/>
              <a:ahLst/>
              <a:cxnLst/>
              <a:rect l="l" t="t" r="r" b="b"/>
              <a:pathLst>
                <a:path w="1390558" h="1801747">
                  <a:moveTo>
                    <a:pt x="1266098" y="59690"/>
                  </a:moveTo>
                  <a:cubicBezTo>
                    <a:pt x="1301658" y="59690"/>
                    <a:pt x="1330868" y="88900"/>
                    <a:pt x="1330868" y="124460"/>
                  </a:cubicBezTo>
                  <a:lnTo>
                    <a:pt x="1330868" y="1677288"/>
                  </a:lnTo>
                  <a:cubicBezTo>
                    <a:pt x="1330868" y="1712847"/>
                    <a:pt x="1301658" y="1742057"/>
                    <a:pt x="1266098" y="1742057"/>
                  </a:cubicBezTo>
                  <a:lnTo>
                    <a:pt x="124460" y="1742057"/>
                  </a:lnTo>
                  <a:cubicBezTo>
                    <a:pt x="88900" y="1742057"/>
                    <a:pt x="59690" y="1712847"/>
                    <a:pt x="59690" y="16772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6098" y="59690"/>
                  </a:lnTo>
                  <a:moveTo>
                    <a:pt x="126609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677288"/>
                  </a:lnTo>
                  <a:cubicBezTo>
                    <a:pt x="0" y="1745867"/>
                    <a:pt x="55880" y="1801747"/>
                    <a:pt x="124460" y="1801747"/>
                  </a:cubicBezTo>
                  <a:lnTo>
                    <a:pt x="1266098" y="1801747"/>
                  </a:lnTo>
                  <a:cubicBezTo>
                    <a:pt x="1334678" y="1801747"/>
                    <a:pt x="1390558" y="1745867"/>
                    <a:pt x="1390558" y="1677288"/>
                  </a:cubicBezTo>
                  <a:lnTo>
                    <a:pt x="1390558" y="124460"/>
                  </a:lnTo>
                  <a:cubicBezTo>
                    <a:pt x="1390558" y="55880"/>
                    <a:pt x="1334678" y="0"/>
                    <a:pt x="1266098" y="0"/>
                  </a:cubicBezTo>
                  <a:close/>
                </a:path>
              </a:pathLst>
            </a:custGeom>
            <a:solidFill>
              <a:srgbClr val="C3002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827872" y="2669295"/>
              <a:ext cx="5343476" cy="2855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15"/>
                </a:lnSpc>
              </a:pPr>
              <a:r>
                <a:rPr lang="en-US" sz="7415" dirty="0">
                  <a:solidFill>
                    <a:srgbClr val="C30026"/>
                  </a:solidFill>
                  <a:latin typeface="Open Sans"/>
                </a:rPr>
                <a:t>BENEFITS OF CO-OP PROGRAMS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27872" y="6438900"/>
              <a:ext cx="4729328" cy="1080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Open Sans Bold"/>
                </a:rPr>
                <a:t>INTERNATIONAL STUDENTS- BE A JOB READY CANDIDATE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461373" y="613740"/>
              <a:ext cx="10683303" cy="606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US" sz="3543" dirty="0">
                  <a:solidFill>
                    <a:srgbClr val="C30026"/>
                  </a:solidFill>
                  <a:latin typeface="Open Sans"/>
                </a:rPr>
                <a:t>GAIN VALUABLE CANADIAN WORK EXPERIENCE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461373" y="1403573"/>
              <a:ext cx="10683303" cy="606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US" sz="3543" dirty="0">
                  <a:solidFill>
                    <a:srgbClr val="C30026"/>
                  </a:solidFill>
                  <a:latin typeface="Open Sans"/>
                </a:rPr>
                <a:t>GET PAID AND SUPPORT YOURSELF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461373" y="2165286"/>
              <a:ext cx="10683303" cy="606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IN" sz="3543" dirty="0">
                  <a:solidFill>
                    <a:srgbClr val="C30026"/>
                  </a:solidFill>
                  <a:latin typeface="Open Sans"/>
                </a:rPr>
                <a:t>M</a:t>
              </a:r>
              <a:r>
                <a:rPr lang="en-US" sz="3543" dirty="0">
                  <a:solidFill>
                    <a:srgbClr val="C30026"/>
                  </a:solidFill>
                  <a:latin typeface="Open Sans"/>
                </a:rPr>
                <a:t>AKE INDUSTRY CONTACTS-NETWORKING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461373" y="3019272"/>
              <a:ext cx="10683303" cy="606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US" sz="3543" dirty="0">
                  <a:solidFill>
                    <a:srgbClr val="C30026"/>
                  </a:solidFill>
                  <a:latin typeface="Open Sans"/>
                </a:rPr>
                <a:t>PERMANENT JOB PLACEMENT OPPORTUNITY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461373" y="3835538"/>
              <a:ext cx="10683303" cy="606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US" sz="3543" dirty="0">
                  <a:solidFill>
                    <a:srgbClr val="C30026"/>
                  </a:solidFill>
                  <a:latin typeface="Open Sans"/>
                </a:rPr>
                <a:t>EMPLOYERS DEMAND JOB READY GRADUATES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461373" y="4655145"/>
              <a:ext cx="10683303" cy="606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US" sz="3543" dirty="0">
                  <a:solidFill>
                    <a:srgbClr val="C30026"/>
                  </a:solidFill>
                  <a:latin typeface="Open Sans"/>
                </a:rPr>
                <a:t>EXPLORE CAREER OPTIONS &amp; RIGHT PATH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61373" y="5460053"/>
              <a:ext cx="10683303" cy="606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IN" sz="3543" dirty="0">
                  <a:solidFill>
                    <a:srgbClr val="C30026"/>
                  </a:solidFill>
                  <a:latin typeface="Open Sans"/>
                </a:rPr>
                <a:t>CLAIM POINTS IN PNP WITH CO-OP WORK HOURS</a:t>
              </a:r>
              <a:endParaRPr lang="en-US" sz="3543" dirty="0">
                <a:solidFill>
                  <a:srgbClr val="C30026"/>
                </a:solidFill>
                <a:latin typeface="Open Sa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461373" y="6255329"/>
              <a:ext cx="10683303" cy="606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US" sz="3543" dirty="0">
                  <a:solidFill>
                    <a:srgbClr val="C30026"/>
                  </a:solidFill>
                  <a:latin typeface="Open Sans"/>
                </a:rPr>
                <a:t>20 HOURS OFF CAMPUS WORK STILL AVAILABLE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461373" y="6997045"/>
              <a:ext cx="10683303" cy="606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US" sz="3543" dirty="0">
                  <a:solidFill>
                    <a:srgbClr val="C30026"/>
                  </a:solidFill>
                  <a:latin typeface="Open Sans"/>
                </a:rPr>
                <a:t>HANDS-ON LEARNING AND ENHANCE SKILLS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461373" y="7774596"/>
              <a:ext cx="10683303" cy="1239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0"/>
                </a:lnSpc>
              </a:pPr>
              <a:r>
                <a:rPr lang="en-US" sz="3543" dirty="0">
                  <a:solidFill>
                    <a:srgbClr val="C30026"/>
                  </a:solidFill>
                  <a:latin typeface="Open Sans"/>
                </a:rPr>
                <a:t>CO-OP PLACEMENT EMPLOYERS WANT MORE HOURS PER WEEK</a:t>
              </a:r>
            </a:p>
          </p:txBody>
        </p:sp>
        <p:sp>
          <p:nvSpPr>
            <p:cNvPr id="20" name="Freeform 20"/>
            <p:cNvSpPr/>
            <p:nvPr/>
          </p:nvSpPr>
          <p:spPr>
            <a:xfrm rot="16200000">
              <a:off x="6835046" y="840239"/>
              <a:ext cx="376171" cy="377857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Freeform 21"/>
            <p:cNvSpPr/>
            <p:nvPr/>
          </p:nvSpPr>
          <p:spPr>
            <a:xfrm rot="16200000">
              <a:off x="6624926" y="977934"/>
              <a:ext cx="796412" cy="448266"/>
            </a:xfrm>
            <a:custGeom>
              <a:avLst/>
              <a:gdLst/>
              <a:ahLst/>
              <a:cxnLst/>
              <a:rect l="l" t="t" r="r" b="b"/>
              <a:pathLst>
                <a:path w="861925" h="485140">
                  <a:moveTo>
                    <a:pt x="618084" y="0"/>
                  </a:moveTo>
                  <a:cubicBezTo>
                    <a:pt x="497434" y="0"/>
                    <a:pt x="397104" y="88900"/>
                    <a:pt x="378054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79324" y="280670"/>
                  </a:lnTo>
                  <a:cubicBezTo>
                    <a:pt x="397104" y="396240"/>
                    <a:pt x="498704" y="485140"/>
                    <a:pt x="619354" y="485140"/>
                  </a:cubicBezTo>
                  <a:cubicBezTo>
                    <a:pt x="753974" y="485140"/>
                    <a:pt x="861924" y="375920"/>
                    <a:pt x="861924" y="242570"/>
                  </a:cubicBezTo>
                  <a:cubicBezTo>
                    <a:pt x="861925" y="107950"/>
                    <a:pt x="752704" y="0"/>
                    <a:pt x="618084" y="0"/>
                  </a:cubicBezTo>
                  <a:close/>
                  <a:moveTo>
                    <a:pt x="618084" y="408940"/>
                  </a:moveTo>
                  <a:cubicBezTo>
                    <a:pt x="526644" y="408940"/>
                    <a:pt x="451714" y="334010"/>
                    <a:pt x="451714" y="242570"/>
                  </a:cubicBezTo>
                  <a:cubicBezTo>
                    <a:pt x="451714" y="151130"/>
                    <a:pt x="526644" y="76200"/>
                    <a:pt x="618084" y="76200"/>
                  </a:cubicBezTo>
                  <a:cubicBezTo>
                    <a:pt x="709524" y="76200"/>
                    <a:pt x="784454" y="151130"/>
                    <a:pt x="784454" y="242570"/>
                  </a:cubicBezTo>
                  <a:cubicBezTo>
                    <a:pt x="785724" y="334010"/>
                    <a:pt x="710794" y="408940"/>
                    <a:pt x="618084" y="4089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3" name="Freeform 23"/>
            <p:cNvSpPr/>
            <p:nvPr/>
          </p:nvSpPr>
          <p:spPr>
            <a:xfrm rot="16200000">
              <a:off x="6835046" y="1636650"/>
              <a:ext cx="376171" cy="377857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Freeform 24"/>
            <p:cNvSpPr/>
            <p:nvPr/>
          </p:nvSpPr>
          <p:spPr>
            <a:xfrm rot="16200000">
              <a:off x="6624926" y="1774345"/>
              <a:ext cx="796412" cy="448266"/>
            </a:xfrm>
            <a:custGeom>
              <a:avLst/>
              <a:gdLst/>
              <a:ahLst/>
              <a:cxnLst/>
              <a:rect l="l" t="t" r="r" b="b"/>
              <a:pathLst>
                <a:path w="861925" h="485140">
                  <a:moveTo>
                    <a:pt x="618084" y="0"/>
                  </a:moveTo>
                  <a:cubicBezTo>
                    <a:pt x="497434" y="0"/>
                    <a:pt x="397104" y="88900"/>
                    <a:pt x="378054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79324" y="280670"/>
                  </a:lnTo>
                  <a:cubicBezTo>
                    <a:pt x="397104" y="396240"/>
                    <a:pt x="498704" y="485140"/>
                    <a:pt x="619354" y="485140"/>
                  </a:cubicBezTo>
                  <a:cubicBezTo>
                    <a:pt x="753974" y="485140"/>
                    <a:pt x="861924" y="375920"/>
                    <a:pt x="861924" y="242570"/>
                  </a:cubicBezTo>
                  <a:cubicBezTo>
                    <a:pt x="861925" y="107950"/>
                    <a:pt x="752704" y="0"/>
                    <a:pt x="618084" y="0"/>
                  </a:cubicBezTo>
                  <a:close/>
                  <a:moveTo>
                    <a:pt x="618084" y="408940"/>
                  </a:moveTo>
                  <a:cubicBezTo>
                    <a:pt x="526644" y="408940"/>
                    <a:pt x="451714" y="334010"/>
                    <a:pt x="451714" y="242570"/>
                  </a:cubicBezTo>
                  <a:cubicBezTo>
                    <a:pt x="451714" y="151130"/>
                    <a:pt x="526644" y="76200"/>
                    <a:pt x="618084" y="76200"/>
                  </a:cubicBezTo>
                  <a:cubicBezTo>
                    <a:pt x="709524" y="76200"/>
                    <a:pt x="784454" y="151130"/>
                    <a:pt x="784454" y="242570"/>
                  </a:cubicBezTo>
                  <a:cubicBezTo>
                    <a:pt x="785724" y="334010"/>
                    <a:pt x="710794" y="408940"/>
                    <a:pt x="618084" y="4089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6" name="Freeform 26"/>
            <p:cNvSpPr/>
            <p:nvPr/>
          </p:nvSpPr>
          <p:spPr>
            <a:xfrm rot="16200000">
              <a:off x="6835046" y="2433061"/>
              <a:ext cx="376171" cy="377857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7" name="Freeform 27"/>
            <p:cNvSpPr/>
            <p:nvPr/>
          </p:nvSpPr>
          <p:spPr>
            <a:xfrm rot="16200000">
              <a:off x="6624926" y="2570756"/>
              <a:ext cx="796412" cy="448266"/>
            </a:xfrm>
            <a:custGeom>
              <a:avLst/>
              <a:gdLst/>
              <a:ahLst/>
              <a:cxnLst/>
              <a:rect l="l" t="t" r="r" b="b"/>
              <a:pathLst>
                <a:path w="861925" h="485140">
                  <a:moveTo>
                    <a:pt x="618084" y="0"/>
                  </a:moveTo>
                  <a:cubicBezTo>
                    <a:pt x="497434" y="0"/>
                    <a:pt x="397104" y="88900"/>
                    <a:pt x="378054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79324" y="280670"/>
                  </a:lnTo>
                  <a:cubicBezTo>
                    <a:pt x="397104" y="396240"/>
                    <a:pt x="498704" y="485140"/>
                    <a:pt x="619354" y="485140"/>
                  </a:cubicBezTo>
                  <a:cubicBezTo>
                    <a:pt x="753974" y="485140"/>
                    <a:pt x="861924" y="375920"/>
                    <a:pt x="861924" y="242570"/>
                  </a:cubicBezTo>
                  <a:cubicBezTo>
                    <a:pt x="861925" y="107950"/>
                    <a:pt x="752704" y="0"/>
                    <a:pt x="618084" y="0"/>
                  </a:cubicBezTo>
                  <a:close/>
                  <a:moveTo>
                    <a:pt x="618084" y="408940"/>
                  </a:moveTo>
                  <a:cubicBezTo>
                    <a:pt x="526644" y="408940"/>
                    <a:pt x="451714" y="334010"/>
                    <a:pt x="451714" y="242570"/>
                  </a:cubicBezTo>
                  <a:cubicBezTo>
                    <a:pt x="451714" y="151130"/>
                    <a:pt x="526644" y="76200"/>
                    <a:pt x="618084" y="76200"/>
                  </a:cubicBezTo>
                  <a:cubicBezTo>
                    <a:pt x="709524" y="76200"/>
                    <a:pt x="784454" y="151130"/>
                    <a:pt x="784454" y="242570"/>
                  </a:cubicBezTo>
                  <a:cubicBezTo>
                    <a:pt x="785724" y="334010"/>
                    <a:pt x="710794" y="408940"/>
                    <a:pt x="618084" y="4089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9" name="Freeform 29"/>
            <p:cNvSpPr/>
            <p:nvPr/>
          </p:nvSpPr>
          <p:spPr>
            <a:xfrm rot="16200000">
              <a:off x="6835046" y="3229472"/>
              <a:ext cx="376171" cy="377857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0" name="Freeform 30"/>
            <p:cNvSpPr/>
            <p:nvPr/>
          </p:nvSpPr>
          <p:spPr>
            <a:xfrm rot="16200000">
              <a:off x="6624926" y="3367167"/>
              <a:ext cx="796412" cy="448266"/>
            </a:xfrm>
            <a:custGeom>
              <a:avLst/>
              <a:gdLst/>
              <a:ahLst/>
              <a:cxnLst/>
              <a:rect l="l" t="t" r="r" b="b"/>
              <a:pathLst>
                <a:path w="861925" h="485140">
                  <a:moveTo>
                    <a:pt x="618084" y="0"/>
                  </a:moveTo>
                  <a:cubicBezTo>
                    <a:pt x="497434" y="0"/>
                    <a:pt x="397104" y="88900"/>
                    <a:pt x="378054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79324" y="280670"/>
                  </a:lnTo>
                  <a:cubicBezTo>
                    <a:pt x="397104" y="396240"/>
                    <a:pt x="498704" y="485140"/>
                    <a:pt x="619354" y="485140"/>
                  </a:cubicBezTo>
                  <a:cubicBezTo>
                    <a:pt x="753974" y="485140"/>
                    <a:pt x="861924" y="375920"/>
                    <a:pt x="861924" y="242570"/>
                  </a:cubicBezTo>
                  <a:cubicBezTo>
                    <a:pt x="861925" y="107950"/>
                    <a:pt x="752704" y="0"/>
                    <a:pt x="618084" y="0"/>
                  </a:cubicBezTo>
                  <a:close/>
                  <a:moveTo>
                    <a:pt x="618084" y="408940"/>
                  </a:moveTo>
                  <a:cubicBezTo>
                    <a:pt x="526644" y="408940"/>
                    <a:pt x="451714" y="334010"/>
                    <a:pt x="451714" y="242570"/>
                  </a:cubicBezTo>
                  <a:cubicBezTo>
                    <a:pt x="451714" y="151130"/>
                    <a:pt x="526644" y="76200"/>
                    <a:pt x="618084" y="76200"/>
                  </a:cubicBezTo>
                  <a:cubicBezTo>
                    <a:pt x="709524" y="76200"/>
                    <a:pt x="784454" y="151130"/>
                    <a:pt x="784454" y="242570"/>
                  </a:cubicBezTo>
                  <a:cubicBezTo>
                    <a:pt x="785724" y="334010"/>
                    <a:pt x="710794" y="408940"/>
                    <a:pt x="618084" y="4089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Freeform 32"/>
            <p:cNvSpPr/>
            <p:nvPr/>
          </p:nvSpPr>
          <p:spPr>
            <a:xfrm rot="16200000">
              <a:off x="6835046" y="4025883"/>
              <a:ext cx="376171" cy="377857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Freeform 33"/>
            <p:cNvSpPr/>
            <p:nvPr/>
          </p:nvSpPr>
          <p:spPr>
            <a:xfrm rot="16200000">
              <a:off x="6624926" y="4163578"/>
              <a:ext cx="796412" cy="448266"/>
            </a:xfrm>
            <a:custGeom>
              <a:avLst/>
              <a:gdLst/>
              <a:ahLst/>
              <a:cxnLst/>
              <a:rect l="l" t="t" r="r" b="b"/>
              <a:pathLst>
                <a:path w="861925" h="485140">
                  <a:moveTo>
                    <a:pt x="618084" y="0"/>
                  </a:moveTo>
                  <a:cubicBezTo>
                    <a:pt x="497434" y="0"/>
                    <a:pt x="397104" y="88900"/>
                    <a:pt x="378054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79324" y="280670"/>
                  </a:lnTo>
                  <a:cubicBezTo>
                    <a:pt x="397104" y="396240"/>
                    <a:pt x="498704" y="485140"/>
                    <a:pt x="619354" y="485140"/>
                  </a:cubicBezTo>
                  <a:cubicBezTo>
                    <a:pt x="753974" y="485140"/>
                    <a:pt x="861924" y="375920"/>
                    <a:pt x="861924" y="242570"/>
                  </a:cubicBezTo>
                  <a:cubicBezTo>
                    <a:pt x="861925" y="107950"/>
                    <a:pt x="752704" y="0"/>
                    <a:pt x="618084" y="0"/>
                  </a:cubicBezTo>
                  <a:close/>
                  <a:moveTo>
                    <a:pt x="618084" y="408940"/>
                  </a:moveTo>
                  <a:cubicBezTo>
                    <a:pt x="526644" y="408940"/>
                    <a:pt x="451714" y="334010"/>
                    <a:pt x="451714" y="242570"/>
                  </a:cubicBezTo>
                  <a:cubicBezTo>
                    <a:pt x="451714" y="151130"/>
                    <a:pt x="526644" y="76200"/>
                    <a:pt x="618084" y="76200"/>
                  </a:cubicBezTo>
                  <a:cubicBezTo>
                    <a:pt x="709524" y="76200"/>
                    <a:pt x="784454" y="151130"/>
                    <a:pt x="784454" y="242570"/>
                  </a:cubicBezTo>
                  <a:cubicBezTo>
                    <a:pt x="785724" y="334010"/>
                    <a:pt x="710794" y="408940"/>
                    <a:pt x="618084" y="4089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5" name="Freeform 35"/>
            <p:cNvSpPr/>
            <p:nvPr/>
          </p:nvSpPr>
          <p:spPr>
            <a:xfrm rot="16200000">
              <a:off x="6835046" y="4822294"/>
              <a:ext cx="376171" cy="377857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6" name="Freeform 36"/>
            <p:cNvSpPr/>
            <p:nvPr/>
          </p:nvSpPr>
          <p:spPr>
            <a:xfrm rot="16200000">
              <a:off x="6624926" y="4959989"/>
              <a:ext cx="796412" cy="448266"/>
            </a:xfrm>
            <a:custGeom>
              <a:avLst/>
              <a:gdLst/>
              <a:ahLst/>
              <a:cxnLst/>
              <a:rect l="l" t="t" r="r" b="b"/>
              <a:pathLst>
                <a:path w="861925" h="485140">
                  <a:moveTo>
                    <a:pt x="618084" y="0"/>
                  </a:moveTo>
                  <a:cubicBezTo>
                    <a:pt x="497434" y="0"/>
                    <a:pt x="397104" y="88900"/>
                    <a:pt x="378054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79324" y="280670"/>
                  </a:lnTo>
                  <a:cubicBezTo>
                    <a:pt x="397104" y="396240"/>
                    <a:pt x="498704" y="485140"/>
                    <a:pt x="619354" y="485140"/>
                  </a:cubicBezTo>
                  <a:cubicBezTo>
                    <a:pt x="753974" y="485140"/>
                    <a:pt x="861924" y="375920"/>
                    <a:pt x="861924" y="242570"/>
                  </a:cubicBezTo>
                  <a:cubicBezTo>
                    <a:pt x="861925" y="107950"/>
                    <a:pt x="752704" y="0"/>
                    <a:pt x="618084" y="0"/>
                  </a:cubicBezTo>
                  <a:close/>
                  <a:moveTo>
                    <a:pt x="618084" y="408940"/>
                  </a:moveTo>
                  <a:cubicBezTo>
                    <a:pt x="526644" y="408940"/>
                    <a:pt x="451714" y="334010"/>
                    <a:pt x="451714" y="242570"/>
                  </a:cubicBezTo>
                  <a:cubicBezTo>
                    <a:pt x="451714" y="151130"/>
                    <a:pt x="526644" y="76200"/>
                    <a:pt x="618084" y="76200"/>
                  </a:cubicBezTo>
                  <a:cubicBezTo>
                    <a:pt x="709524" y="76200"/>
                    <a:pt x="784454" y="151130"/>
                    <a:pt x="784454" y="242570"/>
                  </a:cubicBezTo>
                  <a:cubicBezTo>
                    <a:pt x="785724" y="334010"/>
                    <a:pt x="710794" y="408940"/>
                    <a:pt x="618084" y="4089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8" name="Freeform 38"/>
            <p:cNvSpPr/>
            <p:nvPr/>
          </p:nvSpPr>
          <p:spPr>
            <a:xfrm rot="16200000">
              <a:off x="6835046" y="5618704"/>
              <a:ext cx="376171" cy="377857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9" name="Freeform 39"/>
            <p:cNvSpPr/>
            <p:nvPr/>
          </p:nvSpPr>
          <p:spPr>
            <a:xfrm rot="16200000">
              <a:off x="6624926" y="5756399"/>
              <a:ext cx="796412" cy="448266"/>
            </a:xfrm>
            <a:custGeom>
              <a:avLst/>
              <a:gdLst/>
              <a:ahLst/>
              <a:cxnLst/>
              <a:rect l="l" t="t" r="r" b="b"/>
              <a:pathLst>
                <a:path w="861925" h="485140">
                  <a:moveTo>
                    <a:pt x="618084" y="0"/>
                  </a:moveTo>
                  <a:cubicBezTo>
                    <a:pt x="497434" y="0"/>
                    <a:pt x="397104" y="88900"/>
                    <a:pt x="378054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79324" y="280670"/>
                  </a:lnTo>
                  <a:cubicBezTo>
                    <a:pt x="397104" y="396240"/>
                    <a:pt x="498704" y="485140"/>
                    <a:pt x="619354" y="485140"/>
                  </a:cubicBezTo>
                  <a:cubicBezTo>
                    <a:pt x="753974" y="485140"/>
                    <a:pt x="861924" y="375920"/>
                    <a:pt x="861924" y="242570"/>
                  </a:cubicBezTo>
                  <a:cubicBezTo>
                    <a:pt x="861925" y="107950"/>
                    <a:pt x="752704" y="0"/>
                    <a:pt x="618084" y="0"/>
                  </a:cubicBezTo>
                  <a:close/>
                  <a:moveTo>
                    <a:pt x="618084" y="408940"/>
                  </a:moveTo>
                  <a:cubicBezTo>
                    <a:pt x="526644" y="408940"/>
                    <a:pt x="451714" y="334010"/>
                    <a:pt x="451714" y="242570"/>
                  </a:cubicBezTo>
                  <a:cubicBezTo>
                    <a:pt x="451714" y="151130"/>
                    <a:pt x="526644" y="76200"/>
                    <a:pt x="618084" y="76200"/>
                  </a:cubicBezTo>
                  <a:cubicBezTo>
                    <a:pt x="709524" y="76200"/>
                    <a:pt x="784454" y="151130"/>
                    <a:pt x="784454" y="242570"/>
                  </a:cubicBezTo>
                  <a:cubicBezTo>
                    <a:pt x="785724" y="334010"/>
                    <a:pt x="710794" y="408940"/>
                    <a:pt x="618084" y="4089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1" name="Freeform 41"/>
            <p:cNvSpPr/>
            <p:nvPr/>
          </p:nvSpPr>
          <p:spPr>
            <a:xfrm rot="16200000">
              <a:off x="6835046" y="6410741"/>
              <a:ext cx="376171" cy="377857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2" name="Freeform 42"/>
            <p:cNvSpPr/>
            <p:nvPr/>
          </p:nvSpPr>
          <p:spPr>
            <a:xfrm rot="16200000">
              <a:off x="6624926" y="6548436"/>
              <a:ext cx="796412" cy="448266"/>
            </a:xfrm>
            <a:custGeom>
              <a:avLst/>
              <a:gdLst/>
              <a:ahLst/>
              <a:cxnLst/>
              <a:rect l="l" t="t" r="r" b="b"/>
              <a:pathLst>
                <a:path w="861925" h="485140">
                  <a:moveTo>
                    <a:pt x="618084" y="0"/>
                  </a:moveTo>
                  <a:cubicBezTo>
                    <a:pt x="497434" y="0"/>
                    <a:pt x="397104" y="88900"/>
                    <a:pt x="378054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79324" y="280670"/>
                  </a:lnTo>
                  <a:cubicBezTo>
                    <a:pt x="397104" y="396240"/>
                    <a:pt x="498704" y="485140"/>
                    <a:pt x="619354" y="485140"/>
                  </a:cubicBezTo>
                  <a:cubicBezTo>
                    <a:pt x="753974" y="485140"/>
                    <a:pt x="861924" y="375920"/>
                    <a:pt x="861924" y="242570"/>
                  </a:cubicBezTo>
                  <a:cubicBezTo>
                    <a:pt x="861925" y="107950"/>
                    <a:pt x="752704" y="0"/>
                    <a:pt x="618084" y="0"/>
                  </a:cubicBezTo>
                  <a:close/>
                  <a:moveTo>
                    <a:pt x="618084" y="408940"/>
                  </a:moveTo>
                  <a:cubicBezTo>
                    <a:pt x="526644" y="408940"/>
                    <a:pt x="451714" y="334010"/>
                    <a:pt x="451714" y="242570"/>
                  </a:cubicBezTo>
                  <a:cubicBezTo>
                    <a:pt x="451714" y="151130"/>
                    <a:pt x="526644" y="76200"/>
                    <a:pt x="618084" y="76200"/>
                  </a:cubicBezTo>
                  <a:cubicBezTo>
                    <a:pt x="709524" y="76200"/>
                    <a:pt x="784454" y="151130"/>
                    <a:pt x="784454" y="242570"/>
                  </a:cubicBezTo>
                  <a:cubicBezTo>
                    <a:pt x="785724" y="334010"/>
                    <a:pt x="710794" y="408940"/>
                    <a:pt x="618084" y="4089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4" name="Freeform 44"/>
            <p:cNvSpPr/>
            <p:nvPr/>
          </p:nvSpPr>
          <p:spPr>
            <a:xfrm rot="16200000">
              <a:off x="6835046" y="7138197"/>
              <a:ext cx="376171" cy="377857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5" name="Freeform 45"/>
            <p:cNvSpPr/>
            <p:nvPr/>
          </p:nvSpPr>
          <p:spPr>
            <a:xfrm rot="16200000">
              <a:off x="6624926" y="7275892"/>
              <a:ext cx="796412" cy="448266"/>
            </a:xfrm>
            <a:custGeom>
              <a:avLst/>
              <a:gdLst/>
              <a:ahLst/>
              <a:cxnLst/>
              <a:rect l="l" t="t" r="r" b="b"/>
              <a:pathLst>
                <a:path w="861925" h="485140">
                  <a:moveTo>
                    <a:pt x="618084" y="0"/>
                  </a:moveTo>
                  <a:cubicBezTo>
                    <a:pt x="497434" y="0"/>
                    <a:pt x="397104" y="88900"/>
                    <a:pt x="378054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79324" y="280670"/>
                  </a:lnTo>
                  <a:cubicBezTo>
                    <a:pt x="397104" y="396240"/>
                    <a:pt x="498704" y="485140"/>
                    <a:pt x="619354" y="485140"/>
                  </a:cubicBezTo>
                  <a:cubicBezTo>
                    <a:pt x="753974" y="485140"/>
                    <a:pt x="861924" y="375920"/>
                    <a:pt x="861924" y="242570"/>
                  </a:cubicBezTo>
                  <a:cubicBezTo>
                    <a:pt x="861925" y="107950"/>
                    <a:pt x="752704" y="0"/>
                    <a:pt x="618084" y="0"/>
                  </a:cubicBezTo>
                  <a:close/>
                  <a:moveTo>
                    <a:pt x="618084" y="408940"/>
                  </a:moveTo>
                  <a:cubicBezTo>
                    <a:pt x="526644" y="408940"/>
                    <a:pt x="451714" y="334010"/>
                    <a:pt x="451714" y="242570"/>
                  </a:cubicBezTo>
                  <a:cubicBezTo>
                    <a:pt x="451714" y="151130"/>
                    <a:pt x="526644" y="76200"/>
                    <a:pt x="618084" y="76200"/>
                  </a:cubicBezTo>
                  <a:cubicBezTo>
                    <a:pt x="709524" y="76200"/>
                    <a:pt x="784454" y="151130"/>
                    <a:pt x="784454" y="242570"/>
                  </a:cubicBezTo>
                  <a:cubicBezTo>
                    <a:pt x="785724" y="334010"/>
                    <a:pt x="710794" y="408940"/>
                    <a:pt x="618084" y="4089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D55D0AE3-B822-4C4D-8FE1-0B153FAAFE5B}"/>
                </a:ext>
              </a:extLst>
            </p:cNvPr>
            <p:cNvSpPr/>
            <p:nvPr/>
          </p:nvSpPr>
          <p:spPr>
            <a:xfrm rot="16200000">
              <a:off x="6782643" y="7885857"/>
              <a:ext cx="452371" cy="454057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</p:spTree>
    <p:extLst>
      <p:ext uri="{BB962C8B-B14F-4D97-AF65-F5344CB8AC3E}">
        <p14:creationId xmlns:p14="http://schemas.microsoft.com/office/powerpoint/2010/main" val="33261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178D982-ACA4-4B8E-8189-6A7EC46F9CBE}"/>
              </a:ext>
            </a:extLst>
          </p:cNvPr>
          <p:cNvGrpSpPr/>
          <p:nvPr/>
        </p:nvGrpSpPr>
        <p:grpSpPr>
          <a:xfrm>
            <a:off x="1028088" y="1028700"/>
            <a:ext cx="16231212" cy="9025414"/>
            <a:chOff x="1028088" y="1028700"/>
            <a:chExt cx="16231212" cy="9025414"/>
          </a:xfrm>
        </p:grpSpPr>
        <p:sp>
          <p:nvSpPr>
            <p:cNvPr id="3" name="AutoShape 3"/>
            <p:cNvSpPr/>
            <p:nvPr/>
          </p:nvSpPr>
          <p:spPr>
            <a:xfrm>
              <a:off x="11391900" y="1028700"/>
              <a:ext cx="5867400" cy="8229600"/>
            </a:xfrm>
            <a:prstGeom prst="rect">
              <a:avLst/>
            </a:prstGeom>
            <a:solidFill>
              <a:srgbClr val="C30026"/>
            </a:solidFill>
          </p:spPr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4746" r="48596"/>
            <a:stretch>
              <a:fillRect/>
            </a:stretch>
          </p:blipFill>
          <p:spPr>
            <a:xfrm>
              <a:off x="11589258" y="1228725"/>
              <a:ext cx="5472684" cy="7829550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1028088" y="5603589"/>
              <a:ext cx="8141243" cy="530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C30026"/>
                  </a:solidFill>
                  <a:latin typeface="Open Sans"/>
                </a:rPr>
                <a:t>UNIVERSITY TRANSFER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28088" y="6160471"/>
              <a:ext cx="10325712" cy="15738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800" dirty="0">
                  <a:solidFill>
                    <a:srgbClr val="000000"/>
                  </a:solidFill>
                  <a:latin typeface="Open Sans"/>
                </a:rPr>
                <a:t>Associate Degree- UCW                                                                                        </a:t>
              </a:r>
            </a:p>
            <a:p>
              <a:pPr>
                <a:lnSpc>
                  <a:spcPts val="4200"/>
                </a:lnSpc>
              </a:pPr>
              <a:r>
                <a:rPr lang="en-US" sz="2799" dirty="0">
                  <a:solidFill>
                    <a:srgbClr val="000000"/>
                  </a:solidFill>
                  <a:latin typeface="Open Sans"/>
                </a:rPr>
                <a:t>Bachelor Degree- UCW, RRU, TWU, UPEI and 250 partners worldwide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28088" y="7965789"/>
              <a:ext cx="8141243" cy="530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C30026"/>
                  </a:solidFill>
                  <a:latin typeface="Open Sans"/>
                </a:rPr>
                <a:t>TUITION FEE                   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28088" y="8496300"/>
              <a:ext cx="8141243" cy="49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Open Sans"/>
                </a:rPr>
                <a:t>$14,500 per year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28088" y="1100138"/>
              <a:ext cx="9557957" cy="1269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4800">
                  <a:solidFill>
                    <a:srgbClr val="C30026"/>
                  </a:solidFill>
                  <a:latin typeface="Open Sans Bold"/>
                </a:rPr>
                <a:t>ADVANCED DIPLOMA IN BUSINESS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28088" y="3027197"/>
              <a:ext cx="9557957" cy="498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>
                  <a:solidFill>
                    <a:srgbClr val="000000"/>
                  </a:solidFill>
                  <a:latin typeface="Open Sans"/>
                </a:rPr>
                <a:t>DURATION- 2 YEARS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028088" y="2546877"/>
              <a:ext cx="9557957" cy="76200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28700" y="3850363"/>
              <a:ext cx="8608403" cy="1465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Open Sans"/>
                </a:rPr>
                <a:t>A comprehensive business program which focuses on administration, leadership/personal development, and business theory.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28700" y="9105900"/>
              <a:ext cx="8141243" cy="530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C30026"/>
                  </a:solidFill>
                  <a:latin typeface="Open Sans"/>
                </a:rPr>
                <a:t>INTAKES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218E59-1FB9-4376-914A-9F2FF2456764}"/>
                </a:ext>
              </a:extLst>
            </p:cNvPr>
            <p:cNvSpPr txBox="1"/>
            <p:nvPr/>
          </p:nvSpPr>
          <p:spPr>
            <a:xfrm>
              <a:off x="1066800" y="9563100"/>
              <a:ext cx="8141243" cy="49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Open Sans"/>
                </a:rPr>
                <a:t>January, May, September, November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6A3A4BD-A0C8-4A1C-87A8-4199D2F643C3}"/>
              </a:ext>
            </a:extLst>
          </p:cNvPr>
          <p:cNvGrpSpPr/>
          <p:nvPr/>
        </p:nvGrpSpPr>
        <p:grpSpPr>
          <a:xfrm>
            <a:off x="1028088" y="1028700"/>
            <a:ext cx="16231212" cy="8610600"/>
            <a:chOff x="1028088" y="1028700"/>
            <a:chExt cx="16231212" cy="8610600"/>
          </a:xfrm>
        </p:grpSpPr>
        <p:sp>
          <p:nvSpPr>
            <p:cNvPr id="3" name="AutoShape 3"/>
            <p:cNvSpPr/>
            <p:nvPr/>
          </p:nvSpPr>
          <p:spPr>
            <a:xfrm>
              <a:off x="11391900" y="1028700"/>
              <a:ext cx="5867400" cy="8229600"/>
            </a:xfrm>
            <a:prstGeom prst="rect">
              <a:avLst/>
            </a:prstGeom>
            <a:solidFill>
              <a:srgbClr val="C30026"/>
            </a:solidFill>
          </p:spPr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4746" r="48596"/>
            <a:stretch>
              <a:fillRect/>
            </a:stretch>
          </p:blipFill>
          <p:spPr>
            <a:xfrm>
              <a:off x="11589258" y="1228725"/>
              <a:ext cx="5472684" cy="7829550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028088" y="7429500"/>
              <a:ext cx="8141243" cy="530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C30026"/>
                  </a:solidFill>
                  <a:latin typeface="Open Sans"/>
                </a:rPr>
                <a:t>TUITION FEE                   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28088" y="7962900"/>
              <a:ext cx="8141243" cy="496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Open Sans"/>
                </a:rPr>
                <a:t>$16,500 per year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28088" y="1100138"/>
              <a:ext cx="9557957" cy="1269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4800" dirty="0">
                  <a:solidFill>
                    <a:srgbClr val="C30026"/>
                  </a:solidFill>
                  <a:latin typeface="Open Sans Bold"/>
                </a:rPr>
                <a:t>ADVANCED DIPLOMA IN BUSINESS- WITH CO-OP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028088" y="2546877"/>
              <a:ext cx="9557957" cy="76200"/>
            </a:xfrm>
            <a:prstGeom prst="rect">
              <a:avLst/>
            </a:prstGeom>
            <a:solidFill>
              <a:srgbClr val="C3002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28700" y="2870469"/>
              <a:ext cx="8608403" cy="19682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Open Sans"/>
                </a:rPr>
                <a:t>600 hours of academic study followed by 600 hours of co-op program each year. </a:t>
              </a:r>
            </a:p>
            <a:p>
              <a:pPr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Open Sans"/>
                </a:rPr>
                <a:t>8 months of academic study plus 6-8 months of co-op program each year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28700" y="8651589"/>
              <a:ext cx="8141243" cy="530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C30026"/>
                  </a:solidFill>
                  <a:latin typeface="Open Sans"/>
                </a:rPr>
                <a:t>INTAKES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28700" y="9148286"/>
              <a:ext cx="8141243" cy="49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Open Sans"/>
                </a:rPr>
                <a:t>January, May, September, November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4CAD9F5-7390-49E6-901F-DC78999790B4}"/>
                </a:ext>
              </a:extLst>
            </p:cNvPr>
            <p:cNvGrpSpPr/>
            <p:nvPr/>
          </p:nvGrpSpPr>
          <p:grpSpPr>
            <a:xfrm>
              <a:off x="1028088" y="5295900"/>
              <a:ext cx="9411312" cy="1905000"/>
              <a:chOff x="1028088" y="4991100"/>
              <a:chExt cx="8078424" cy="1676400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1028088" y="4991100"/>
                <a:ext cx="3086712" cy="166641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3200" b="1" dirty="0">
                    <a:solidFill>
                      <a:srgbClr val="C30026"/>
                    </a:solidFill>
                    <a:latin typeface="Open Sans"/>
                  </a:rPr>
                  <a:t>8 MONTHS OF STUDY</a:t>
                </a:r>
              </a:p>
              <a:p>
                <a:pPr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2400" dirty="0">
                    <a:solidFill>
                      <a:srgbClr val="C30026"/>
                    </a:solidFill>
                    <a:latin typeface="Open Sans"/>
                  </a:rPr>
                  <a:t>(20 hours per week)</a:t>
                </a:r>
              </a:p>
            </p:txBody>
          </p:sp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8811EEDE-47A3-448B-9455-607A740DD2F2}"/>
                  </a:ext>
                </a:extLst>
              </p:cNvPr>
              <p:cNvSpPr txBox="1"/>
              <p:nvPr/>
            </p:nvSpPr>
            <p:spPr>
              <a:xfrm>
                <a:off x="6019800" y="4991100"/>
                <a:ext cx="3086712" cy="166641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3200" b="1" dirty="0">
                    <a:solidFill>
                      <a:srgbClr val="C30026"/>
                    </a:solidFill>
                    <a:latin typeface="Open Sans"/>
                  </a:rPr>
                  <a:t>CO-OP TERM</a:t>
                </a:r>
              </a:p>
              <a:p>
                <a:pPr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3200" b="1" dirty="0">
                    <a:solidFill>
                      <a:srgbClr val="C30026"/>
                    </a:solidFill>
                    <a:latin typeface="Open Sans"/>
                  </a:rPr>
                  <a:t>5-6 MONTHS</a:t>
                </a:r>
              </a:p>
              <a:p>
                <a:pPr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2400" dirty="0">
                    <a:solidFill>
                      <a:srgbClr val="C30026"/>
                    </a:solidFill>
                    <a:latin typeface="Open Sans"/>
                  </a:rPr>
                  <a:t>(30 hours per week)</a:t>
                </a:r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7A7FCECE-80A2-44A6-8644-6F237CE46AB8}"/>
                  </a:ext>
                </a:extLst>
              </p:cNvPr>
              <p:cNvSpPr txBox="1"/>
              <p:nvPr/>
            </p:nvSpPr>
            <p:spPr>
              <a:xfrm>
                <a:off x="4419600" y="5853944"/>
                <a:ext cx="609600" cy="81355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11500" b="1" dirty="0">
                    <a:solidFill>
                      <a:srgbClr val="C30026"/>
                    </a:solidFill>
                    <a:latin typeface="Open Sans"/>
                  </a:rPr>
                  <a:t>+</a:t>
                </a:r>
                <a:endParaRPr lang="en-US" sz="8800" b="1" dirty="0">
                  <a:solidFill>
                    <a:srgbClr val="C30026"/>
                  </a:solidFill>
                  <a:latin typeface="Open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0362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866</Words>
  <Application>Microsoft Office PowerPoint</Application>
  <PresentationFormat>Custom</PresentationFormat>
  <Paragraphs>164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Open Sans</vt:lpstr>
      <vt:lpstr>Arial</vt:lpstr>
      <vt:lpstr>Calibri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WEBINAR-CODECORE</dc:title>
  <dc:creator>Loveraj Grewal</dc:creator>
  <cp:lastModifiedBy>Loveraj Grewal</cp:lastModifiedBy>
  <cp:revision>19</cp:revision>
  <dcterms:created xsi:type="dcterms:W3CDTF">2006-08-16T00:00:00Z</dcterms:created>
  <dcterms:modified xsi:type="dcterms:W3CDTF">2020-05-09T12:47:49Z</dcterms:modified>
  <dc:identifier>DAD5HeXvcOM</dc:identifier>
</cp:coreProperties>
</file>