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685" r:id="rId5"/>
    <p:sldMasterId id="2147483651" r:id="rId6"/>
  </p:sldMasterIdLst>
  <p:notesMasterIdLst>
    <p:notesMasterId r:id="rId31"/>
  </p:notesMasterIdLst>
  <p:handoutMasterIdLst>
    <p:handoutMasterId r:id="rId32"/>
  </p:handoutMasterIdLst>
  <p:sldIdLst>
    <p:sldId id="256" r:id="rId7"/>
    <p:sldId id="258" r:id="rId8"/>
    <p:sldId id="261" r:id="rId9"/>
    <p:sldId id="260" r:id="rId10"/>
    <p:sldId id="262" r:id="rId11"/>
    <p:sldId id="263" r:id="rId12"/>
    <p:sldId id="259" r:id="rId13"/>
    <p:sldId id="265" r:id="rId14"/>
    <p:sldId id="279" r:id="rId15"/>
    <p:sldId id="266" r:id="rId16"/>
    <p:sldId id="267" r:id="rId17"/>
    <p:sldId id="277" r:id="rId18"/>
    <p:sldId id="276" r:id="rId19"/>
    <p:sldId id="278" r:id="rId20"/>
    <p:sldId id="268" r:id="rId21"/>
    <p:sldId id="269" r:id="rId22"/>
    <p:sldId id="270" r:id="rId23"/>
    <p:sldId id="271" r:id="rId24"/>
    <p:sldId id="272" r:id="rId25"/>
    <p:sldId id="283" r:id="rId26"/>
    <p:sldId id="284" r:id="rId27"/>
    <p:sldId id="280" r:id="rId28"/>
    <p:sldId id="282" r:id="rId29"/>
    <p:sldId id="275" r:id="rId30"/>
  </p:sldIdLst>
  <p:sldSz cx="18286413" cy="10287000"/>
  <p:notesSz cx="7010400" cy="9296400"/>
  <p:defaultTextStyle>
    <a:defPPr>
      <a:defRPr lang="en-US"/>
    </a:defPPr>
    <a:lvl1pPr marL="0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C81"/>
    <a:srgbClr val="FFC52F"/>
    <a:srgbClr val="662365"/>
    <a:srgbClr val="747B80"/>
    <a:srgbClr val="000000"/>
    <a:srgbClr val="777F84"/>
    <a:srgbClr val="FDC530"/>
    <a:srgbClr val="FDC21B"/>
    <a:srgbClr val="548DD4"/>
    <a:srgbClr val="B67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849" autoAdjust="0"/>
  </p:normalViewPr>
  <p:slideViewPr>
    <p:cSldViewPr>
      <p:cViewPr varScale="1">
        <p:scale>
          <a:sx n="35" d="100"/>
          <a:sy n="35" d="100"/>
        </p:scale>
        <p:origin x="1204" y="1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204" y="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geline Martinez" userId="S::evangeline@uli.ca::3c99851f-3240-4297-ac2e-5ae5692d7f60" providerId="AD" clId="Web-{AAB1CD3F-A1F8-4F2B-9CE1-F43E5AEC57F1}"/>
    <pc:docChg chg="delSld modSld">
      <pc:chgData name="Evangeline Martinez" userId="S::evangeline@uli.ca::3c99851f-3240-4297-ac2e-5ae5692d7f60" providerId="AD" clId="Web-{AAB1CD3F-A1F8-4F2B-9CE1-F43E5AEC57F1}" dt="2018-04-24T16:31:48.109" v="84"/>
      <pc:docMkLst>
        <pc:docMk/>
      </pc:docMkLst>
      <pc:sldChg chg="modSp">
        <pc:chgData name="Evangeline Martinez" userId="S::evangeline@uli.ca::3c99851f-3240-4297-ac2e-5ae5692d7f60" providerId="AD" clId="Web-{AAB1CD3F-A1F8-4F2B-9CE1-F43E5AEC57F1}" dt="2018-04-24T16:30:01.231" v="19"/>
        <pc:sldMkLst>
          <pc:docMk/>
          <pc:sldMk cId="925325870" sldId="256"/>
        </pc:sldMkLst>
        <pc:spChg chg="mod">
          <ac:chgData name="Evangeline Martinez" userId="S::evangeline@uli.ca::3c99851f-3240-4297-ac2e-5ae5692d7f60" providerId="AD" clId="Web-{AAB1CD3F-A1F8-4F2B-9CE1-F43E5AEC57F1}" dt="2018-04-24T16:30:01.231" v="19"/>
          <ac:spMkLst>
            <pc:docMk/>
            <pc:sldMk cId="925325870" sldId="256"/>
            <ac:spMk id="2" creationId="{00000000-0000-0000-0000-000000000000}"/>
          </ac:spMkLst>
        </pc:spChg>
        <pc:spChg chg="mod">
          <ac:chgData name="Evangeline Martinez" userId="S::evangeline@uli.ca::3c99851f-3240-4297-ac2e-5ae5692d7f60" providerId="AD" clId="Web-{AAB1CD3F-A1F8-4F2B-9CE1-F43E5AEC57F1}" dt="2018-04-24T16:29:51.387" v="10"/>
          <ac:spMkLst>
            <pc:docMk/>
            <pc:sldMk cId="925325870" sldId="256"/>
            <ac:spMk id="3" creationId="{00000000-0000-0000-0000-000000000000}"/>
          </ac:spMkLst>
        </pc:spChg>
      </pc:sldChg>
      <pc:sldChg chg="delSp modSp">
        <pc:chgData name="Evangeline Martinez" userId="S::evangeline@uli.ca::3c99851f-3240-4297-ac2e-5ae5692d7f60" providerId="AD" clId="Web-{AAB1CD3F-A1F8-4F2B-9CE1-F43E5AEC57F1}" dt="2018-04-24T16:31:15.514" v="77"/>
        <pc:sldMkLst>
          <pc:docMk/>
          <pc:sldMk cId="2759215471" sldId="258"/>
        </pc:sldMkLst>
        <pc:spChg chg="mod">
          <ac:chgData name="Evangeline Martinez" userId="S::evangeline@uli.ca::3c99851f-3240-4297-ac2e-5ae5692d7f60" providerId="AD" clId="Web-{AAB1CD3F-A1F8-4F2B-9CE1-F43E5AEC57F1}" dt="2018-04-24T16:31:15.514" v="77"/>
          <ac:spMkLst>
            <pc:docMk/>
            <pc:sldMk cId="2759215471" sldId="258"/>
            <ac:spMk id="4" creationId="{00000000-0000-0000-0000-000000000000}"/>
          </ac:spMkLst>
        </pc:spChg>
        <pc:spChg chg="del">
          <ac:chgData name="Evangeline Martinez" userId="S::evangeline@uli.ca::3c99851f-3240-4297-ac2e-5ae5692d7f60" providerId="AD" clId="Web-{AAB1CD3F-A1F8-4F2B-9CE1-F43E5AEC57F1}" dt="2018-04-24T16:30:57.514" v="72"/>
          <ac:spMkLst>
            <pc:docMk/>
            <pc:sldMk cId="2759215471" sldId="258"/>
            <ac:spMk id="8" creationId="{29036ADD-B1CC-483B-9E32-23BA290CF1F3}"/>
          </ac:spMkLst>
        </pc:spChg>
        <pc:picChg chg="del">
          <ac:chgData name="Evangeline Martinez" userId="S::evangeline@uli.ca::3c99851f-3240-4297-ac2e-5ae5692d7f60" providerId="AD" clId="Web-{AAB1CD3F-A1F8-4F2B-9CE1-F43E5AEC57F1}" dt="2018-04-24T16:30:57.123" v="71"/>
          <ac:picMkLst>
            <pc:docMk/>
            <pc:sldMk cId="2759215471" sldId="258"/>
            <ac:picMk id="7" creationId="{38071A36-E395-494E-8CB9-B5996DD50084}"/>
          </ac:picMkLst>
        </pc:picChg>
        <pc:picChg chg="del">
          <ac:chgData name="Evangeline Martinez" userId="S::evangeline@uli.ca::3c99851f-3240-4297-ac2e-5ae5692d7f60" providerId="AD" clId="Web-{AAB1CD3F-A1F8-4F2B-9CE1-F43E5AEC57F1}" dt="2018-04-24T16:31:10.467" v="76"/>
          <ac:picMkLst>
            <pc:docMk/>
            <pc:sldMk cId="2759215471" sldId="258"/>
            <ac:picMk id="1026" creationId="{89F49969-47F7-40EA-8CED-F1F536454F6D}"/>
          </ac:picMkLst>
        </pc:picChg>
      </pc:sldChg>
      <pc:sldChg chg="del">
        <pc:chgData name="Evangeline Martinez" userId="S::evangeline@uli.ca::3c99851f-3240-4297-ac2e-5ae5692d7f60" providerId="AD" clId="Web-{AAB1CD3F-A1F8-4F2B-9CE1-F43E5AEC57F1}" dt="2018-04-24T16:30:08.919" v="21"/>
        <pc:sldMkLst>
          <pc:docMk/>
          <pc:sldMk cId="674869837" sldId="259"/>
        </pc:sldMkLst>
      </pc:sldChg>
      <pc:sldChg chg="modSp">
        <pc:chgData name="Evangeline Martinez" userId="S::evangeline@uli.ca::3c99851f-3240-4297-ac2e-5ae5692d7f60" providerId="AD" clId="Web-{AAB1CD3F-A1F8-4F2B-9CE1-F43E5AEC57F1}" dt="2018-04-24T16:30:47.154" v="69"/>
        <pc:sldMkLst>
          <pc:docMk/>
          <pc:sldMk cId="2342919221" sldId="260"/>
        </pc:sldMkLst>
        <pc:spChg chg="mod">
          <ac:chgData name="Evangeline Martinez" userId="S::evangeline@uli.ca::3c99851f-3240-4297-ac2e-5ae5692d7f60" providerId="AD" clId="Web-{AAB1CD3F-A1F8-4F2B-9CE1-F43E5AEC57F1}" dt="2018-04-24T16:30:36.888" v="53"/>
          <ac:spMkLst>
            <pc:docMk/>
            <pc:sldMk cId="2342919221" sldId="260"/>
            <ac:spMk id="15" creationId="{00000000-0000-0000-0000-000000000000}"/>
          </ac:spMkLst>
        </pc:spChg>
        <pc:spChg chg="mod">
          <ac:chgData name="Evangeline Martinez" userId="S::evangeline@uli.ca::3c99851f-3240-4297-ac2e-5ae5692d7f60" providerId="AD" clId="Web-{AAB1CD3F-A1F8-4F2B-9CE1-F43E5AEC57F1}" dt="2018-04-24T16:30:22.138" v="32"/>
          <ac:spMkLst>
            <pc:docMk/>
            <pc:sldMk cId="2342919221" sldId="260"/>
            <ac:spMk id="16" creationId="{00000000-0000-0000-0000-000000000000}"/>
          </ac:spMkLst>
        </pc:spChg>
        <pc:spChg chg="mod">
          <ac:chgData name="Evangeline Martinez" userId="S::evangeline@uli.ca::3c99851f-3240-4297-ac2e-5ae5692d7f60" providerId="AD" clId="Web-{AAB1CD3F-A1F8-4F2B-9CE1-F43E5AEC57F1}" dt="2018-04-24T16:30:39.935" v="57"/>
          <ac:spMkLst>
            <pc:docMk/>
            <pc:sldMk cId="2342919221" sldId="260"/>
            <ac:spMk id="19" creationId="{00000000-0000-0000-0000-000000000000}"/>
          </ac:spMkLst>
        </pc:spChg>
        <pc:spChg chg="mod">
          <ac:chgData name="Evangeline Martinez" userId="S::evangeline@uli.ca::3c99851f-3240-4297-ac2e-5ae5692d7f60" providerId="AD" clId="Web-{AAB1CD3F-A1F8-4F2B-9CE1-F43E5AEC57F1}" dt="2018-04-24T16:30:24.232" v="36"/>
          <ac:spMkLst>
            <pc:docMk/>
            <pc:sldMk cId="2342919221" sldId="260"/>
            <ac:spMk id="20" creationId="{00000000-0000-0000-0000-000000000000}"/>
          </ac:spMkLst>
        </pc:spChg>
        <pc:spChg chg="mod">
          <ac:chgData name="Evangeline Martinez" userId="S::evangeline@uli.ca::3c99851f-3240-4297-ac2e-5ae5692d7f60" providerId="AD" clId="Web-{AAB1CD3F-A1F8-4F2B-9CE1-F43E5AEC57F1}" dt="2018-04-24T16:30:41.654" v="61"/>
          <ac:spMkLst>
            <pc:docMk/>
            <pc:sldMk cId="2342919221" sldId="260"/>
            <ac:spMk id="22" creationId="{00000000-0000-0000-0000-000000000000}"/>
          </ac:spMkLst>
        </pc:spChg>
        <pc:spChg chg="mod">
          <ac:chgData name="Evangeline Martinez" userId="S::evangeline@uli.ca::3c99851f-3240-4297-ac2e-5ae5692d7f60" providerId="AD" clId="Web-{AAB1CD3F-A1F8-4F2B-9CE1-F43E5AEC57F1}" dt="2018-04-24T16:30:44.810" v="65"/>
          <ac:spMkLst>
            <pc:docMk/>
            <pc:sldMk cId="2342919221" sldId="260"/>
            <ac:spMk id="28" creationId="{00000000-0000-0000-0000-000000000000}"/>
          </ac:spMkLst>
        </pc:spChg>
        <pc:spChg chg="mod">
          <ac:chgData name="Evangeline Martinez" userId="S::evangeline@uli.ca::3c99851f-3240-4297-ac2e-5ae5692d7f60" providerId="AD" clId="Web-{AAB1CD3F-A1F8-4F2B-9CE1-F43E5AEC57F1}" dt="2018-04-24T16:30:28.310" v="44"/>
          <ac:spMkLst>
            <pc:docMk/>
            <pc:sldMk cId="2342919221" sldId="260"/>
            <ac:spMk id="29" creationId="{00000000-0000-0000-0000-000000000000}"/>
          </ac:spMkLst>
        </pc:spChg>
        <pc:spChg chg="mod">
          <ac:chgData name="Evangeline Martinez" userId="S::evangeline@uli.ca::3c99851f-3240-4297-ac2e-5ae5692d7f60" providerId="AD" clId="Web-{AAB1CD3F-A1F8-4F2B-9CE1-F43E5AEC57F1}" dt="2018-04-24T16:30:47.154" v="69"/>
          <ac:spMkLst>
            <pc:docMk/>
            <pc:sldMk cId="2342919221" sldId="260"/>
            <ac:spMk id="31" creationId="{00000000-0000-0000-0000-000000000000}"/>
          </ac:spMkLst>
        </pc:spChg>
        <pc:spChg chg="mod">
          <ac:chgData name="Evangeline Martinez" userId="S::evangeline@uli.ca::3c99851f-3240-4297-ac2e-5ae5692d7f60" providerId="AD" clId="Web-{AAB1CD3F-A1F8-4F2B-9CE1-F43E5AEC57F1}" dt="2018-04-24T16:30:31.794" v="49"/>
          <ac:spMkLst>
            <pc:docMk/>
            <pc:sldMk cId="2342919221" sldId="260"/>
            <ac:spMk id="32" creationId="{00000000-0000-0000-0000-000000000000}"/>
          </ac:spMkLst>
        </pc:spChg>
        <pc:spChg chg="mod">
          <ac:chgData name="Evangeline Martinez" userId="S::evangeline@uli.ca::3c99851f-3240-4297-ac2e-5ae5692d7f60" providerId="AD" clId="Web-{AAB1CD3F-A1F8-4F2B-9CE1-F43E5AEC57F1}" dt="2018-04-24T16:30:26.247" v="40"/>
          <ac:spMkLst>
            <pc:docMk/>
            <pc:sldMk cId="2342919221" sldId="260"/>
            <ac:spMk id="33" creationId="{00000000-0000-0000-0000-000000000000}"/>
          </ac:spMkLst>
        </pc:spChg>
      </pc:sldChg>
      <pc:sldChg chg="del">
        <pc:chgData name="Evangeline Martinez" userId="S::evangeline@uli.ca::3c99851f-3240-4297-ac2e-5ae5692d7f60" providerId="AD" clId="Web-{AAB1CD3F-A1F8-4F2B-9CE1-F43E5AEC57F1}" dt="2018-04-24T16:31:44.827" v="81"/>
        <pc:sldMkLst>
          <pc:docMk/>
          <pc:sldMk cId="2096770717" sldId="261"/>
        </pc:sldMkLst>
      </pc:sldChg>
      <pc:sldChg chg="del">
        <pc:chgData name="Evangeline Martinez" userId="S::evangeline@uli.ca::3c99851f-3240-4297-ac2e-5ae5692d7f60" providerId="AD" clId="Web-{AAB1CD3F-A1F8-4F2B-9CE1-F43E5AEC57F1}" dt="2018-04-24T16:31:48.109" v="84"/>
        <pc:sldMkLst>
          <pc:docMk/>
          <pc:sldMk cId="2965103754" sldId="291"/>
        </pc:sldMkLst>
      </pc:sldChg>
      <pc:sldChg chg="del">
        <pc:chgData name="Evangeline Martinez" userId="S::evangeline@uli.ca::3c99851f-3240-4297-ac2e-5ae5692d7f60" providerId="AD" clId="Web-{AAB1CD3F-A1F8-4F2B-9CE1-F43E5AEC57F1}" dt="2018-04-24T16:31:45.874" v="82"/>
        <pc:sldMkLst>
          <pc:docMk/>
          <pc:sldMk cId="2711563581" sldId="292"/>
        </pc:sldMkLst>
      </pc:sldChg>
      <pc:sldChg chg="del">
        <pc:chgData name="Evangeline Martinez" userId="S::evangeline@uli.ca::3c99851f-3240-4297-ac2e-5ae5692d7f60" providerId="AD" clId="Web-{AAB1CD3F-A1F8-4F2B-9CE1-F43E5AEC57F1}" dt="2018-04-24T16:31:47.562" v="83"/>
        <pc:sldMkLst>
          <pc:docMk/>
          <pc:sldMk cId="4048901590" sldId="293"/>
        </pc:sldMkLst>
      </pc:sldChg>
      <pc:sldChg chg="modSp del">
        <pc:chgData name="Evangeline Martinez" userId="S::evangeline@uli.ca::3c99851f-3240-4297-ac2e-5ae5692d7f60" providerId="AD" clId="Web-{AAB1CD3F-A1F8-4F2B-9CE1-F43E5AEC57F1}" dt="2018-04-24T16:31:41.077" v="80"/>
        <pc:sldMkLst>
          <pc:docMk/>
          <pc:sldMk cId="3783617517" sldId="294"/>
        </pc:sldMkLst>
        <pc:spChg chg="mod">
          <ac:chgData name="Evangeline Martinez" userId="S::evangeline@uli.ca::3c99851f-3240-4297-ac2e-5ae5692d7f60" providerId="AD" clId="Web-{AAB1CD3F-A1F8-4F2B-9CE1-F43E5AEC57F1}" dt="2018-04-24T16:31:24.014" v="79"/>
          <ac:spMkLst>
            <pc:docMk/>
            <pc:sldMk cId="3783617517" sldId="294"/>
            <ac:spMk id="2" creationId="{61A4F16E-C8A9-4BAC-B6F6-99DA957DD00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19BFA6-89EB-4D76-957E-E1C3AE8B4DC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509484-7E19-44C5-BBA7-95554098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2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FFB5F9-9D2A-4583-AD64-D8BB9470274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C9FC20-7366-4A0C-AA7D-F4AAF6FB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Set up computers</a:t>
            </a:r>
          </a:p>
          <a:p>
            <a:r>
              <a:rPr lang="en-CA" dirty="0"/>
              <a:t>Seat according to job </a:t>
            </a:r>
            <a:r>
              <a:rPr lang="en-CA" dirty="0" smtClean="0"/>
              <a:t>similarities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7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814DC-896F-4369-9C65-092B957CB52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846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814DC-896F-4369-9C65-092B957CB52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3454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814DC-896F-4369-9C65-092B957CB52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9561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814DC-896F-4369-9C65-092B957CB52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4072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814DC-896F-4369-9C65-092B957CB52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5249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814DC-896F-4369-9C65-092B957CB52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830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814DC-896F-4369-9C65-092B957CB52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0131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814DC-896F-4369-9C65-092B957CB52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015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sz="1200" b="1" dirty="0">
                <a:solidFill>
                  <a:srgbClr val="7030A0"/>
                </a:solidFill>
              </a:rPr>
              <a:t>This program is designed for :</a:t>
            </a:r>
          </a:p>
          <a:p>
            <a:pPr marL="291179" indent="-291179">
              <a:buFont typeface="Wingdings" panose="05000000000000000000" pitchFamily="2" charset="2"/>
              <a:buChar char="§"/>
            </a:pPr>
            <a:r>
              <a:rPr lang="en-CA" sz="1200" b="1" dirty="0">
                <a:solidFill>
                  <a:srgbClr val="7030A0"/>
                </a:solidFill>
              </a:rPr>
              <a:t>those who do not meet preliminary entrance requirements those preparing for industry required IELTS test scores </a:t>
            </a:r>
          </a:p>
          <a:p>
            <a:pPr marL="291179" indent="-291179">
              <a:buFont typeface="Wingdings" panose="05000000000000000000" pitchFamily="2" charset="2"/>
              <a:buChar char="§"/>
            </a:pPr>
            <a:r>
              <a:rPr lang="en-CA" sz="1200" b="1" dirty="0">
                <a:solidFill>
                  <a:srgbClr val="7030A0"/>
                </a:solidFill>
              </a:rPr>
              <a:t>those looking to meet University Entrance requirements those who just want to improve their communication and business English skills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FC77F-2B8C-4750-8870-C6962492150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7577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814DC-896F-4369-9C65-092B957CB52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046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89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000" dirty="0"/>
              <a:t>Add – Language requirements slides for Health Care</a:t>
            </a:r>
          </a:p>
          <a:p>
            <a:r>
              <a:rPr lang="en-CA" sz="2000" dirty="0"/>
              <a:t>Bring agent package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814DC-896F-4369-9C65-092B957CB527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6670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814DC-896F-4369-9C65-092B957CB52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3860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8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48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3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40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AF814DC-896F-4369-9C65-092B957CB527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8</a:t>
            </a:fld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2895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814DC-896F-4369-9C65-092B957CB52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9447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814DC-896F-4369-9C65-092B957CB52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428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254774" y="4389806"/>
            <a:ext cx="10147990" cy="4426102"/>
          </a:xfrm>
        </p:spPr>
        <p:txBody>
          <a:bodyPr anchor="b">
            <a:noAutofit/>
          </a:bodyPr>
          <a:lstStyle>
            <a:lvl1pPr algn="l">
              <a:lnSpc>
                <a:spcPts val="9000"/>
              </a:lnSpc>
              <a:defRPr sz="9600">
                <a:solidFill>
                  <a:srgbClr val="548DD4"/>
                </a:solidFill>
              </a:defRPr>
            </a:lvl1pPr>
          </a:lstStyle>
          <a:p>
            <a:r>
              <a:rPr lang="en-US" altLang="ja-JP" dirty="0"/>
              <a:t>Presentation</a:t>
            </a:r>
            <a:br>
              <a:rPr lang="en-US" altLang="ja-JP" dirty="0"/>
            </a:br>
            <a:r>
              <a:rPr lang="en-US" altLang="ja-JP" dirty="0"/>
              <a:t>Title Here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98790" y="9463980"/>
            <a:ext cx="10153128" cy="612228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600" i="0" baseline="0">
                <a:solidFill>
                  <a:srgbClr val="747C81"/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</a:t>
            </a:r>
            <a:r>
              <a:rPr lang="en-US" altLang="ja-JP" dirty="0" smtClean="0"/>
              <a:t>Here</a:t>
            </a:r>
            <a:endParaRPr lang="en-US" altLang="ja-JP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B5303D4-A795-43B6-9F2C-765C2780C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771669" cy="5647556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 flipH="1">
            <a:off x="5332848" y="9174832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 flipV="1">
            <a:off x="7325840" y="9174832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2515554" y="9174834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/>
          <p:cNvSpPr/>
          <p:nvPr userDrawn="1"/>
        </p:nvSpPr>
        <p:spPr>
          <a:xfrm rot="555204">
            <a:off x="7055809" y="8937534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/>
          <p:cNvSpPr/>
          <p:nvPr userDrawn="1"/>
        </p:nvSpPr>
        <p:spPr>
          <a:xfrm rot="555204">
            <a:off x="12257029" y="8937535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326782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26782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5477128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06302" y="3631332"/>
            <a:ext cx="16427188" cy="1080120"/>
          </a:xfrm>
        </p:spPr>
        <p:txBody>
          <a:bodyPr anchor="ctr">
            <a:normAutofit/>
          </a:bodyPr>
          <a:lstStyle>
            <a:lvl1pPr algn="ctr">
              <a:defRPr sz="4400"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5666" y="4664988"/>
            <a:ext cx="16417824" cy="2782768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allelogram 26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arallelogram 31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arallelogram 32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33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Horizont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326782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26782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5477128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6007596"/>
            <a:ext cx="12599218" cy="1080120"/>
          </a:xfrm>
        </p:spPr>
        <p:txBody>
          <a:bodyPr anchor="ctr">
            <a:normAutofit/>
          </a:bodyPr>
          <a:lstStyle>
            <a:lvl1pPr algn="ctr">
              <a:defRPr sz="4400"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599842" y="7041252"/>
            <a:ext cx="12592036" cy="2782768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allelogram 26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arallelogram 31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arallelogram 32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33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7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326782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26782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5477128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arallelogram 29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30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rallelogram 31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326782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26782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5477128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図プレースホルダー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014538" y="2766889"/>
            <a:ext cx="5760516" cy="5760516"/>
          </a:xfrm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92" y="2765632"/>
            <a:ext cx="8476929" cy="721683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7991078" y="3631332"/>
            <a:ext cx="8496943" cy="5328592"/>
          </a:xfrm>
        </p:spPr>
        <p:txBody>
          <a:bodyPr anchor="t">
            <a:normAutofit/>
          </a:bodyPr>
          <a:lstStyle>
            <a:lvl1pPr algn="l">
              <a:defRPr sz="24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21288877">
            <a:off x="2253290" y="8210533"/>
            <a:ext cx="5760000" cy="766544"/>
          </a:xfrm>
          <a:gradFill flip="none" rotWithShape="1">
            <a:gsLst>
              <a:gs pos="0">
                <a:schemeClr val="accent1">
                  <a:alpha val="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aseline="0">
                <a:solidFill>
                  <a:srgbClr val="000000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arallelogram 29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30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arallelogram 36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8" grpId="0"/>
      <p:bldP spid="25" grpId="0" build="p" animBg="1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326782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26782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5477128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図プレースホルダー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06302" y="3064786"/>
            <a:ext cx="3374388" cy="3374388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21288877">
            <a:off x="448802" y="6347140"/>
            <a:ext cx="4354395" cy="607972"/>
          </a:xfrm>
          <a:gradFill flip="none" rotWithShape="1">
            <a:gsLst>
              <a:gs pos="0">
                <a:schemeClr val="accent1">
                  <a:alpha val="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800" baseline="0">
                <a:solidFill>
                  <a:schemeClr val="tx1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18" name="図プレースホルダー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182766" y="4361276"/>
            <a:ext cx="3374388" cy="3374388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 rot="21288877">
            <a:off x="4625266" y="7643630"/>
            <a:ext cx="4354395" cy="607972"/>
          </a:xfrm>
          <a:gradFill flip="none" rotWithShape="1">
            <a:gsLst>
              <a:gs pos="0">
                <a:schemeClr val="accent2">
                  <a:alpha val="0"/>
                </a:schemeClr>
              </a:gs>
              <a:gs pos="50000">
                <a:schemeClr val="accent2"/>
              </a:gs>
              <a:gs pos="100000">
                <a:schemeClr val="accent2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800" baseline="0">
                <a:solidFill>
                  <a:schemeClr val="tx1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24" name="図プレースホルダー 7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359230" y="2617184"/>
            <a:ext cx="3374388" cy="3374388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21288877">
            <a:off x="8801730" y="5899538"/>
            <a:ext cx="4354395" cy="607972"/>
          </a:xfrm>
          <a:gradFill flip="none" rotWithShape="1">
            <a:gsLst>
              <a:gs pos="0">
                <a:schemeClr val="accent3">
                  <a:alpha val="0"/>
                </a:schemeClr>
              </a:gs>
              <a:gs pos="50000">
                <a:schemeClr val="accent3"/>
              </a:gs>
              <a:gs pos="100000">
                <a:schemeClr val="accent3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800" baseline="0">
                <a:solidFill>
                  <a:schemeClr val="tx1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28" name="図プレースホルダー 7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3535694" y="3477508"/>
            <a:ext cx="3374388" cy="3374388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 rot="21288877">
            <a:off x="12978194" y="6759862"/>
            <a:ext cx="4354395" cy="607972"/>
          </a:xfrm>
          <a:gradFill flip="none" rotWithShape="1">
            <a:gsLst>
              <a:gs pos="0">
                <a:schemeClr val="accent4">
                  <a:alpha val="0"/>
                </a:schemeClr>
              </a:gs>
              <a:gs pos="50000">
                <a:schemeClr val="accent4"/>
              </a:gs>
              <a:gs pos="100000">
                <a:schemeClr val="accent4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800" baseline="0">
                <a:solidFill>
                  <a:schemeClr val="tx1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34294" y="7303740"/>
            <a:ext cx="3456384" cy="1440160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38752" y="8599884"/>
            <a:ext cx="3456384" cy="1440160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4" y="6871692"/>
            <a:ext cx="3456384" cy="1440160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3463687" y="7591772"/>
            <a:ext cx="3456384" cy="1440160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rallelogram 38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allelogram 39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arallelogram 43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arallelogram 44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arallelogram 45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9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5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5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8" grpId="0"/>
      <p:bldP spid="22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3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7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326782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26782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5477128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366342" y="7231732"/>
            <a:ext cx="3600400" cy="2016224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182766" y="7231732"/>
            <a:ext cx="3600400" cy="2016224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8999190" y="7231732"/>
            <a:ext cx="3600400" cy="2016224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815614" y="7231732"/>
            <a:ext cx="3600400" cy="2016224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25" hasCustomPrompt="1"/>
          </p:nvPr>
        </p:nvSpPr>
        <p:spPr>
          <a:xfrm>
            <a:off x="1510358" y="2906150"/>
            <a:ext cx="3463111" cy="3461486"/>
          </a:xfrm>
          <a:effectLst/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34" name="グラフ プレースホルダー 5"/>
          <p:cNvSpPr>
            <a:spLocks noGrp="1"/>
          </p:cNvSpPr>
          <p:nvPr>
            <p:ph type="chart" sz="quarter" idx="26" hasCustomPrompt="1"/>
          </p:nvPr>
        </p:nvSpPr>
        <p:spPr>
          <a:xfrm>
            <a:off x="5302706" y="2905356"/>
            <a:ext cx="3463111" cy="3461486"/>
          </a:xfrm>
          <a:effectLst/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35" name="グラフ プレースホルダー 5"/>
          <p:cNvSpPr>
            <a:spLocks noGrp="1"/>
          </p:cNvSpPr>
          <p:nvPr>
            <p:ph type="chart" sz="quarter" idx="27" hasCustomPrompt="1"/>
          </p:nvPr>
        </p:nvSpPr>
        <p:spPr>
          <a:xfrm>
            <a:off x="9129752" y="2905356"/>
            <a:ext cx="3463111" cy="3461486"/>
          </a:xfrm>
          <a:effectLst/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36" name="グラフ プレースホルダー 5"/>
          <p:cNvSpPr>
            <a:spLocks noGrp="1"/>
          </p:cNvSpPr>
          <p:nvPr>
            <p:ph type="chart" sz="quarter" idx="28" hasCustomPrompt="1"/>
          </p:nvPr>
        </p:nvSpPr>
        <p:spPr>
          <a:xfrm>
            <a:off x="12952903" y="2900254"/>
            <a:ext cx="3463111" cy="3461486"/>
          </a:xfrm>
          <a:effectLst/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518677" y="6727676"/>
            <a:ext cx="3448065" cy="505659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tx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326782" y="6727676"/>
            <a:ext cx="3448065" cy="505659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tx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9143206" y="6727676"/>
            <a:ext cx="3448065" cy="505659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tx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2959630" y="6727676"/>
            <a:ext cx="3448065" cy="505659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tx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arallelogram 42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arallelogram 43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arallelogram 47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arallelogram 48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arallelogram 49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326782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26782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5477128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表プレースホルダー 6"/>
          <p:cNvSpPr>
            <a:spLocks noGrp="1"/>
          </p:cNvSpPr>
          <p:nvPr>
            <p:ph type="tbl" sz="quarter" idx="22" hasCustomPrompt="1"/>
          </p:nvPr>
        </p:nvSpPr>
        <p:spPr>
          <a:xfrm>
            <a:off x="1798390" y="2840039"/>
            <a:ext cx="4392613" cy="475173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Table</a:t>
            </a:r>
          </a:p>
        </p:txBody>
      </p:sp>
      <p:sp>
        <p:nvSpPr>
          <p:cNvPr id="43" name="表プレースホルダー 6"/>
          <p:cNvSpPr>
            <a:spLocks noGrp="1"/>
          </p:cNvSpPr>
          <p:nvPr>
            <p:ph type="tbl" sz="quarter" idx="23" hasCustomPrompt="1"/>
          </p:nvPr>
        </p:nvSpPr>
        <p:spPr>
          <a:xfrm>
            <a:off x="6766942" y="2845374"/>
            <a:ext cx="4392613" cy="475173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Table</a:t>
            </a:r>
          </a:p>
        </p:txBody>
      </p:sp>
      <p:sp>
        <p:nvSpPr>
          <p:cNvPr id="44" name="表プレースホルダー 6"/>
          <p:cNvSpPr>
            <a:spLocks noGrp="1"/>
          </p:cNvSpPr>
          <p:nvPr>
            <p:ph type="tbl" sz="quarter" idx="24" hasCustomPrompt="1"/>
          </p:nvPr>
        </p:nvSpPr>
        <p:spPr>
          <a:xfrm>
            <a:off x="11735369" y="2845374"/>
            <a:ext cx="4392613" cy="475173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Table</a:t>
            </a:r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5937" y="7807796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1956" y="8527876"/>
            <a:ext cx="15265697" cy="1440160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elogram 27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rallelogram 32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33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arallelogram 34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5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326782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26782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5477128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25" hasCustomPrompt="1"/>
          </p:nvPr>
        </p:nvSpPr>
        <p:spPr>
          <a:xfrm>
            <a:off x="1510356" y="2767236"/>
            <a:ext cx="7920881" cy="6264696"/>
          </a:xfrm>
          <a:effectLst/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9563271" y="5863580"/>
            <a:ext cx="6748737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543258" y="6655668"/>
            <a:ext cx="6696744" cy="2449876"/>
          </a:xfrm>
        </p:spPr>
        <p:txBody>
          <a:bodyPr anchor="t">
            <a:normAutofit/>
          </a:bodyPr>
          <a:lstStyle>
            <a:lvl1pPr algn="l">
              <a:defRPr sz="24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rallelogram 25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rallelogram 32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33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arallelogram 34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326782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26782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5477128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arallelogram 29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30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rallelogram 31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Text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326782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26782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5477128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25" hasCustomPrompt="1"/>
          </p:nvPr>
        </p:nvSpPr>
        <p:spPr>
          <a:xfrm>
            <a:off x="1510356" y="2767236"/>
            <a:ext cx="14977665" cy="4680520"/>
          </a:xfrm>
          <a:effectLst/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5937" y="7807796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1956" y="8527876"/>
            <a:ext cx="15265697" cy="1224136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elogram 27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rallelogram 32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33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arallelogram 34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3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582366" y="5673290"/>
            <a:ext cx="10147990" cy="2430498"/>
          </a:xfrm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defRPr sz="6000" baseline="0"/>
            </a:lvl1pPr>
          </a:lstStyle>
          <a:p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SECTION</a:t>
            </a:r>
            <a:br>
              <a:rPr lang="en-US" altLang="ja-JP" dirty="0"/>
            </a:br>
            <a:r>
              <a:rPr lang="en-US" altLang="ja-JP" dirty="0"/>
              <a:t>TITLE HERE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605598" y="7959772"/>
            <a:ext cx="10700822" cy="122413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allelogram 28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arallelogram 48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arallelogram 49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arallelogram 50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326782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26782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5477128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図プレースホルダー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22487" y="2911252"/>
            <a:ext cx="6159409" cy="3374388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21288877">
            <a:off x="2599422" y="6131586"/>
            <a:ext cx="6168893" cy="607972"/>
          </a:xfrm>
          <a:gradFill flip="none" rotWithShape="1">
            <a:gsLst>
              <a:gs pos="0">
                <a:schemeClr val="accent1">
                  <a:alpha val="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800" baseline="0">
                <a:solidFill>
                  <a:schemeClr val="tx1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18" name="図プレースホルダー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827343" y="2911252"/>
            <a:ext cx="6159409" cy="3374388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 rot="21288877">
            <a:off x="10304278" y="6131586"/>
            <a:ext cx="6168893" cy="607972"/>
          </a:xfrm>
          <a:gradFill flip="none" rotWithShape="1">
            <a:gsLst>
              <a:gs pos="0">
                <a:schemeClr val="accent2">
                  <a:alpha val="0"/>
                </a:schemeClr>
              </a:gs>
              <a:gs pos="50000">
                <a:schemeClr val="accent2"/>
              </a:gs>
              <a:gs pos="100000">
                <a:schemeClr val="accent2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800" baseline="0">
                <a:solidFill>
                  <a:schemeClr val="tx1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970030" y="7150206"/>
            <a:ext cx="6309080" cy="2098096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9683330" y="7149860"/>
            <a:ext cx="6309080" cy="2098096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rallelogram 32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33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allelogram 37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allelogram 38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allelogram 39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8" grpId="0"/>
      <p:bldP spid="22" grpId="0" build="p" animBg="1">
        <p:tmplLst>
          <p:tmpl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3" grpId="0" build="p" animBg="1">
        <p:tmplLst>
          <p:tmpl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326782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26782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5405120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70321" y="2920332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3559324"/>
            <a:ext cx="9937104" cy="504056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370321" y="5905330"/>
            <a:ext cx="6764774" cy="72168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6544322"/>
            <a:ext cx="9937104" cy="504056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366340" y="4135388"/>
            <a:ext cx="15265697" cy="1512167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366341" y="7159725"/>
            <a:ext cx="15265697" cy="1512167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arallelogram 31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arallelogram 32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arallelogram 36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allelogram 37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allelogram 38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6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5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75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75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図プレースホルダー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582367" y="2479204"/>
            <a:ext cx="15265696" cy="4176464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5937" y="6511652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476094" y="7150644"/>
            <a:ext cx="9937104" cy="504056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1956" y="7879804"/>
            <a:ext cx="15265697" cy="1665265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title" hasCustomPrompt="1"/>
          </p:nvPr>
        </p:nvSpPr>
        <p:spPr>
          <a:xfrm>
            <a:off x="5326782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2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26782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5477128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rallelogram 32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33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allelogram 37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allelogram 38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allelogram 39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 - 1 Column -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5937" y="7807796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1956" y="8527876"/>
            <a:ext cx="15265697" cy="1017193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title" hasCustomPrompt="1"/>
          </p:nvPr>
        </p:nvSpPr>
        <p:spPr>
          <a:xfrm>
            <a:off x="5326782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2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26782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5477128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arallelogram 29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30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arallelogram 36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6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991078" y="2767236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title" hasCustomPrompt="1"/>
          </p:nvPr>
        </p:nvSpPr>
        <p:spPr>
          <a:xfrm>
            <a:off x="5326782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2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26782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5477128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7991078" y="3631332"/>
            <a:ext cx="8496943" cy="2016224"/>
          </a:xfrm>
        </p:spPr>
        <p:txBody>
          <a:bodyPr anchor="t">
            <a:normAutofit/>
          </a:bodyPr>
          <a:lstStyle>
            <a:lvl1pPr algn="l">
              <a:defRPr sz="24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991079" y="5791572"/>
            <a:ext cx="6764774" cy="721683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991079" y="6655668"/>
            <a:ext cx="8496943" cy="2016224"/>
          </a:xfrm>
        </p:spPr>
        <p:txBody>
          <a:bodyPr anchor="t">
            <a:normAutofit/>
          </a:bodyPr>
          <a:lstStyle>
            <a:lvl1pPr algn="l">
              <a:defRPr sz="24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rallelogram 32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33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allelogram 37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allelogram 38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allelogram 39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6511652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title" hasCustomPrompt="1"/>
          </p:nvPr>
        </p:nvSpPr>
        <p:spPr>
          <a:xfrm>
            <a:off x="5326782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2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26782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5477128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7375748"/>
            <a:ext cx="6814885" cy="2016224"/>
          </a:xfrm>
        </p:spPr>
        <p:txBody>
          <a:bodyPr anchor="t">
            <a:normAutofit/>
          </a:bodyPr>
          <a:lstStyle>
            <a:lvl1pPr algn="l">
              <a:defRPr sz="24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694399" y="6511652"/>
            <a:ext cx="6764774" cy="721683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4399" y="7375748"/>
            <a:ext cx="6768751" cy="2016224"/>
          </a:xfrm>
        </p:spPr>
        <p:txBody>
          <a:bodyPr anchor="t">
            <a:normAutofit/>
          </a:bodyPr>
          <a:lstStyle>
            <a:lvl1pPr algn="l">
              <a:defRPr sz="24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正方形/長方形 9"/>
          <p:cNvSpPr/>
          <p:nvPr userDrawn="1"/>
        </p:nvSpPr>
        <p:spPr>
          <a:xfrm rot="18000000">
            <a:off x="-3584073" y="-7293504"/>
            <a:ext cx="18384012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正方形/長方形 10"/>
          <p:cNvSpPr/>
          <p:nvPr userDrawn="1"/>
        </p:nvSpPr>
        <p:spPr>
          <a:xfrm rot="18000000">
            <a:off x="-4394576" y="-7039227"/>
            <a:ext cx="1836296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" name="正方形/長方形 11"/>
          <p:cNvSpPr/>
          <p:nvPr userDrawn="1"/>
        </p:nvSpPr>
        <p:spPr>
          <a:xfrm rot="18000000">
            <a:off x="-4425932" y="-7803439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-595930" y="-398783"/>
            <a:ext cx="3037075" cy="547688"/>
          </a:xfr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rallelogram 32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33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allelogram 37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allelogram 38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allelogram 39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9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18" grpId="0" animBg="1"/>
      <p:bldP spid="28" grpId="0" animBg="1"/>
      <p:bldP spid="29" grpId="0" animBg="1"/>
      <p:bldP spid="30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3212555" y="3508945"/>
            <a:ext cx="5832648" cy="1130499"/>
          </a:xfrm>
        </p:spPr>
        <p:txBody>
          <a:bodyPr anchor="ctr"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円/楕円 1"/>
          <p:cNvSpPr/>
          <p:nvPr userDrawn="1"/>
        </p:nvSpPr>
        <p:spPr>
          <a:xfrm>
            <a:off x="1654374" y="3081264"/>
            <a:ext cx="1435564" cy="14355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3212553" y="3073080"/>
            <a:ext cx="5832650" cy="558252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>
                    <a:lumMod val="7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3212555" y="5588993"/>
            <a:ext cx="5832648" cy="1130499"/>
          </a:xfrm>
        </p:spPr>
        <p:txBody>
          <a:bodyPr anchor="ctr"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円/楕円 23"/>
          <p:cNvSpPr/>
          <p:nvPr userDrawn="1"/>
        </p:nvSpPr>
        <p:spPr>
          <a:xfrm>
            <a:off x="1654374" y="5161312"/>
            <a:ext cx="1435564" cy="14355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3212553" y="5153128"/>
            <a:ext cx="5832650" cy="558252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3212555" y="7685409"/>
            <a:ext cx="5832648" cy="1130499"/>
          </a:xfrm>
        </p:spPr>
        <p:txBody>
          <a:bodyPr anchor="ctr"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円/楕円 26"/>
          <p:cNvSpPr/>
          <p:nvPr userDrawn="1"/>
        </p:nvSpPr>
        <p:spPr>
          <a:xfrm>
            <a:off x="1654374" y="7257728"/>
            <a:ext cx="1435564" cy="14355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212553" y="7249544"/>
            <a:ext cx="5832650" cy="558252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0989419" y="3508945"/>
            <a:ext cx="5832648" cy="1130499"/>
          </a:xfrm>
        </p:spPr>
        <p:txBody>
          <a:bodyPr anchor="ctr"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</p:txBody>
      </p:sp>
      <p:sp>
        <p:nvSpPr>
          <p:cNvPr id="30" name="円/楕円 29"/>
          <p:cNvSpPr/>
          <p:nvPr userDrawn="1"/>
        </p:nvSpPr>
        <p:spPr>
          <a:xfrm>
            <a:off x="9431238" y="3081264"/>
            <a:ext cx="1435564" cy="14355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989417" y="3073080"/>
            <a:ext cx="5832650" cy="558252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0989419" y="5588993"/>
            <a:ext cx="5832648" cy="1130499"/>
          </a:xfrm>
        </p:spPr>
        <p:txBody>
          <a:bodyPr anchor="ctr"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</p:txBody>
      </p:sp>
      <p:sp>
        <p:nvSpPr>
          <p:cNvPr id="33" name="円/楕円 32"/>
          <p:cNvSpPr/>
          <p:nvPr userDrawn="1"/>
        </p:nvSpPr>
        <p:spPr>
          <a:xfrm>
            <a:off x="9431238" y="5161312"/>
            <a:ext cx="1435564" cy="14355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0989417" y="5153128"/>
            <a:ext cx="5832650" cy="558252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0989419" y="7685409"/>
            <a:ext cx="5832648" cy="1130499"/>
          </a:xfrm>
        </p:spPr>
        <p:txBody>
          <a:bodyPr anchor="ctr"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円/楕円 35"/>
          <p:cNvSpPr/>
          <p:nvPr userDrawn="1"/>
        </p:nvSpPr>
        <p:spPr>
          <a:xfrm>
            <a:off x="9431238" y="7257728"/>
            <a:ext cx="1435564" cy="14355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0989417" y="7249544"/>
            <a:ext cx="5832650" cy="558252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4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8" name="タイトル 1"/>
          <p:cNvSpPr>
            <a:spLocks noGrp="1"/>
          </p:cNvSpPr>
          <p:nvPr>
            <p:ph type="title" hasCustomPrompt="1"/>
          </p:nvPr>
        </p:nvSpPr>
        <p:spPr>
          <a:xfrm>
            <a:off x="5326782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3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26782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5477128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arallelogram 47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arallelogram 48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arallelogram 52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arallelogram 53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arallelogram 54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750"/>
                            </p:stCondLst>
                            <p:childTnLst>
                              <p:par>
                                <p:cTn id="9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250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25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750"/>
                            </p:stCondLst>
                            <p:childTnLst>
                              <p:par>
                                <p:cTn id="1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250"/>
                            </p:stCondLst>
                            <p:childTnLst>
                              <p:par>
                                <p:cTn id="1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22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5937" y="7168804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476094" y="7807796"/>
            <a:ext cx="9937104" cy="504056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1956" y="8383861"/>
            <a:ext cx="15265697" cy="1161208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rallelogram 25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arallelogram 30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rallelogram 31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arallelogram 32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4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914321" y="9534526"/>
            <a:ext cx="4266830" cy="5476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8C1C03-8A2C-4413-8A8A-11A8E4303C8F}" type="datetimeFigureOut">
              <a:rPr lang="en-CA"/>
              <a:pPr>
                <a:defRPr/>
              </a:pPr>
              <a:t>2020-04-12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7858" y="9534526"/>
            <a:ext cx="5790697" cy="5476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6BD80-2F67-45A6-B9CE-FB0B1ACFEE2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666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914321" y="9534526"/>
            <a:ext cx="4266830" cy="5476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2C86D3-7271-4D2E-A440-9F5AD5523113}" type="datetimeFigureOut">
              <a:rPr lang="en-CA"/>
              <a:pPr>
                <a:defRPr/>
              </a:pPr>
              <a:t>2020-04-12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7858" y="9534526"/>
            <a:ext cx="5790697" cy="5476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B768A-504E-4621-A37C-1095B4EBEC2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908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265" y="7200900"/>
            <a:ext cx="10971848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265" y="919163"/>
            <a:ext cx="10971848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265" y="8051007"/>
            <a:ext cx="10971848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8920-CFC3-458F-BA39-9C47626937D6}" type="datetimeFigureOut">
              <a:rPr lang="en-CA" smtClean="0"/>
              <a:t>2020-04-12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E343-420C-4C52-BA30-7FC95E6E2E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804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8920-CFC3-458F-BA39-9C47626937D6}" type="datetimeFigureOut">
              <a:rPr lang="en-CA" smtClean="0"/>
              <a:t>2020-04-12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E343-420C-4C52-BA30-7FC95E6E2EC9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38" y="204117"/>
            <a:ext cx="13248322" cy="2323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641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1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481" y="3195638"/>
            <a:ext cx="15543451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2962" y="5829300"/>
            <a:ext cx="12800489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0F55-D06A-439A-AD41-600D2473774C}" type="datetime1">
              <a:rPr lang="en-CA" smtClean="0"/>
              <a:t>2020-04-12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480-6E45-42F4-BFC2-DFE805D8EE5C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641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7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326782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26782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5477128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9901" y="2683618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670301" y="5184075"/>
            <a:ext cx="6764774" cy="72168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5920" y="3466626"/>
            <a:ext cx="10050393" cy="1512167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3669785" y="5935588"/>
            <a:ext cx="10045691" cy="1512167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758830" y="7704356"/>
            <a:ext cx="6764774" cy="721683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758017" y="8455869"/>
            <a:ext cx="10045691" cy="1512167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allelogram 28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allelogram 37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allelogram 38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allelogram 39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7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326782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26782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5477128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356978" y="2551212"/>
            <a:ext cx="5265948" cy="6243067"/>
          </a:xfrm>
        </p:spPr>
        <p:txBody>
          <a:bodyPr anchor="ctr">
            <a:normAutofit/>
          </a:bodyPr>
          <a:lstStyle>
            <a:lvl1pPr algn="l">
              <a:defRPr sz="4400"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6694934" y="4304948"/>
            <a:ext cx="10738556" cy="2782768"/>
          </a:xfrm>
        </p:spPr>
        <p:txBody>
          <a:bodyPr anchor="ctr"/>
          <a:lstStyle>
            <a:lvl1pPr algn="l">
              <a:defRPr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-122594" y="10109799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 flipV="1">
            <a:off x="1870398" y="10109799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7060112" y="10109801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rallelogram 21"/>
          <p:cNvSpPr/>
          <p:nvPr userDrawn="1"/>
        </p:nvSpPr>
        <p:spPr>
          <a:xfrm rot="555204">
            <a:off x="1600367" y="9872501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/>
          <p:cNvSpPr/>
          <p:nvPr userDrawn="1"/>
        </p:nvSpPr>
        <p:spPr>
          <a:xfrm rot="555204">
            <a:off x="6801587" y="9872502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66438" y="10109797"/>
            <a:ext cx="1992992" cy="2"/>
          </a:xfrm>
          <a:prstGeom prst="line">
            <a:avLst/>
          </a:prstGeom>
          <a:ln w="101600">
            <a:solidFill>
              <a:srgbClr val="747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11159430" y="10109797"/>
            <a:ext cx="5212080" cy="2"/>
          </a:xfrm>
          <a:prstGeom prst="line">
            <a:avLst/>
          </a:prstGeom>
          <a:ln w="101600">
            <a:solidFill>
              <a:srgbClr val="662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H="1">
            <a:off x="16349144" y="10109799"/>
            <a:ext cx="2155102" cy="0"/>
          </a:xfrm>
          <a:prstGeom prst="line">
            <a:avLst/>
          </a:prstGeom>
          <a:ln w="101600">
            <a:solidFill>
              <a:srgbClr val="FFC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allelogram 28"/>
          <p:cNvSpPr/>
          <p:nvPr userDrawn="1"/>
        </p:nvSpPr>
        <p:spPr>
          <a:xfrm rot="555204">
            <a:off x="10889399" y="9872499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/>
          <p:cNvSpPr/>
          <p:nvPr userDrawn="1"/>
        </p:nvSpPr>
        <p:spPr>
          <a:xfrm rot="555204">
            <a:off x="16090619" y="9872500"/>
            <a:ext cx="540060" cy="474601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30"/>
          <p:cNvSpPr/>
          <p:nvPr userDrawn="1"/>
        </p:nvSpPr>
        <p:spPr>
          <a:xfrm rot="555204">
            <a:off x="8889890" y="9884268"/>
            <a:ext cx="540060" cy="475488"/>
          </a:xfrm>
          <a:prstGeom prst="parallelogram">
            <a:avLst>
              <a:gd name="adj" fmla="val 75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0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BA3410-0D49-4C2C-A51C-37918B66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1813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E751D-203F-4E59-898B-558BF63A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1813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1A10A-0DA5-491C-BBC2-83F41B8E3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8CDA4-C4B6-45C8-84F1-ABF1D7F7FD4B}" type="datetimeFigureOut">
              <a:rPr lang="en-CA" smtClean="0"/>
              <a:t>2020-04-12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BEF35-89B9-4AB1-AE64-D7D152428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061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90C08-2757-4068-BC68-8DBCC40BB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4313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01FEC-D8D6-4F61-A6DF-CE1B2380F6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268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B64D39-C77A-43E8-8498-163C7E44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1813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D0A23-D182-4CAE-ACB3-86268C3E4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1813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7B68B-4805-4D9E-BFAE-4A4AB5EDE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3A789-15FC-4811-A08F-5D94EC6CB2BB}" type="datetimeFigureOut">
              <a:rPr lang="en-CA" smtClean="0"/>
              <a:t>2020-04-12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78D81-FEB8-4A97-A011-23DD2A9A2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061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83963-C1DD-48EF-BDED-C1B648631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4313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F178-927D-4584-ACF6-48CBD92050E5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B7668-D097-444F-9E68-239E02CB151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2766" cy="164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5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tile tx="0" ty="0" sx="50000" sy="86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1" y="267943"/>
            <a:ext cx="16457772" cy="987125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lang="en-US" dirty="0"/>
              <a:t>Master Title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615108"/>
            <a:ext cx="16457772" cy="777686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247858" y="9534527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105263" y="9534527"/>
            <a:ext cx="426683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AD88-CD89-445B-80D2-D1F46C8536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5B7668-D097-444F-9E68-239E02CB151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2766" cy="164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2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4" r:id="rId2"/>
    <p:sldLayoutId id="2147483655" r:id="rId3"/>
    <p:sldLayoutId id="2147483668" r:id="rId4"/>
    <p:sldLayoutId id="2147483656" r:id="rId5"/>
    <p:sldLayoutId id="2147483658" r:id="rId6"/>
    <p:sldLayoutId id="2147483659" r:id="rId7"/>
    <p:sldLayoutId id="2147483673" r:id="rId8"/>
    <p:sldLayoutId id="2147483677" r:id="rId9"/>
    <p:sldLayoutId id="2147483675" r:id="rId10"/>
    <p:sldLayoutId id="2147483680" r:id="rId11"/>
    <p:sldLayoutId id="2147483678" r:id="rId12"/>
    <p:sldLayoutId id="2147483669" r:id="rId13"/>
    <p:sldLayoutId id="2147483660" r:id="rId14"/>
    <p:sldLayoutId id="2147483663" r:id="rId15"/>
    <p:sldLayoutId id="2147483666" r:id="rId16"/>
    <p:sldLayoutId id="2147483670" r:id="rId17"/>
    <p:sldLayoutId id="2147483682" r:id="rId18"/>
    <p:sldLayoutId id="2147483665" r:id="rId19"/>
    <p:sldLayoutId id="2147483683" r:id="rId2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defTabSz="1632753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Tx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2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tiff"/><Relationship Id="rId4" Type="http://schemas.openxmlformats.org/officeDocument/2006/relationships/hyperlink" Target="https://ulionline.moodlecloud.com/course/view.php?id=3#section-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g"/><Relationship Id="rId7" Type="http://schemas.openxmlformats.org/officeDocument/2006/relationships/image" Target="../media/image26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3.png"/><Relationship Id="rId4" Type="http://schemas.openxmlformats.org/officeDocument/2006/relationships/image" Target="../media/image30.jp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tiff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bb.org/globalassets/local-bbbs/houston-tx-148/media/apply-for-accred/accred_bus_7469-under-50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006" y="7178316"/>
            <a:ext cx="1409493" cy="228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8" y="7757284"/>
            <a:ext cx="1440160" cy="144016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254774" y="6151612"/>
            <a:ext cx="10147990" cy="2788510"/>
          </a:xfrm>
        </p:spPr>
        <p:txBody>
          <a:bodyPr/>
          <a:lstStyle/>
          <a:p>
            <a:r>
              <a:rPr lang="en-CA" sz="7200" dirty="0" smtClean="0"/>
              <a:t>Prepared </a:t>
            </a:r>
            <a:r>
              <a:rPr lang="en-CA" sz="7200" dirty="0" smtClean="0"/>
              <a:t>for Study Metro</a:t>
            </a:r>
            <a:endParaRPr lang="en-CA" sz="7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4" y="5574929"/>
            <a:ext cx="1603387" cy="16033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5812" y="9535467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April</a:t>
            </a:r>
            <a:r>
              <a:rPr lang="en-CA" dirty="0" smtClean="0"/>
              <a:t>, 2020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53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69702" y="1295699"/>
            <a:ext cx="2263436" cy="195778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3" name="Round Single Corner Rectangle 2"/>
          <p:cNvSpPr/>
          <p:nvPr/>
        </p:nvSpPr>
        <p:spPr>
          <a:xfrm>
            <a:off x="5707163" y="1295699"/>
            <a:ext cx="6748412" cy="1111497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Health Care Services</a:t>
            </a:r>
            <a:endParaRPr lang="en-CA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01420" y="3199284"/>
            <a:ext cx="14499065" cy="863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endParaRPr lang="en-ZW" sz="39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9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Graduate Nursing Diploma – Nurses Certifications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ZW" sz="39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9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Assistant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ZW" sz="39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ZW" sz="39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Support Worker - </a:t>
            </a:r>
            <a:r>
              <a:rPr lang="en-ZW" sz="39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CareGiver</a:t>
            </a:r>
            <a:endParaRPr lang="en-ZW" sz="39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ZW" sz="39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https://ulionline.moodlecloud.com/course/view.php?id=3#section-1</a:t>
            </a:r>
            <a:endParaRPr lang="en-ZW" sz="39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ZW" sz="39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n-ZW" sz="39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Assistant (Hospital Unit Clerk)</a:t>
            </a:r>
          </a:p>
          <a:p>
            <a:endParaRPr lang="en-ZW" sz="39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W" sz="39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US" sz="39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CA" sz="39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CA" sz="4800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689" y="8527876"/>
            <a:ext cx="1169796" cy="11697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839" y="8498311"/>
            <a:ext cx="1193094" cy="1193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573" y="8559082"/>
            <a:ext cx="1127564" cy="11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46462" y="1892583"/>
            <a:ext cx="2268252" cy="202432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3" name="Round Single Corner Rectangle 2"/>
          <p:cNvSpPr/>
          <p:nvPr/>
        </p:nvSpPr>
        <p:spPr>
          <a:xfrm>
            <a:off x="6226882" y="1551159"/>
            <a:ext cx="5832648" cy="972108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Health Care Services</a:t>
            </a:r>
            <a:endParaRPr lang="en-CA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54374" y="4279404"/>
            <a:ext cx="144016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CA" sz="39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Graduate Nursing </a:t>
            </a:r>
            <a:r>
              <a:rPr lang="en-CA" sz="3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for those Internationally trained </a:t>
            </a:r>
            <a:r>
              <a:rPr lang="en-CA" sz="3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nurses to learn the process of nursing in Canada to become certified in Canada. </a:t>
            </a:r>
          </a:p>
          <a:p>
            <a:pPr algn="ctr"/>
            <a:r>
              <a:rPr lang="en-CA" sz="39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CA" sz="3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help with meeting Canadian Upgrade standards and Certifications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563" y="8789805"/>
            <a:ext cx="1169796" cy="1169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644" y="8789805"/>
            <a:ext cx="1193094" cy="1193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255" y="8789807"/>
            <a:ext cx="1127564" cy="11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10558" y="1836710"/>
            <a:ext cx="2268252" cy="202432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3" name="Round Single Corner Rectangle 2"/>
          <p:cNvSpPr/>
          <p:nvPr/>
        </p:nvSpPr>
        <p:spPr>
          <a:xfrm>
            <a:off x="6118870" y="1345078"/>
            <a:ext cx="5832648" cy="972108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Health Care Services</a:t>
            </a:r>
            <a:endParaRPr lang="en-CA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10359" y="4351412"/>
            <a:ext cx="141135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9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</a:t>
            </a:r>
            <a:r>
              <a:rPr lang="en-US" sz="39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</a:t>
            </a:r>
            <a:r>
              <a:rPr lang="en-CA" sz="39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CA" sz="3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Internationally </a:t>
            </a:r>
            <a:r>
              <a:rPr lang="en-CA" sz="3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 health professionals to get a license to work in the field in Canada quickly while they continue to study towards additional higher level certification.</a:t>
            </a:r>
          </a:p>
          <a:p>
            <a:pPr algn="ctr"/>
            <a:r>
              <a:rPr lang="en-CA" sz="39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CA" sz="3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help with meeting Canadian </a:t>
            </a:r>
            <a:r>
              <a:rPr lang="en-CA" sz="39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en-CA" sz="3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Certifications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563" y="8789805"/>
            <a:ext cx="1169796" cy="1169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644" y="8789805"/>
            <a:ext cx="1193094" cy="1193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255" y="8789807"/>
            <a:ext cx="1127564" cy="11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9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10558" y="1431043"/>
            <a:ext cx="2268252" cy="202432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3" name="Round Single Corner Rectangle 2"/>
          <p:cNvSpPr/>
          <p:nvPr/>
        </p:nvSpPr>
        <p:spPr>
          <a:xfrm>
            <a:off x="6226882" y="1319118"/>
            <a:ext cx="5832648" cy="972108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Health Care Services</a:t>
            </a:r>
            <a:endParaRPr lang="en-CA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42406" y="4279404"/>
            <a:ext cx="1368151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CA" sz="39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Caregiver </a:t>
            </a:r>
            <a:r>
              <a:rPr lang="en-CA" sz="3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CA" sz="3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Internationally </a:t>
            </a:r>
            <a:r>
              <a:rPr lang="en-CA" sz="3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 health professionals who may have difficulty meeting English requirement for registered nurse level. </a:t>
            </a:r>
          </a:p>
          <a:p>
            <a:pPr algn="ctr"/>
            <a:r>
              <a:rPr lang="en-CA" sz="39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CA" sz="3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help with meeting Canadian </a:t>
            </a:r>
            <a:r>
              <a:rPr lang="en-CA" sz="39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and Immigration requirements</a:t>
            </a:r>
            <a:endParaRPr lang="en-CA" sz="39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563" y="8789805"/>
            <a:ext cx="1169796" cy="1169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644" y="8789805"/>
            <a:ext cx="1193094" cy="1193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255" y="8789807"/>
            <a:ext cx="1127564" cy="11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9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22526" y="1276879"/>
            <a:ext cx="2268252" cy="202432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3" name="Round Single Corner Rectangle 2"/>
          <p:cNvSpPr/>
          <p:nvPr/>
        </p:nvSpPr>
        <p:spPr>
          <a:xfrm>
            <a:off x="6370898" y="1276879"/>
            <a:ext cx="5832648" cy="972108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Health Care Services</a:t>
            </a:r>
            <a:endParaRPr lang="en-CA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79002" y="4243921"/>
            <a:ext cx="1692007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9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Office Assistant (Hospital Unit </a:t>
            </a:r>
            <a:r>
              <a:rPr lang="en-US" sz="39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Clerk) </a:t>
            </a:r>
            <a:r>
              <a:rPr lang="en-CA" sz="3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non-regulated healthcare profession </a:t>
            </a:r>
            <a:r>
              <a:rPr lang="en-CA" sz="3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</a:t>
            </a:r>
            <a:r>
              <a:rPr lang="en-CA" sz="3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internationally trained health professionals who are challenged with English so they can work in their healthcare field while they improve their English and focus towards regulated healthcare certifications.</a:t>
            </a:r>
          </a:p>
          <a:p>
            <a:r>
              <a:rPr lang="en-CA" sz="39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CA" sz="3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help with meeting Canadian </a:t>
            </a:r>
            <a:r>
              <a:rPr lang="en-CA" sz="39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en-CA" sz="3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39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Immigration requirements</a:t>
            </a:r>
            <a:endParaRPr lang="en-CA" sz="39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563" y="8789805"/>
            <a:ext cx="1169796" cy="1169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644" y="8789805"/>
            <a:ext cx="1193094" cy="1193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255" y="8789807"/>
            <a:ext cx="1127564" cy="11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81690" y="3020619"/>
            <a:ext cx="4104456" cy="375659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3" name="Round Single Corner Rectangle 2"/>
          <p:cNvSpPr/>
          <p:nvPr/>
        </p:nvSpPr>
        <p:spPr>
          <a:xfrm>
            <a:off x="6360781" y="1182698"/>
            <a:ext cx="6588732" cy="972108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Hospitality and Tourism</a:t>
            </a:r>
            <a:endParaRPr lang="en-CA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46" y="6777210"/>
            <a:ext cx="2754339" cy="2085426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2688373" y="7026704"/>
            <a:ext cx="3672408" cy="1884239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/>
              <a:t>3</a:t>
            </a:r>
            <a:r>
              <a:rPr lang="en-US" sz="4200" baseline="30000" dirty="0"/>
              <a:t>rd</a:t>
            </a:r>
            <a:r>
              <a:rPr lang="en-US" sz="4200" dirty="0"/>
              <a:t> Party Certifications</a:t>
            </a:r>
            <a:endParaRPr lang="en-CA" sz="4200" dirty="0"/>
          </a:p>
        </p:txBody>
      </p:sp>
      <p:sp>
        <p:nvSpPr>
          <p:cNvPr id="8" name="TextBox 7"/>
          <p:cNvSpPr txBox="1"/>
          <p:nvPr/>
        </p:nvSpPr>
        <p:spPr>
          <a:xfrm>
            <a:off x="6773170" y="3244976"/>
            <a:ext cx="853294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en-CA" sz="3900" b="1" dirty="0">
                <a:solidFill>
                  <a:srgbClr val="7030A0"/>
                </a:solidFill>
              </a:rPr>
              <a:t>Hospitality and </a:t>
            </a:r>
            <a:r>
              <a:rPr lang="en-CA" sz="3900" b="1" dirty="0" smtClean="0">
                <a:solidFill>
                  <a:srgbClr val="7030A0"/>
                </a:solidFill>
              </a:rPr>
              <a:t>Tourism Management </a:t>
            </a:r>
            <a:r>
              <a:rPr lang="en-CA" sz="3900" b="1" dirty="0">
                <a:solidFill>
                  <a:srgbClr val="7030A0"/>
                </a:solidFill>
              </a:rPr>
              <a:t>Operations </a:t>
            </a:r>
            <a:r>
              <a:rPr lang="en-CA" sz="3900" b="1" dirty="0" smtClean="0">
                <a:solidFill>
                  <a:srgbClr val="7030A0"/>
                </a:solidFill>
              </a:rPr>
              <a:t>Diploma – </a:t>
            </a:r>
            <a:r>
              <a:rPr lang="en-CA" sz="3900" b="1" dirty="0" err="1" smtClean="0">
                <a:solidFill>
                  <a:srgbClr val="7030A0"/>
                </a:solidFill>
              </a:rPr>
              <a:t>Co-OP</a:t>
            </a:r>
            <a:endParaRPr lang="en-CA" sz="3900" b="1" dirty="0">
              <a:solidFill>
                <a:srgbClr val="7030A0"/>
              </a:solidFill>
            </a:endParaRPr>
          </a:p>
          <a:p>
            <a:pPr marL="428625" indent="-428625">
              <a:buFont typeface="Wingdings" panose="05000000000000000000" pitchFamily="2" charset="2"/>
              <a:buChar char="q"/>
            </a:pPr>
            <a:endParaRPr lang="en-CA" sz="3900" b="1" dirty="0">
              <a:solidFill>
                <a:srgbClr val="7030A0"/>
              </a:solidFill>
            </a:endParaRPr>
          </a:p>
          <a:p>
            <a:pPr marL="428625" indent="-428625">
              <a:buFont typeface="Wingdings" panose="05000000000000000000" pitchFamily="2" charset="2"/>
              <a:buChar char="q"/>
            </a:pPr>
            <a:r>
              <a:rPr lang="en-US" sz="3900" b="1" dirty="0">
                <a:solidFill>
                  <a:srgbClr val="7030A0"/>
                </a:solidFill>
              </a:rPr>
              <a:t>Hospitality and Tourism Fundamentals </a:t>
            </a:r>
            <a:r>
              <a:rPr lang="en-US" sz="3900" b="1" dirty="0" smtClean="0">
                <a:solidFill>
                  <a:srgbClr val="7030A0"/>
                </a:solidFill>
              </a:rPr>
              <a:t>Diploma – </a:t>
            </a:r>
            <a:r>
              <a:rPr lang="en-US" sz="3900" b="1" dirty="0" err="1" smtClean="0">
                <a:solidFill>
                  <a:srgbClr val="7030A0"/>
                </a:solidFill>
              </a:rPr>
              <a:t>Co-OP</a:t>
            </a:r>
            <a:endParaRPr lang="en-US" sz="3900" b="1" dirty="0">
              <a:solidFill>
                <a:srgbClr val="7030A0"/>
              </a:solidFill>
            </a:endParaRPr>
          </a:p>
          <a:p>
            <a:pPr marL="428625" indent="-428625">
              <a:buFont typeface="Wingdings" panose="05000000000000000000" pitchFamily="2" charset="2"/>
              <a:buChar char="q"/>
            </a:pPr>
            <a:endParaRPr lang="en-US" sz="3000" b="1" dirty="0">
              <a:solidFill>
                <a:srgbClr val="7030A0"/>
              </a:solidFill>
            </a:endParaRPr>
          </a:p>
          <a:p>
            <a:endParaRPr lang="en-CA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72" y="6777210"/>
            <a:ext cx="1784763" cy="17847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184" y="8741855"/>
            <a:ext cx="1188132" cy="10967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563" y="8789805"/>
            <a:ext cx="1169796" cy="11697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644" y="8789805"/>
            <a:ext cx="1193094" cy="1193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255" y="8789807"/>
            <a:ext cx="1127564" cy="11323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32564" y="7330614"/>
            <a:ext cx="2531753" cy="7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6279735" y="1558168"/>
            <a:ext cx="6588732" cy="972108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Hospitality and Tourism</a:t>
            </a:r>
            <a:endParaRPr lang="en-CA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44127" y="4295885"/>
            <a:ext cx="1273349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900" dirty="0"/>
          </a:p>
          <a:p>
            <a:pPr marL="428625" indent="-428625">
              <a:buFont typeface="Wingdings" panose="05000000000000000000" pitchFamily="2" charset="2"/>
              <a:buChar char="q"/>
            </a:pPr>
            <a:r>
              <a:rPr lang="en-CA" sz="3900" b="1" dirty="0">
                <a:solidFill>
                  <a:srgbClr val="7030A0"/>
                </a:solidFill>
              </a:rPr>
              <a:t>Work experience </a:t>
            </a:r>
            <a:r>
              <a:rPr lang="en-CA" sz="3900" dirty="0">
                <a:solidFill>
                  <a:srgbClr val="7030A0"/>
                </a:solidFill>
              </a:rPr>
              <a:t>opportunity in the hospitality &amp; tourism industry is the key to success – coupled with appropriate sector and English skills</a:t>
            </a:r>
          </a:p>
          <a:p>
            <a:endParaRPr lang="en-CA" sz="3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794" y="9154648"/>
            <a:ext cx="1188132" cy="1096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27" y="7735787"/>
            <a:ext cx="3859647" cy="23157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35194" y="7519764"/>
            <a:ext cx="4536504" cy="2268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/>
              <a:t>Earn a current reference letter in the field</a:t>
            </a:r>
          </a:p>
        </p:txBody>
      </p:sp>
      <p:sp>
        <p:nvSpPr>
          <p:cNvPr id="12" name="Oval 11"/>
          <p:cNvSpPr/>
          <p:nvPr/>
        </p:nvSpPr>
        <p:spPr>
          <a:xfrm>
            <a:off x="2844127" y="2220544"/>
            <a:ext cx="2239467" cy="215729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3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6326625" y="1230732"/>
            <a:ext cx="7054776" cy="1842834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Global Trade and Marketing</a:t>
            </a:r>
            <a:endParaRPr lang="en-CA" sz="3000" b="1" dirty="0"/>
          </a:p>
        </p:txBody>
      </p:sp>
      <p:sp>
        <p:nvSpPr>
          <p:cNvPr id="7" name="Horizontal Scroll 6"/>
          <p:cNvSpPr/>
          <p:nvPr/>
        </p:nvSpPr>
        <p:spPr>
          <a:xfrm>
            <a:off x="2435416" y="7982424"/>
            <a:ext cx="3672408" cy="1884239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/>
              <a:t>3</a:t>
            </a:r>
            <a:r>
              <a:rPr lang="en-US" sz="4200" baseline="30000" dirty="0"/>
              <a:t>rd</a:t>
            </a:r>
            <a:r>
              <a:rPr lang="en-US" sz="4200" dirty="0"/>
              <a:t> Party Certifications</a:t>
            </a:r>
            <a:endParaRPr lang="en-CA" sz="4200" dirty="0"/>
          </a:p>
        </p:txBody>
      </p:sp>
      <p:sp>
        <p:nvSpPr>
          <p:cNvPr id="8" name="TextBox 7"/>
          <p:cNvSpPr txBox="1"/>
          <p:nvPr/>
        </p:nvSpPr>
        <p:spPr>
          <a:xfrm>
            <a:off x="6326625" y="3637124"/>
            <a:ext cx="853294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en-CA" sz="3900" b="1" dirty="0">
                <a:solidFill>
                  <a:srgbClr val="7030A0"/>
                </a:solidFill>
              </a:rPr>
              <a:t>Global Trade and Marketing </a:t>
            </a:r>
            <a:r>
              <a:rPr lang="en-CA" sz="3900" b="1" dirty="0" smtClean="0">
                <a:solidFill>
                  <a:srgbClr val="7030A0"/>
                </a:solidFill>
              </a:rPr>
              <a:t>Diploma – Co-Op</a:t>
            </a:r>
            <a:endParaRPr lang="en-CA" sz="3900" b="1" dirty="0">
              <a:solidFill>
                <a:srgbClr val="7030A0"/>
              </a:solidFill>
            </a:endParaRPr>
          </a:p>
          <a:p>
            <a:endParaRPr lang="en-CA" sz="3900" b="1" dirty="0">
              <a:solidFill>
                <a:srgbClr val="7030A0"/>
              </a:solidFill>
            </a:endParaRPr>
          </a:p>
          <a:p>
            <a:r>
              <a:rPr lang="en-CA" sz="3900" b="1" dirty="0">
                <a:solidFill>
                  <a:srgbClr val="7030A0"/>
                </a:solidFill>
              </a:rPr>
              <a:t>Work with Forum of International Trade Training(FITT) and with Canadian International Freight Forwarder(CIFFA)</a:t>
            </a:r>
          </a:p>
          <a:p>
            <a:endParaRPr lang="en-CA" sz="39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184" y="8741855"/>
            <a:ext cx="1188132" cy="10967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563" y="8789805"/>
            <a:ext cx="1169796" cy="1169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893" y="8274944"/>
            <a:ext cx="1271996" cy="1271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1972" y="8494166"/>
            <a:ext cx="2140064" cy="105277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23489" y="3131988"/>
            <a:ext cx="4016952" cy="3668224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2700" dirty="0">
                <a:solidFill>
                  <a:prstClr val="white"/>
                </a:solidFill>
                <a:latin typeface="Calibri"/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6730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14414" y="3044610"/>
            <a:ext cx="3073524" cy="314403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3" name="Round Single Corner Rectangle 2"/>
          <p:cNvSpPr/>
          <p:nvPr/>
        </p:nvSpPr>
        <p:spPr>
          <a:xfrm>
            <a:off x="5712277" y="1194328"/>
            <a:ext cx="7560840" cy="972108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Computerized Accounting</a:t>
            </a:r>
            <a:endParaRPr lang="en-CA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64" y="8024629"/>
            <a:ext cx="6106322" cy="1644008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2680555" y="7904514"/>
            <a:ext cx="3672408" cy="1884239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/>
              <a:t>3</a:t>
            </a:r>
            <a:r>
              <a:rPr lang="en-US" sz="4200" baseline="30000" dirty="0"/>
              <a:t>rd</a:t>
            </a:r>
            <a:r>
              <a:rPr lang="en-US" sz="4200" dirty="0"/>
              <a:t> Party Certifications</a:t>
            </a:r>
            <a:endParaRPr lang="en-CA" sz="4200" dirty="0"/>
          </a:p>
        </p:txBody>
      </p:sp>
      <p:sp>
        <p:nvSpPr>
          <p:cNvPr id="8" name="TextBox 7"/>
          <p:cNvSpPr txBox="1"/>
          <p:nvPr/>
        </p:nvSpPr>
        <p:spPr>
          <a:xfrm>
            <a:off x="5712277" y="2849166"/>
            <a:ext cx="98290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endParaRPr lang="en-CA" sz="3600" b="1" dirty="0"/>
          </a:p>
          <a:p>
            <a:pPr marL="428625" indent="-428625">
              <a:buFont typeface="Wingdings" panose="05000000000000000000" pitchFamily="2" charset="2"/>
              <a:buChar char="q"/>
            </a:pPr>
            <a:r>
              <a:rPr lang="en-CA" sz="3600" b="1" dirty="0">
                <a:solidFill>
                  <a:srgbClr val="7030A0"/>
                </a:solidFill>
              </a:rPr>
              <a:t>Computerized Accounting </a:t>
            </a:r>
            <a:r>
              <a:rPr lang="en-CA" sz="3600" b="1" dirty="0" smtClean="0">
                <a:solidFill>
                  <a:srgbClr val="7030A0"/>
                </a:solidFill>
              </a:rPr>
              <a:t>Diploma – Co-Op</a:t>
            </a:r>
            <a:endParaRPr lang="en-CA" sz="3600" b="1" dirty="0">
              <a:solidFill>
                <a:srgbClr val="7030A0"/>
              </a:solidFill>
            </a:endParaRPr>
          </a:p>
          <a:p>
            <a:pPr marL="428625" indent="-428625">
              <a:buFont typeface="Wingdings" panose="05000000000000000000" pitchFamily="2" charset="2"/>
              <a:buChar char="q"/>
            </a:pPr>
            <a:endParaRPr lang="en-US" sz="3600" b="1" dirty="0">
              <a:solidFill>
                <a:srgbClr val="7030A0"/>
              </a:solidFill>
            </a:endParaRPr>
          </a:p>
          <a:p>
            <a:endParaRPr lang="en-CA" sz="3600" b="1" dirty="0">
              <a:solidFill>
                <a:srgbClr val="7030A0"/>
              </a:solidFill>
            </a:endParaRPr>
          </a:p>
          <a:p>
            <a:pPr marL="428625" indent="-428625">
              <a:buFont typeface="Wingdings" panose="05000000000000000000" pitchFamily="2" charset="2"/>
              <a:buChar char="q"/>
            </a:pPr>
            <a:r>
              <a:rPr lang="en-ZW" sz="3600" b="1" dirty="0">
                <a:solidFill>
                  <a:srgbClr val="7030A0"/>
                </a:solidFill>
              </a:rPr>
              <a:t>Computerized Accounting &amp; Payroll (CPA) </a:t>
            </a:r>
            <a:r>
              <a:rPr lang="en-ZW" sz="3600" b="1" dirty="0" smtClean="0">
                <a:solidFill>
                  <a:srgbClr val="7030A0"/>
                </a:solidFill>
              </a:rPr>
              <a:t>Diploma – Co-Op</a:t>
            </a:r>
            <a:endParaRPr lang="en-ZW" sz="3600" b="1" dirty="0">
              <a:solidFill>
                <a:srgbClr val="7030A0"/>
              </a:solidFill>
            </a:endParaRPr>
          </a:p>
          <a:p>
            <a:endParaRPr lang="en-CA" sz="3600" b="1" dirty="0"/>
          </a:p>
          <a:p>
            <a:endParaRPr lang="en-CA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887" y="8261736"/>
            <a:ext cx="1169796" cy="11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9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1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66542" y="1436616"/>
            <a:ext cx="1488989" cy="124244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3" name="Round Single Corner Rectangle 2"/>
          <p:cNvSpPr/>
          <p:nvPr/>
        </p:nvSpPr>
        <p:spPr>
          <a:xfrm>
            <a:off x="5593621" y="1571786"/>
            <a:ext cx="7560840" cy="972108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Computerized Accounting</a:t>
            </a:r>
            <a:endParaRPr lang="en-CA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62486" y="3271292"/>
            <a:ext cx="12961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endParaRPr lang="en-CA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>
              <a:buFont typeface="Wingdings" panose="05000000000000000000" pitchFamily="2" charset="2"/>
              <a:buChar char="q"/>
            </a:pPr>
            <a:r>
              <a:rPr lang="en-CA" sz="3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a professional Payroll Administrator with Certifications from Canadian Payroll Association</a:t>
            </a:r>
          </a:p>
          <a:p>
            <a:pPr marL="428625" indent="-428625">
              <a:buFont typeface="Wingdings" panose="05000000000000000000" pitchFamily="2" charset="2"/>
              <a:buChar char="q"/>
            </a:pPr>
            <a:endParaRPr lang="en-CA" sz="39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>
              <a:buFont typeface="Wingdings" panose="05000000000000000000" pitchFamily="2" charset="2"/>
              <a:buChar char="q"/>
            </a:pPr>
            <a:r>
              <a:rPr lang="en-CA" sz="3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 includes work experience which earns you a current Canadian reference letter</a:t>
            </a:r>
            <a:endParaRPr lang="en-CA" sz="3900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563" y="8789805"/>
            <a:ext cx="1169796" cy="1169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644" y="8789805"/>
            <a:ext cx="1193094" cy="1193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255" y="8789807"/>
            <a:ext cx="1127564" cy="11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50" y="1543100"/>
            <a:ext cx="10147990" cy="1224136"/>
          </a:xfrm>
        </p:spPr>
        <p:txBody>
          <a:bodyPr/>
          <a:lstStyle/>
          <a:p>
            <a:pPr algn="ctr"/>
            <a:r>
              <a:rPr lang="en-CA" sz="80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Who is ULI?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478" y="3703340"/>
            <a:ext cx="12529392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7030A0"/>
                </a:solidFill>
              </a:rPr>
              <a:t>ULI has been servicing students since 1996.</a:t>
            </a:r>
          </a:p>
          <a:p>
            <a:pPr marL="457200" lvl="0" indent="-4572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7030A0"/>
                </a:solidFill>
              </a:rPr>
              <a:t>Career Programs focused on individual goals: six months to two years to complete - dependent on student</a:t>
            </a:r>
          </a:p>
          <a:p>
            <a:pPr marL="457200" lvl="0" indent="-4572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7030A0"/>
                </a:solidFill>
              </a:rPr>
              <a:t>Flexible starts – 5 students min.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726" y="8095828"/>
            <a:ext cx="1603387" cy="1603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3966" y="8065787"/>
            <a:ext cx="1621677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34007" y="9648473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670" y="3153010"/>
            <a:ext cx="11972092" cy="5040560"/>
          </a:xfrm>
        </p:spPr>
        <p:txBody>
          <a:bodyPr>
            <a:normAutofit fontScale="92500"/>
          </a:bodyPr>
          <a:lstStyle/>
          <a:p>
            <a:endParaRPr lang="en-CA" sz="2700" b="1" dirty="0">
              <a:solidFill>
                <a:srgbClr val="7030A0"/>
              </a:solidFill>
            </a:endParaRPr>
          </a:p>
          <a:p>
            <a:pPr marL="514350" indent="-514350" algn="l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CA" sz="3600" b="1" dirty="0" smtClean="0">
                <a:solidFill>
                  <a:srgbClr val="7030A0"/>
                </a:solidFill>
              </a:rPr>
              <a:t>English </a:t>
            </a:r>
            <a:r>
              <a:rPr lang="en-CA" sz="3600" b="1" dirty="0">
                <a:solidFill>
                  <a:srgbClr val="7030A0"/>
                </a:solidFill>
              </a:rPr>
              <a:t>for Academic Purposes (One Year</a:t>
            </a:r>
            <a:r>
              <a:rPr lang="en-CA" sz="3600" b="1" dirty="0" smtClean="0">
                <a:solidFill>
                  <a:srgbClr val="7030A0"/>
                </a:solidFill>
              </a:rPr>
              <a:t>)</a:t>
            </a:r>
          </a:p>
          <a:p>
            <a:pPr marL="514350" indent="-514350" algn="l"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en-CA" sz="3600" b="1" dirty="0">
              <a:solidFill>
                <a:srgbClr val="7030A0"/>
              </a:solidFill>
            </a:endParaRPr>
          </a:p>
          <a:p>
            <a:pPr marL="514350" indent="-514350" algn="l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CA" sz="3600" b="1" dirty="0">
                <a:solidFill>
                  <a:srgbClr val="7030A0"/>
                </a:solidFill>
              </a:rPr>
              <a:t>Communicating for Business English ( 4 Month </a:t>
            </a:r>
            <a:r>
              <a:rPr lang="en-CA" sz="3600" b="1" dirty="0" smtClean="0">
                <a:solidFill>
                  <a:srgbClr val="7030A0"/>
                </a:solidFill>
              </a:rPr>
              <a:t>Modules</a:t>
            </a:r>
          </a:p>
          <a:p>
            <a:pPr marL="514350" indent="-514350" algn="l"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pt-BR" sz="3600" b="1" dirty="0">
              <a:solidFill>
                <a:srgbClr val="7030A0"/>
              </a:solidFill>
            </a:endParaRPr>
          </a:p>
          <a:p>
            <a:pPr marL="514350" indent="-514350" algn="l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t-BR" sz="3600" b="1" dirty="0" smtClean="0">
                <a:solidFill>
                  <a:srgbClr val="7030A0"/>
                </a:solidFill>
              </a:rPr>
              <a:t>Survival English</a:t>
            </a:r>
          </a:p>
          <a:p>
            <a:pPr marL="514350" indent="-514350" algn="l"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pt-BR" sz="3600" b="1" dirty="0">
              <a:solidFill>
                <a:srgbClr val="7030A0"/>
              </a:solidFill>
            </a:endParaRPr>
          </a:p>
          <a:p>
            <a:pPr marL="514350" indent="-514350" algn="l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t-BR" sz="3600" b="1" dirty="0" smtClean="0">
                <a:solidFill>
                  <a:srgbClr val="7030A0"/>
                </a:solidFill>
              </a:rPr>
              <a:t>IELTS, CELBAN, CELPIP</a:t>
            </a:r>
          </a:p>
          <a:p>
            <a:pPr marL="514350" indent="-514350" algn="l"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pt-BR" sz="3600" b="1" dirty="0">
              <a:solidFill>
                <a:srgbClr val="7030A0"/>
              </a:solidFill>
            </a:endParaRPr>
          </a:p>
          <a:p>
            <a:pPr marL="514350" indent="-514350" algn="l"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en-CA" dirty="0"/>
          </a:p>
        </p:txBody>
      </p:sp>
      <p:pic>
        <p:nvPicPr>
          <p:cNvPr id="1026" name="Picture 2" descr="English Around Us - stock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" y="3153010"/>
            <a:ext cx="3725652" cy="40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 Single Corner Rectangle 10"/>
          <p:cNvSpPr/>
          <p:nvPr/>
        </p:nvSpPr>
        <p:spPr>
          <a:xfrm>
            <a:off x="5226133" y="1173574"/>
            <a:ext cx="8316924" cy="1462638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dirty="0"/>
              <a:t>English Program</a:t>
            </a:r>
            <a:endParaRPr lang="en-CA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2515" y="8743900"/>
            <a:ext cx="1170533" cy="1170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1558" y="8710368"/>
            <a:ext cx="1231499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9224" y="1543100"/>
            <a:ext cx="8928992" cy="138499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1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ULI Guarantee</a:t>
            </a:r>
          </a:p>
        </p:txBody>
      </p:sp>
      <p:pic>
        <p:nvPicPr>
          <p:cNvPr id="3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r="173"/>
          <a:stretch>
            <a:fillRect/>
          </a:stretch>
        </p:blipFill>
        <p:spPr>
          <a:xfrm>
            <a:off x="3670598" y="3258674"/>
            <a:ext cx="4707077" cy="47070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143206" y="3803773"/>
            <a:ext cx="6264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If you attend as expected and put in your best effort, and still have not achieved the necessary score to move on, you can retake the course at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22180" y="7134754"/>
            <a:ext cx="4506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/>
              <a:t>NO EXTRA COST. </a:t>
            </a:r>
            <a:endParaRPr lang="en-CA" sz="48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8859" y="8777432"/>
            <a:ext cx="1170533" cy="1170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902" y="8743900"/>
            <a:ext cx="1231499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46462" y="3422316"/>
            <a:ext cx="12961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endParaRPr lang="en-CA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>
              <a:buFont typeface="Wingdings" panose="05000000000000000000" pitchFamily="2" charset="2"/>
              <a:buChar char="q"/>
            </a:pPr>
            <a:r>
              <a:rPr lang="en-CA" sz="3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out our Application Form (see sample next slide)</a:t>
            </a:r>
          </a:p>
          <a:p>
            <a:pPr marL="428625" indent="-428625">
              <a:buFont typeface="Wingdings" panose="05000000000000000000" pitchFamily="2" charset="2"/>
              <a:buChar char="q"/>
            </a:pPr>
            <a:r>
              <a:rPr lang="en-CA" sz="3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students meet entrance requirements</a:t>
            </a:r>
          </a:p>
          <a:p>
            <a:pPr marL="428625" indent="-428625">
              <a:buFont typeface="Wingdings" panose="05000000000000000000" pitchFamily="2" charset="2"/>
              <a:buChar char="q"/>
            </a:pPr>
            <a:r>
              <a:rPr lang="en-CA" sz="3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50% tuition + fees deposit to ULI for LOA</a:t>
            </a:r>
          </a:p>
          <a:p>
            <a:pPr marL="428625" indent="-428625">
              <a:buFont typeface="Wingdings" panose="05000000000000000000" pitchFamily="2" charset="2"/>
              <a:buChar char="q"/>
            </a:pPr>
            <a:r>
              <a:rPr lang="en-CA" sz="3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– 48 hours to get LOA</a:t>
            </a:r>
            <a:endParaRPr lang="en-CA" sz="39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>
              <a:buFont typeface="Wingdings" panose="05000000000000000000" pitchFamily="2" charset="2"/>
              <a:buChar char="q"/>
            </a:pPr>
            <a:endParaRPr lang="en-CA" sz="39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5991">
            <a:off x="5305130" y="7951813"/>
            <a:ext cx="3308324" cy="1981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563" y="8789805"/>
            <a:ext cx="1169796" cy="1169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644" y="8789805"/>
            <a:ext cx="1193094" cy="1193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255" y="8789807"/>
            <a:ext cx="1127564" cy="1132323"/>
          </a:xfrm>
          <a:prstGeom prst="rect">
            <a:avLst/>
          </a:prstGeom>
        </p:spPr>
      </p:pic>
      <p:sp>
        <p:nvSpPr>
          <p:cNvPr id="12" name="Title 11"/>
          <p:cNvSpPr txBox="1">
            <a:spLocks/>
          </p:cNvSpPr>
          <p:nvPr/>
        </p:nvSpPr>
        <p:spPr>
          <a:xfrm>
            <a:off x="1582366" y="1794224"/>
            <a:ext cx="12961440" cy="8650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6000" spc="450" dirty="0" smtClean="0">
                <a:solidFill>
                  <a:srgbClr val="EABA08"/>
                </a:solidFill>
                <a:latin typeface="Impact" panose="020B0806030902050204" pitchFamily="34" charset="0"/>
              </a:rPr>
              <a:t>How to register your students</a:t>
            </a:r>
            <a:endParaRPr lang="en-CA" sz="6000" spc="450" dirty="0">
              <a:solidFill>
                <a:srgbClr val="EABA08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7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723" y="8743900"/>
            <a:ext cx="1169796" cy="1169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804" y="8743900"/>
            <a:ext cx="1193094" cy="1193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itle 11"/>
          <p:cNvSpPr txBox="1">
            <a:spLocks/>
          </p:cNvSpPr>
          <p:nvPr/>
        </p:nvSpPr>
        <p:spPr>
          <a:xfrm>
            <a:off x="2590478" y="3919364"/>
            <a:ext cx="12961440" cy="1513073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8800" spc="450" dirty="0" smtClean="0">
                <a:solidFill>
                  <a:srgbClr val="EABA08"/>
                </a:solidFill>
                <a:latin typeface="Impact" panose="020B0806030902050204" pitchFamily="34" charset="0"/>
              </a:rPr>
              <a:t>Question and Answers</a:t>
            </a:r>
            <a:endParaRPr lang="en-CA" sz="8800" spc="450" dirty="0">
              <a:solidFill>
                <a:srgbClr val="EABA08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82322" y="4993883"/>
            <a:ext cx="74528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100" b="1" spc="75" dirty="0">
                <a:ln w="11430"/>
                <a:solidFill>
                  <a:srgbClr val="7030A0"/>
                </a:solidFill>
              </a:rPr>
              <a:t>THANK </a:t>
            </a:r>
            <a:r>
              <a:rPr lang="en-US" sz="8100" b="1" spc="75" dirty="0" smtClean="0">
                <a:ln w="11430"/>
                <a:solidFill>
                  <a:srgbClr val="7030A0"/>
                </a:solidFill>
              </a:rPr>
              <a:t>YOU</a:t>
            </a:r>
            <a:endParaRPr lang="en-US" sz="8100" b="1" spc="75" dirty="0">
              <a:ln w="11430"/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9990" y="8023820"/>
            <a:ext cx="1692189" cy="1692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343" y="1543100"/>
            <a:ext cx="6870787" cy="3432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5774" y="7997030"/>
            <a:ext cx="1758146" cy="343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318" y="1399084"/>
            <a:ext cx="14977664" cy="1652527"/>
          </a:xfrm>
        </p:spPr>
        <p:txBody>
          <a:bodyPr/>
          <a:lstStyle/>
          <a:p>
            <a:pPr algn="ctr"/>
            <a:r>
              <a:rPr lang="en-US" sz="8000" b="1" dirty="0">
                <a:ln>
                  <a:prstDash val="solid"/>
                </a:ln>
                <a:solidFill>
                  <a:srgbClr val="7030A0"/>
                </a:solidFill>
              </a:rPr>
              <a:t>What is </a:t>
            </a:r>
            <a:r>
              <a:rPr lang="en-US" sz="8000" b="1" dirty="0" smtClean="0">
                <a:ln>
                  <a:prstDash val="solid"/>
                </a:ln>
                <a:solidFill>
                  <a:srgbClr val="7030A0"/>
                </a:solidFill>
              </a:rPr>
              <a:t>Certification </a:t>
            </a:r>
            <a:r>
              <a:rPr lang="en-US" sz="8000" b="1" dirty="0">
                <a:ln>
                  <a:prstDash val="solid"/>
                </a:ln>
                <a:solidFill>
                  <a:srgbClr val="7030A0"/>
                </a:solidFill>
              </a:rPr>
              <a:t>and EQA</a:t>
            </a:r>
            <a:endParaRPr lang="en-CA" sz="80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478" y="3703340"/>
            <a:ext cx="125293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The </a:t>
            </a:r>
            <a:r>
              <a:rPr lang="en-US" sz="4400" dirty="0" smtClean="0">
                <a:solidFill>
                  <a:srgbClr val="7030A0"/>
                </a:solidFill>
              </a:rPr>
              <a:t>certification </a:t>
            </a:r>
            <a:r>
              <a:rPr lang="en-US" sz="4400" dirty="0">
                <a:solidFill>
                  <a:srgbClr val="7030A0"/>
                </a:solidFill>
              </a:rPr>
              <a:t>process recognizes the institution for its quality assurance and integrity. </a:t>
            </a:r>
          </a:p>
          <a:p>
            <a:endParaRPr lang="en-US" sz="4400" dirty="0">
              <a:solidFill>
                <a:srgbClr val="7030A0"/>
              </a:solidFill>
            </a:endParaRPr>
          </a:p>
          <a:p>
            <a:r>
              <a:rPr lang="en-US" sz="4400" b="1" dirty="0">
                <a:solidFill>
                  <a:srgbClr val="7030A0"/>
                </a:solidFill>
              </a:rPr>
              <a:t>Education Quality Assurance </a:t>
            </a:r>
            <a:r>
              <a:rPr lang="en-ZW" sz="4400" dirty="0">
                <a:solidFill>
                  <a:srgbClr val="7030A0"/>
                </a:solidFill>
              </a:rPr>
              <a:t>identifies BC’s Post-Secondary Institutions that have met or exceeded Provincial Government Recognized Quality Assurance Standards</a:t>
            </a:r>
          </a:p>
          <a:p>
            <a:endParaRPr lang="en-US" sz="4400" b="1" dirty="0">
              <a:solidFill>
                <a:srgbClr val="7030A0"/>
              </a:solidFill>
            </a:endParaRPr>
          </a:p>
          <a:p>
            <a:r>
              <a:rPr lang="en-US" sz="4400" b="1" i="1" dirty="0">
                <a:solidFill>
                  <a:srgbClr val="7030A0"/>
                </a:solidFill>
              </a:rPr>
              <a:t>ULI HAS BEEN ACCREDITED SINCE 1999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0" y="6007596"/>
            <a:ext cx="15841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9" y="3686687"/>
            <a:ext cx="160338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669" y="2855344"/>
            <a:ext cx="189071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7" descr="Image result for irc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14" y="2000984"/>
            <a:ext cx="12448187" cy="359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51111" y="6871692"/>
            <a:ext cx="12824796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Every study permit comes </a:t>
            </a:r>
          </a:p>
          <a:p>
            <a:pPr algn="ctr">
              <a:defRPr/>
            </a:pPr>
            <a:r>
              <a:rPr lang="en-US" sz="5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with an automatic open work </a:t>
            </a:r>
            <a:r>
              <a:rPr lang="en-US" sz="5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permit 20 hours a week.</a:t>
            </a:r>
            <a:endParaRPr lang="en-US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2637" y="1684646"/>
            <a:ext cx="15221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n>
                  <a:prstDash val="solid"/>
                </a:ln>
                <a:solidFill>
                  <a:srgbClr val="7030A0"/>
                </a:solidFill>
              </a:rPr>
              <a:t>WE </a:t>
            </a:r>
            <a:r>
              <a:rPr lang="en-US" sz="7200" b="1" dirty="0" smtClean="0">
                <a:ln>
                  <a:prstDash val="solid"/>
                </a:ln>
                <a:solidFill>
                  <a:srgbClr val="7030A0"/>
                </a:solidFill>
              </a:rPr>
              <a:t>ARE A DESIGNATED INSTITUTION </a:t>
            </a:r>
            <a:endParaRPr lang="en-US" sz="7200" b="1" dirty="0">
              <a:ln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7535" y="5333942"/>
            <a:ext cx="117919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Designated Learning Institute </a:t>
            </a:r>
          </a:p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#:  019283932472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55" y="2918139"/>
            <a:ext cx="1827918" cy="18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80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50" y="1543100"/>
            <a:ext cx="10147990" cy="1224136"/>
          </a:xfrm>
        </p:spPr>
        <p:txBody>
          <a:bodyPr/>
          <a:lstStyle/>
          <a:p>
            <a:pPr algn="ctr"/>
            <a:r>
              <a:rPr lang="en-US" sz="8000" b="1" dirty="0">
                <a:ln>
                  <a:prstDash val="solid"/>
                </a:ln>
                <a:solidFill>
                  <a:srgbClr val="7030A0"/>
                </a:solidFill>
              </a:rPr>
              <a:t>WHY ULI? </a:t>
            </a:r>
            <a:endParaRPr lang="en-CA" sz="8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286" y="2767236"/>
            <a:ext cx="1677786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ZW" sz="4000" b="1" i="1" dirty="0">
                <a:solidFill>
                  <a:srgbClr val="7030A0"/>
                </a:solidFill>
              </a:rPr>
              <a:t>Earn a Canadian Diploma / Certificate </a:t>
            </a:r>
          </a:p>
          <a:p>
            <a:pPr algn="ctr">
              <a:spcAft>
                <a:spcPts val="600"/>
              </a:spcAft>
            </a:pPr>
            <a:r>
              <a:rPr lang="en-ZW" sz="4000" b="1" dirty="0">
                <a:solidFill>
                  <a:srgbClr val="7030A0"/>
                </a:solidFill>
              </a:rPr>
              <a:t>In 6 months – 2 years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W" sz="4000" b="1" dirty="0">
                <a:solidFill>
                  <a:srgbClr val="7030A0"/>
                </a:solidFill>
              </a:rPr>
              <a:t>Pathway Programs Available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W" sz="4000" b="1" dirty="0" smtClean="0">
                <a:solidFill>
                  <a:srgbClr val="7030A0"/>
                </a:solidFill>
              </a:rPr>
              <a:t>Flexibility Of Schedules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W" sz="4000" b="1" dirty="0" smtClean="0">
                <a:solidFill>
                  <a:srgbClr val="7030A0"/>
                </a:solidFill>
              </a:rPr>
              <a:t>Students </a:t>
            </a:r>
            <a:r>
              <a:rPr lang="en-ZW" sz="4000" b="1" dirty="0">
                <a:solidFill>
                  <a:srgbClr val="7030A0"/>
                </a:solidFill>
              </a:rPr>
              <a:t>Can WORK AND LEARN: 20 Hours a Week Open Work Permit immediately 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W" sz="4000" b="1" dirty="0" smtClean="0">
                <a:solidFill>
                  <a:srgbClr val="7030A0"/>
                </a:solidFill>
              </a:rPr>
              <a:t>Prior </a:t>
            </a:r>
            <a:r>
              <a:rPr lang="en-ZW" sz="4000" b="1" dirty="0">
                <a:solidFill>
                  <a:srgbClr val="7030A0"/>
                </a:solidFill>
              </a:rPr>
              <a:t>Learning </a:t>
            </a:r>
            <a:r>
              <a:rPr lang="en-ZW" sz="4000" b="1" dirty="0" smtClean="0">
                <a:solidFill>
                  <a:srgbClr val="7030A0"/>
                </a:solidFill>
              </a:rPr>
              <a:t>Recognition (up to 50% recognition)</a:t>
            </a:r>
            <a:endParaRPr lang="en-ZW" sz="40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6763" y="8179486"/>
            <a:ext cx="160338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50" y="1543100"/>
            <a:ext cx="10147990" cy="1224136"/>
          </a:xfrm>
        </p:spPr>
        <p:txBody>
          <a:bodyPr/>
          <a:lstStyle/>
          <a:p>
            <a:pPr algn="ctr"/>
            <a:r>
              <a:rPr lang="en-US" sz="8000" b="1" dirty="0">
                <a:ln>
                  <a:prstDash val="solid"/>
                </a:ln>
                <a:solidFill>
                  <a:srgbClr val="7030A0"/>
                </a:solidFill>
              </a:rPr>
              <a:t>WHY ULI? </a:t>
            </a:r>
            <a:endParaRPr lang="en-CA" sz="8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286" y="2767236"/>
            <a:ext cx="16777864" cy="6306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ZW" sz="4000" b="1" i="1" dirty="0">
                <a:solidFill>
                  <a:srgbClr val="7030A0"/>
                </a:solidFill>
              </a:rPr>
              <a:t>Earn a Canadian Diploma / Certificate </a:t>
            </a:r>
          </a:p>
          <a:p>
            <a:pPr algn="ctr">
              <a:spcAft>
                <a:spcPts val="600"/>
              </a:spcAft>
            </a:pPr>
            <a:r>
              <a:rPr lang="en-ZW" sz="4000" b="1" dirty="0">
                <a:solidFill>
                  <a:srgbClr val="7030A0"/>
                </a:solidFill>
              </a:rPr>
              <a:t>In 6 months – 2 years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W" sz="4000" b="1" dirty="0">
                <a:solidFill>
                  <a:srgbClr val="7030A0"/>
                </a:solidFill>
              </a:rPr>
              <a:t>Small Class Sizes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W" sz="4000" b="1" dirty="0">
                <a:solidFill>
                  <a:srgbClr val="7030A0"/>
                </a:solidFill>
              </a:rPr>
              <a:t>Professional Instructors have industry experience</a:t>
            </a:r>
            <a:endParaRPr lang="en-CA" sz="4000" b="1" dirty="0">
              <a:solidFill>
                <a:srgbClr val="7030A0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W" sz="4000" b="1" dirty="0">
                <a:solidFill>
                  <a:srgbClr val="7030A0"/>
                </a:solidFill>
              </a:rPr>
              <a:t>Practicums and Co Ops in the Field Of Study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W" sz="4000" b="1" dirty="0">
                <a:solidFill>
                  <a:srgbClr val="7030A0"/>
                </a:solidFill>
              </a:rPr>
              <a:t> Experience the Canadian work environment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W" sz="4000" b="1" dirty="0">
                <a:solidFill>
                  <a:srgbClr val="7030A0"/>
                </a:solidFill>
              </a:rPr>
              <a:t>ULI finds the work experience in Canada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6763" y="8023820"/>
            <a:ext cx="160338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7680" y="1004192"/>
            <a:ext cx="1144927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Third Party Certifications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941" y="2254675"/>
            <a:ext cx="3402806" cy="167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4" descr="Image result for AH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5"/>
          <a:stretch>
            <a:fillRect/>
          </a:stretch>
        </p:blipFill>
        <p:spPr bwMode="auto">
          <a:xfrm>
            <a:off x="7039748" y="2094638"/>
            <a:ext cx="27003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5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45" y="1984264"/>
            <a:ext cx="1897913" cy="196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6" descr="NNAS / SNE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45" y="5831947"/>
            <a:ext cx="4427516" cy="170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7" descr="Image result for NC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45" y="4330629"/>
            <a:ext cx="3847368" cy="111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8" descr="Image result for worldhost certific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525" y="5961097"/>
            <a:ext cx="2593181" cy="145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20" descr="Image result for canadian payroll association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78" y="4348181"/>
            <a:ext cx="44291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21" descr="Canadian First-Aid Training - CPR - Winnipeg - Manitob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471" y="5831947"/>
            <a:ext cx="43100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67378" y="7790708"/>
            <a:ext cx="127454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smtClean="0">
                <a:solidFill>
                  <a:srgbClr val="7030A0"/>
                </a:solidFill>
              </a:rPr>
              <a:t>Third party certifications means national and global recognition of your clients achievements – Gateway to employability</a:t>
            </a:r>
            <a:endParaRPr lang="en-CA" sz="44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26318" y="8050843"/>
            <a:ext cx="160338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94534" y="2735371"/>
            <a:ext cx="2474640" cy="242506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2700" dirty="0">
                <a:solidFill>
                  <a:prstClr val="white"/>
                </a:solidFill>
                <a:latin typeface="Calibri"/>
              </a:rPr>
              <a:t>             </a:t>
            </a:r>
          </a:p>
        </p:txBody>
      </p:sp>
      <p:sp>
        <p:nvSpPr>
          <p:cNvPr id="5" name="Oval 4"/>
          <p:cNvSpPr/>
          <p:nvPr/>
        </p:nvSpPr>
        <p:spPr>
          <a:xfrm>
            <a:off x="7717270" y="2997893"/>
            <a:ext cx="2474640" cy="242506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2700" dirty="0">
                <a:solidFill>
                  <a:prstClr val="white"/>
                </a:solidFill>
                <a:latin typeface="Calibri"/>
              </a:rPr>
              <a:t>             </a:t>
            </a:r>
          </a:p>
        </p:txBody>
      </p:sp>
      <p:sp>
        <p:nvSpPr>
          <p:cNvPr id="6" name="Oval 5"/>
          <p:cNvSpPr/>
          <p:nvPr/>
        </p:nvSpPr>
        <p:spPr>
          <a:xfrm>
            <a:off x="12069166" y="2855155"/>
            <a:ext cx="2474640" cy="242506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2700" dirty="0">
                <a:solidFill>
                  <a:prstClr val="white"/>
                </a:solidFill>
                <a:latin typeface="Calibri"/>
              </a:rPr>
              <a:t>             </a:t>
            </a:r>
          </a:p>
        </p:txBody>
      </p:sp>
      <p:sp>
        <p:nvSpPr>
          <p:cNvPr id="7" name="Oval 6"/>
          <p:cNvSpPr/>
          <p:nvPr/>
        </p:nvSpPr>
        <p:spPr>
          <a:xfrm>
            <a:off x="7571121" y="6677203"/>
            <a:ext cx="2706528" cy="242506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2700" dirty="0">
                <a:solidFill>
                  <a:prstClr val="white"/>
                </a:solidFill>
                <a:latin typeface="Calibri"/>
              </a:rPr>
              <a:t>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54474" y="2019767"/>
            <a:ext cx="3617592" cy="4095842"/>
          </a:xfrm>
          <a:prstGeom prst="rect">
            <a:avLst/>
          </a:prstGeom>
          <a:noFill/>
        </p:spPr>
        <p:txBody>
          <a:bodyPr spcFirstLastPara="1" wrap="square" lIns="137160" tIns="68580" rIns="137160" bIns="68580" numCol="1">
            <a:prstTxWarp prst="textArchDown">
              <a:avLst>
                <a:gd name="adj" fmla="val 2155846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71600"/>
            <a:r>
              <a:rPr lang="en-US" sz="4800" b="1" spc="75" dirty="0">
                <a:ln w="11430">
                  <a:noFill/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Health Care Services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45794" y="2485544"/>
            <a:ext cx="3617592" cy="4095842"/>
          </a:xfrm>
          <a:prstGeom prst="rect">
            <a:avLst/>
          </a:prstGeom>
          <a:noFill/>
        </p:spPr>
        <p:txBody>
          <a:bodyPr spcFirstLastPara="1" wrap="square" lIns="137160" tIns="68580" rIns="137160" bIns="68580" numCol="1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71600"/>
            <a:r>
              <a:rPr lang="en-US" sz="4800" b="1" spc="75" dirty="0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Hospitality &amp; Tourism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74286" y="2019767"/>
            <a:ext cx="3617592" cy="4095842"/>
          </a:xfrm>
          <a:prstGeom prst="rect">
            <a:avLst/>
          </a:prstGeom>
          <a:noFill/>
        </p:spPr>
        <p:txBody>
          <a:bodyPr spcFirstLastPara="1" wrap="square" lIns="137160" tIns="68580" rIns="137160" bIns="68580" numCol="1">
            <a:prstTxWarp prst="textArchDown">
              <a:avLst>
                <a:gd name="adj" fmla="val 2155846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71600"/>
            <a:r>
              <a:rPr lang="en-US" sz="4800" b="1" spc="75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Computerized Accounting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45794" y="6115610"/>
            <a:ext cx="3594192" cy="3440240"/>
          </a:xfrm>
          <a:prstGeom prst="rect">
            <a:avLst/>
          </a:prstGeom>
          <a:noFill/>
        </p:spPr>
        <p:txBody>
          <a:bodyPr spcFirstLastPara="1" wrap="square" lIns="137160" tIns="68580" rIns="137160" bIns="68580" numCol="1">
            <a:prstTxWarp prst="textArchUp">
              <a:avLst>
                <a:gd name="adj" fmla="val 925421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71600"/>
            <a:r>
              <a:rPr lang="en-US" sz="4800" b="1" spc="75" dirty="0">
                <a:ln w="11430">
                  <a:solidFill>
                    <a:srgbClr val="F79646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Global Trade &amp; Business </a:t>
            </a:r>
            <a:r>
              <a:rPr lang="en-US" sz="4800" b="1" spc="75" dirty="0" err="1">
                <a:ln w="11430">
                  <a:solidFill>
                    <a:srgbClr val="F79646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Mgt</a:t>
            </a:r>
            <a:endParaRPr lang="en-US" sz="4800" b="1" spc="75" dirty="0">
              <a:ln w="11430">
                <a:solidFill>
                  <a:srgbClr val="F79646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2487702" y="6564062"/>
            <a:ext cx="4212467" cy="33580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CA" sz="2700" dirty="0">
                <a:solidFill>
                  <a:prstClr val="white"/>
                </a:solidFill>
                <a:latin typeface="Calibri"/>
              </a:rPr>
              <a:t>English &amp; Industry Specific Training </a:t>
            </a:r>
          </a:p>
          <a:p>
            <a:pPr algn="ctr" defTabSz="1371600"/>
            <a:endParaRPr lang="en-CA" sz="2700" dirty="0">
              <a:solidFill>
                <a:prstClr val="white"/>
              </a:solidFill>
              <a:latin typeface="Calibri"/>
            </a:endParaRPr>
          </a:p>
          <a:p>
            <a:pPr algn="ctr" defTabSz="1371600"/>
            <a:r>
              <a:rPr lang="en-CA" sz="2700" dirty="0">
                <a:solidFill>
                  <a:prstClr val="white"/>
                </a:solidFill>
                <a:latin typeface="Calibri"/>
              </a:rPr>
              <a:t>ESL Certification Prep (</a:t>
            </a:r>
            <a:r>
              <a:rPr lang="en-CA" sz="2700" dirty="0" smtClean="0">
                <a:solidFill>
                  <a:prstClr val="white"/>
                </a:solidFill>
                <a:latin typeface="Calibri"/>
              </a:rPr>
              <a:t>IELTS, CELPIP and CELBAN)</a:t>
            </a:r>
            <a:endParaRPr lang="en-CA" sz="27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060" y="8752334"/>
            <a:ext cx="1169796" cy="11697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955" y="8729036"/>
            <a:ext cx="1193094" cy="1193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397" y="8789807"/>
            <a:ext cx="1127564" cy="113232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91532" y="942547"/>
            <a:ext cx="13926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>Programs at ULI</a:t>
            </a:r>
          </a:p>
          <a:p>
            <a:pPr algn="ctr"/>
            <a:r>
              <a:rPr lang="en-CA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>Full range of Career Paths</a:t>
            </a:r>
          </a:p>
        </p:txBody>
      </p:sp>
    </p:spTree>
    <p:extLst>
      <p:ext uri="{BB962C8B-B14F-4D97-AF65-F5344CB8AC3E}">
        <p14:creationId xmlns:p14="http://schemas.microsoft.com/office/powerpoint/2010/main" val="16748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4762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6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8" presetClass="entr" presetSubtype="0" accel="5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9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1" grpId="0"/>
      <p:bldP spid="12" grpId="0"/>
      <p:bldP spid="14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4937" y="1255068"/>
            <a:ext cx="12408140" cy="3877985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CA" sz="5400" b="1" dirty="0">
                <a:solidFill>
                  <a:schemeClr val="accent4">
                    <a:lumMod val="75000"/>
                  </a:schemeClr>
                </a:solidFill>
              </a:rPr>
              <a:t>Program Options</a:t>
            </a:r>
          </a:p>
          <a:p>
            <a:pPr algn="ctr"/>
            <a:r>
              <a:rPr lang="en-CA" sz="45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All our Faculties offer Diploma Programs</a:t>
            </a:r>
          </a:p>
          <a:p>
            <a:pPr algn="ctr"/>
            <a:r>
              <a:rPr lang="en-CA" sz="45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 the time you see below</a:t>
            </a:r>
          </a:p>
          <a:p>
            <a:endParaRPr lang="en-CA" sz="4500" b="1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en-US" sz="54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39139" y="4135388"/>
            <a:ext cx="5669868" cy="4379906"/>
          </a:xfrm>
          <a:prstGeom prst="rect">
            <a:avLst/>
          </a:prstGeom>
        </p:spPr>
        <p:txBody>
          <a:bodyPr vert="horz" lIns="137160" tIns="68580" rIns="137160" bIns="6858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900" b="1" dirty="0">
                <a:solidFill>
                  <a:schemeClr val="accent4">
                    <a:lumMod val="75000"/>
                  </a:schemeClr>
                </a:solidFill>
              </a:rPr>
              <a:t>Diploma Programs</a:t>
            </a:r>
            <a:endParaRPr lang="en-CA" sz="69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CA" sz="5700" b="1" dirty="0">
                <a:solidFill>
                  <a:schemeClr val="accent4">
                    <a:lumMod val="75000"/>
                  </a:schemeClr>
                </a:solidFill>
              </a:rPr>
              <a:t>2 Years with Co - Op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5100" dirty="0">
                <a:solidFill>
                  <a:schemeClr val="accent4">
                    <a:lumMod val="75000"/>
                  </a:schemeClr>
                </a:solidFill>
              </a:rPr>
              <a:t>1 Year Study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5100" dirty="0">
                <a:solidFill>
                  <a:schemeClr val="accent4">
                    <a:lumMod val="75000"/>
                  </a:schemeClr>
                </a:solidFill>
              </a:rPr>
              <a:t>1 Year Co - Op</a:t>
            </a:r>
          </a:p>
          <a:p>
            <a:r>
              <a:rPr lang="en-CA" sz="6150" b="1" dirty="0">
                <a:solidFill>
                  <a:schemeClr val="accent4">
                    <a:lumMod val="75000"/>
                  </a:schemeClr>
                </a:solidFill>
              </a:rPr>
              <a:t>1 Year Study (No Co - Op)</a:t>
            </a:r>
          </a:p>
        </p:txBody>
      </p:sp>
      <p:sp>
        <p:nvSpPr>
          <p:cNvPr id="8" name="Rectangle 7"/>
          <p:cNvSpPr/>
          <p:nvPr/>
        </p:nvSpPr>
        <p:spPr>
          <a:xfrm>
            <a:off x="9474885" y="4135388"/>
            <a:ext cx="59205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QuickStart Programs</a:t>
            </a:r>
            <a:endParaRPr lang="en-CA" sz="4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771525" indent="-771525">
              <a:buFont typeface="Arial" panose="020B0604020202020204" pitchFamily="34" charset="0"/>
              <a:buChar char="•"/>
            </a:pPr>
            <a:r>
              <a:rPr lang="en-CA" sz="4800" b="1" dirty="0">
                <a:solidFill>
                  <a:schemeClr val="accent4">
                    <a:lumMod val="75000"/>
                  </a:schemeClr>
                </a:solidFill>
              </a:rPr>
              <a:t>6 + 6 Programs</a:t>
            </a:r>
          </a:p>
          <a:p>
            <a:pPr marL="1771650" lvl="2" indent="-400050">
              <a:buFont typeface="Wingdings" panose="05000000000000000000" pitchFamily="2" charset="2"/>
              <a:buChar char="§"/>
            </a:pPr>
            <a:r>
              <a:rPr lang="en-CA" sz="3900" dirty="0">
                <a:solidFill>
                  <a:schemeClr val="accent4">
                    <a:lumMod val="75000"/>
                  </a:schemeClr>
                </a:solidFill>
              </a:rPr>
              <a:t>6 Months Study</a:t>
            </a:r>
          </a:p>
          <a:p>
            <a:pPr marL="1771650" lvl="2" indent="-400050">
              <a:buFont typeface="Wingdings" panose="05000000000000000000" pitchFamily="2" charset="2"/>
              <a:buChar char="§"/>
            </a:pPr>
            <a:r>
              <a:rPr lang="en-CA" sz="3900" dirty="0">
                <a:solidFill>
                  <a:schemeClr val="accent4">
                    <a:lumMod val="75000"/>
                  </a:schemeClr>
                </a:solidFill>
              </a:rPr>
              <a:t>6 Months Co - Op</a:t>
            </a:r>
          </a:p>
          <a:p>
            <a:pPr marL="771525" indent="-771525">
              <a:buFont typeface="Arial" panose="020B0604020202020204" pitchFamily="34" charset="0"/>
              <a:buChar char="•"/>
            </a:pPr>
            <a:r>
              <a:rPr lang="en-CA" sz="4800" b="1" dirty="0">
                <a:solidFill>
                  <a:schemeClr val="accent4">
                    <a:lumMod val="75000"/>
                  </a:schemeClr>
                </a:solidFill>
              </a:rPr>
              <a:t>6 Months Study (No Co - Op)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1998" y="7951812"/>
            <a:ext cx="1665387" cy="166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8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Custom Design">
  <a:themeElements>
    <a:clrScheme name="Custom 2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FEB2FF"/>
      </a:accent1>
      <a:accent2>
        <a:srgbClr val="548DD4"/>
      </a:accent2>
      <a:accent3>
        <a:srgbClr val="FDC530"/>
      </a:accent3>
      <a:accent4>
        <a:srgbClr val="B679B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2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FEB2FF"/>
      </a:accent1>
      <a:accent2>
        <a:srgbClr val="548DD4"/>
      </a:accent2>
      <a:accent3>
        <a:srgbClr val="FDC530"/>
      </a:accent3>
      <a:accent4>
        <a:srgbClr val="B679B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neb Contents">
  <a:themeElements>
    <a:clrScheme name="ULI">
      <a:dk1>
        <a:srgbClr val="3F3F3F"/>
      </a:dk1>
      <a:lt1>
        <a:srgbClr val="FFFFFF"/>
      </a:lt1>
      <a:dk2>
        <a:srgbClr val="1F497D"/>
      </a:dk2>
      <a:lt2>
        <a:srgbClr val="D8D8D8"/>
      </a:lt2>
      <a:accent1>
        <a:srgbClr val="FEB2FF"/>
      </a:accent1>
      <a:accent2>
        <a:srgbClr val="548DD4"/>
      </a:accent2>
      <a:accent3>
        <a:srgbClr val="FDC530"/>
      </a:accent3>
      <a:accent4>
        <a:srgbClr val="B679B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ella">
      <a:majorFont>
        <a:latin typeface="Montserrat-Bold"/>
        <a:ea typeface="Capella Bold"/>
        <a:cs typeface=""/>
      </a:majorFont>
      <a:minorFont>
        <a:latin typeface="Aleo-Light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Custom 2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FEB2FF"/>
      </a:accent1>
      <a:accent2>
        <a:srgbClr val="548DD4"/>
      </a:accent2>
      <a:accent3>
        <a:srgbClr val="FDC530"/>
      </a:accent3>
      <a:accent4>
        <a:srgbClr val="B679B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gram_x0020_Division xmlns="9181c8c9-e159-4988-ba84-f7344acf660b" xsi:nil="true"/>
    <Notes0 xmlns="9181c8c9-e159-4988-ba84-f7344acf660b" xsi:nil="true"/>
    <Work_x0020_Experience xmlns="9181c8c9-e159-4988-ba84-f7344acf660b" xsi:nil="true"/>
    <TaxCatchAll xmlns="8377b39a-3758-4586-838e-a9a6585951d0"/>
    <StartDate xmlns="9181c8c9-e159-4988-ba84-f7344acf660b" xsi:nil="true"/>
    <Campus xmlns="9181c8c9-e159-4988-ba84-f7344acf660b" xsi:nil="true"/>
    <ebad600e7898445ba3eac9060c25cf89 xmlns="9181c8c9-e159-4988-ba84-f7344acf660b">
      <Terms xmlns="http://schemas.microsoft.com/office/infopath/2007/PartnerControls"/>
    </ebad600e7898445ba3eac9060c25cf89>
    <Date_x0020_Started xmlns="9181c8c9-e159-4988-ba84-f7344acf660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F404DD3D5E15449B28A2B337DFAB53" ma:contentTypeVersion="25" ma:contentTypeDescription="Create a new document." ma:contentTypeScope="" ma:versionID="706bf82020ba17bf813b7ee91f39a30e">
  <xsd:schema xmlns:xsd="http://www.w3.org/2001/XMLSchema" xmlns:xs="http://www.w3.org/2001/XMLSchema" xmlns:p="http://schemas.microsoft.com/office/2006/metadata/properties" xmlns:ns2="9181c8c9-e159-4988-ba84-f7344acf660b" xmlns:ns3="8377b39a-3758-4586-838e-a9a6585951d0" targetNamespace="http://schemas.microsoft.com/office/2006/metadata/properties" ma:root="true" ma:fieldsID="52e717874a7eeb0c738915ad46e41814" ns2:_="" ns3:_="">
    <xsd:import namespace="9181c8c9-e159-4988-ba84-f7344acf660b"/>
    <xsd:import namespace="8377b39a-3758-4586-838e-a9a6585951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ebad600e7898445ba3eac9060c25cf89" minOccurs="0"/>
                <xsd:element ref="ns3:TaxCatchAll" minOccurs="0"/>
                <xsd:element ref="ns2:Campus" minOccurs="0"/>
                <xsd:element ref="ns2:Work_x0020_Experience" minOccurs="0"/>
                <xsd:element ref="ns2:Date_x0020_Started" minOccurs="0"/>
                <xsd:element ref="ns2:Program_x0020_Division" minOccurs="0"/>
                <xsd:element ref="ns2:StartDate" minOccurs="0"/>
                <xsd:element ref="ns2:Notes0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1c8c9-e159-4988-ba84-f7344acf66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ebad600e7898445ba3eac9060c25cf89" ma:index="17" nillable="true" ma:taxonomy="true" ma:internalName="ebad600e7898445ba3eac9060c25cf89" ma:taxonomyFieldName="Program_x0020_Courses" ma:displayName="Programs" ma:readOnly="false" ma:default="" ma:fieldId="{ebad600e-7898-445b-a3ea-c9060c25cf89}" ma:taxonomyMulti="true" ma:sspId="e10a58dd-1aa6-49e9-bcdf-b782f4bcbd17" ma:termSetId="8765da32-9c1d-44c3-ad63-965b55d7075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mpus" ma:index="19" nillable="true" ma:displayName="Campus" ma:description="Student - Campus" ma:internalName="Campus">
      <xsd:simpleType>
        <xsd:restriction base="dms:Choice">
          <xsd:enumeration value="Richmond"/>
          <xsd:enumeration value="Vancouver"/>
          <xsd:enumeration value="Downtown"/>
        </xsd:restriction>
      </xsd:simpleType>
    </xsd:element>
    <xsd:element name="Work_x0020_Experience" ma:index="20" nillable="true" ma:displayName="Work Experience" ma:internalName="Work_x0020_Experience">
      <xsd:simpleType>
        <xsd:restriction base="dms:Choice">
          <xsd:enumeration value="Co-Op"/>
          <xsd:enumeration value="Practicum"/>
        </xsd:restriction>
      </xsd:simpleType>
    </xsd:element>
    <xsd:element name="Date_x0020_Started" ma:index="21" nillable="true" ma:displayName="Start Date" ma:format="DateOnly" ma:internalName="Date_x0020_Started">
      <xsd:simpleType>
        <xsd:restriction base="dms:DateTime"/>
      </xsd:simpleType>
    </xsd:element>
    <xsd:element name="Program_x0020_Division" ma:index="22" nillable="true" ma:displayName="Program Division" ma:format="Dropdown" ma:internalName="Program_x0020_Division">
      <xsd:simpleType>
        <xsd:restriction base="dms:Choice">
          <xsd:enumeration value="Business Management"/>
          <xsd:enumeration value="Computerized Accounting"/>
          <xsd:enumeration value="English as a Second Language"/>
          <xsd:enumeration value="Global Trade &amp; Marketing"/>
          <xsd:enumeration value="Healthcare &amp; Nursing"/>
          <xsd:enumeration value="Hospitality &amp; Tourism"/>
          <xsd:enumeration value="Insurance Licensing"/>
          <xsd:enumeration value="Office Administration"/>
        </xsd:restriction>
      </xsd:simpleType>
    </xsd:element>
    <xsd:element name="StartDate" ma:index="23" nillable="true" ma:displayName="StartDate" ma:format="DateOnly" ma:internalName="StartDate">
      <xsd:simpleType>
        <xsd:restriction base="dms:DateTime"/>
      </xsd:simpleType>
    </xsd:element>
    <xsd:element name="Notes0" ma:index="24" nillable="true" ma:displayName="Notes" ma:description="Transfered from Nursing" ma:internalName="Notes0">
      <xsd:simpleType>
        <xsd:restriction base="dms:Text">
          <xsd:maxLength value="255"/>
        </xsd:restriction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7b39a-3758-4586-838e-a9a6585951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bc53246-a4c8-4d68-978c-6818019175e6}" ma:internalName="TaxCatchAll" ma:showField="CatchAllData" ma:web="8377b39a-3758-4586-838e-a9a6585951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AEF897-2CDA-4798-BCF2-1D4E0322F6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5FC1CF-EB4D-4096-975D-503D4293F90F}">
  <ds:schemaRefs>
    <ds:schemaRef ds:uri="8377b39a-3758-4586-838e-a9a6585951d0"/>
    <ds:schemaRef ds:uri="http://purl.org/dc/elements/1.1/"/>
    <ds:schemaRef ds:uri="http://schemas.microsoft.com/office/2006/metadata/properties"/>
    <ds:schemaRef ds:uri="9181c8c9-e159-4988-ba84-f7344acf66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D058B34-9B1C-469D-81F6-0767B0D47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81c8c9-e159-4988-ba84-f7344acf660b"/>
    <ds:schemaRef ds:uri="8377b39a-3758-4586-838e-a9a6585951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15864</TotalTime>
  <Words>850</Words>
  <Application>Microsoft Office PowerPoint</Application>
  <PresentationFormat>Custom</PresentationFormat>
  <Paragraphs>169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Aleo-Bold</vt:lpstr>
      <vt:lpstr>Aleo-BoldItalic</vt:lpstr>
      <vt:lpstr>Aleo-Light</vt:lpstr>
      <vt:lpstr>Aleo-LightItalic</vt:lpstr>
      <vt:lpstr>Capella Bold</vt:lpstr>
      <vt:lpstr>Capella Light</vt:lpstr>
      <vt:lpstr>Montserrat-Bold</vt:lpstr>
      <vt:lpstr>ＭＳ Ｐゴシック</vt:lpstr>
      <vt:lpstr>游ゴシック</vt:lpstr>
      <vt:lpstr>游ゴシック Light</vt:lpstr>
      <vt:lpstr>Arial</vt:lpstr>
      <vt:lpstr>Arial Black</vt:lpstr>
      <vt:lpstr>Calibri</vt:lpstr>
      <vt:lpstr>Calibri Light</vt:lpstr>
      <vt:lpstr>Impact</vt:lpstr>
      <vt:lpstr>Wingdings</vt:lpstr>
      <vt:lpstr>1_Custom Design</vt:lpstr>
      <vt:lpstr>Custom Design</vt:lpstr>
      <vt:lpstr>Deneb Contents</vt:lpstr>
      <vt:lpstr>Prepared for Study Metro</vt:lpstr>
      <vt:lpstr>Who is ULI?</vt:lpstr>
      <vt:lpstr>What is Certification and EQA</vt:lpstr>
      <vt:lpstr>PowerPoint Presentation</vt:lpstr>
      <vt:lpstr>WHY ULI? </vt:lpstr>
      <vt:lpstr>WHY ULI?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Deneb</dc:title>
  <dc:creator>Jun</dc:creator>
  <cp:lastModifiedBy>Dennis Li</cp:lastModifiedBy>
  <cp:revision>303</cp:revision>
  <dcterms:created xsi:type="dcterms:W3CDTF">2014-05-31T17:00:12Z</dcterms:created>
  <dcterms:modified xsi:type="dcterms:W3CDTF">2020-04-13T04:41:23Z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0x01010088F404DD3D5E15449B28A2B337DFAB53</vt:lpwstr>
  </property>
  <property fmtid="{D5CDD505-2E9C-101B-9397-08002B2CF9AE}" pid="3" name="Program Courses">
    <vt:lpwstr/>
  </property>
</Properties>
</file>