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  <p:sldMasterId id="2147483665" r:id="rId2"/>
  </p:sldMasterIdLst>
  <p:notesMasterIdLst>
    <p:notesMasterId r:id="rId22"/>
  </p:notesMasterIdLst>
  <p:handoutMasterIdLst>
    <p:handoutMasterId r:id="rId23"/>
  </p:handoutMasterIdLst>
  <p:sldIdLst>
    <p:sldId id="351" r:id="rId3"/>
    <p:sldId id="358" r:id="rId4"/>
    <p:sldId id="355" r:id="rId5"/>
    <p:sldId id="392" r:id="rId6"/>
    <p:sldId id="354" r:id="rId7"/>
    <p:sldId id="409" r:id="rId8"/>
    <p:sldId id="378" r:id="rId9"/>
    <p:sldId id="390" r:id="rId10"/>
    <p:sldId id="357" r:id="rId11"/>
    <p:sldId id="338" r:id="rId12"/>
    <p:sldId id="339" r:id="rId13"/>
    <p:sldId id="350" r:id="rId14"/>
    <p:sldId id="379" r:id="rId15"/>
    <p:sldId id="359" r:id="rId16"/>
    <p:sldId id="400" r:id="rId17"/>
    <p:sldId id="407" r:id="rId18"/>
    <p:sldId id="412" r:id="rId19"/>
    <p:sldId id="414" r:id="rId20"/>
    <p:sldId id="388" r:id="rId2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  <a:srgbClr val="0000FF"/>
    <a:srgbClr val="4732E0"/>
    <a:srgbClr val="EFFFFF"/>
    <a:srgbClr val="E0F8FA"/>
    <a:srgbClr val="CCFFFF"/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fld id="{52D2B3DE-BAA4-4756-B65C-651F5D7B15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fld id="{F36CA3CA-96C5-4223-B530-A6034457B02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C1D6F9-6AA9-41D5-ACDB-9D6371134634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D08C3-5784-4155-8805-97297D350E88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06C40-8BDE-433F-A943-EE31C150F3FB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1" hangingPunct="1"/>
            <a:fld id="{F31D2D92-B09E-44DB-808D-8E51D1C00EF3}" type="slidenum">
              <a:rPr lang="en-US" altLang="en-US" sz="1200">
                <a:latin typeface="Calibri" pitchFamily="34" charset="0"/>
              </a:rPr>
              <a:pPr algn="r" defTabSz="931863" eaLnBrk="1" hangingPunct="1"/>
              <a:t>15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45060" name="Rectangle 5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/>
              <a:t>The Part- or Full-time MBA can take anywhere from 10 to 36 months depending how many courses you carry in with you: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altLang="en-US" smtClean="0"/>
              <a:t>Full-time load is considered four courses per Semester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altLang="en-US" smtClean="0"/>
              <a:t>Part-time is considered two courses per semester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altLang="en-US" smtClean="0"/>
              <a:t>All MBA student can take up to  5 electives.  </a:t>
            </a:r>
          </a:p>
          <a:p>
            <a:pPr>
              <a:buFont typeface="Wingdings" pitchFamily="2" charset="2"/>
              <a:buChar char="q"/>
            </a:pPr>
            <a:r>
              <a:rPr lang="en-US" altLang="en-US" smtClean="0"/>
              <a:t>  If you carry in all the foundation level course work, and only have ten courses to complete, tuition can be as inexpensive as $ 18,265</a:t>
            </a:r>
          </a:p>
          <a:p>
            <a:pPr>
              <a:buFont typeface="Wingdings" pitchFamily="2" charset="2"/>
              <a:buChar char="q"/>
            </a:pPr>
            <a:r>
              <a:rPr lang="en-US" altLang="en-US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 If you don’t have a business background, don’t worry, this means you will take all the prerequisites that get you ready for the MBA level courses and will cost $32,520 (all course work required)</a:t>
            </a:r>
          </a:p>
          <a:p>
            <a:pPr>
              <a:buFont typeface="Wingdings" pitchFamily="2" charset="2"/>
              <a:buChar char="q"/>
            </a:pPr>
            <a:r>
              <a:rPr lang="en-US" altLang="en-US" smtClean="0"/>
              <a:t>  Flexibility of full-time/part-time MBA:  Here’s the good news – the regular MBA program is entirely flexible you can always bump up your number of courses to a full time load or vice versa, or take a semester off if, say, your company is going IPO.</a:t>
            </a:r>
          </a:p>
          <a:p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/>
              <a:t>TRANSITION: </a:t>
            </a:r>
            <a:endParaRPr lang="en-US" altLang="en-US" smtClean="0"/>
          </a:p>
          <a:p>
            <a:r>
              <a:rPr lang="en-US" altLang="en-US" smtClean="0"/>
              <a:t>The regular program is easy to manage, flexible and a good value. For those of you with more work experience, let’s explore the Executive MBA program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795F7-45B7-422B-A543-C649AC84A82E}" type="slidenum">
              <a:rPr lang="zh-TW" altLang="en-US">
                <a:solidFill>
                  <a:srgbClr val="000000"/>
                </a:solidFill>
              </a:rPr>
              <a:pPr/>
              <a:t>16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35963" y="0"/>
            <a:ext cx="687387" cy="5762625"/>
          </a:xfrm>
          <a:prstGeom prst="rect">
            <a:avLst/>
          </a:prstGeom>
          <a:solidFill>
            <a:srgbClr val="B0ADC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4925" y="6478588"/>
            <a:ext cx="8351838" cy="266700"/>
          </a:xfrm>
          <a:prstGeom prst="rect">
            <a:avLst/>
          </a:prstGeom>
          <a:solidFill>
            <a:srgbClr val="B0ADC1">
              <a:alpha val="94901"/>
            </a:srgbClr>
          </a:solidFill>
          <a:ln>
            <a:noFill/>
          </a:ln>
          <a:extLst/>
        </p:spPr>
        <p:txBody>
          <a:bodyPr wrap="none" anchor="ctr"/>
          <a:lstStyle/>
          <a:p>
            <a:pPr eaLnBrk="1" hangingPunct="1">
              <a:tabLst>
                <a:tab pos="342900" algn="l"/>
              </a:tabLst>
            </a:pPr>
            <a:r>
              <a:rPr lang="en-US" altLang="en-US" sz="1000" b="1" u="none">
                <a:solidFill>
                  <a:schemeClr val="bg1"/>
                </a:solidFill>
                <a:cs typeface="Arial" charset="0"/>
              </a:rPr>
              <a:t>	</a:t>
            </a:r>
            <a:fld id="{BD8D1BD3-AB36-4D5C-9D51-3194C3E8D2A2}" type="slidenum">
              <a:rPr lang="en-US" altLang="en-US" sz="1000" b="1" u="none">
                <a:solidFill>
                  <a:schemeClr val="bg1"/>
                </a:solidFill>
                <a:cs typeface="Arial" charset="0"/>
              </a:rPr>
              <a:pPr eaLnBrk="1" hangingPunct="1">
                <a:tabLst>
                  <a:tab pos="342900" algn="l"/>
                </a:tabLst>
              </a:pPr>
              <a:t>‹#›</a:t>
            </a:fld>
            <a:endParaRPr lang="en-US" altLang="en-US" u="none"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48600" y="0"/>
            <a:ext cx="76200" cy="6858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248400"/>
            <a:ext cx="7848600" cy="76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24800" y="6248400"/>
            <a:ext cx="1219200" cy="76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5780088"/>
            <a:ext cx="68738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1231900"/>
            <a:ext cx="8305800" cy="0"/>
          </a:xfrm>
          <a:prstGeom prst="line">
            <a:avLst/>
          </a:prstGeom>
          <a:noFill/>
          <a:ln w="9525">
            <a:solidFill>
              <a:srgbClr val="B0ADC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66750" y="6440488"/>
            <a:ext cx="3373438" cy="336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O</a:t>
            </a:r>
            <a:r>
              <a:rPr lang="en-US" sz="12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FFICE OF </a:t>
            </a:r>
            <a:r>
              <a:rPr lang="en-US" sz="16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12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NTERNATIONAL</a:t>
            </a:r>
            <a:r>
              <a:rPr lang="en-US" sz="14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16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12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ROGRAMS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142288" y="0"/>
            <a:ext cx="925512" cy="5445125"/>
          </a:xfrm>
          <a:prstGeom prst="rect">
            <a:avLst/>
          </a:prstGeom>
          <a:solidFill>
            <a:srgbClr val="23217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1676400"/>
            <a:ext cx="571182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9113" y="5465763"/>
            <a:ext cx="9286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0" y="3086100"/>
            <a:ext cx="7391400" cy="0"/>
          </a:xfrm>
          <a:prstGeom prst="line">
            <a:avLst/>
          </a:prstGeom>
          <a:noFill/>
          <a:ln w="9525">
            <a:solidFill>
              <a:srgbClr val="B0ADC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6413500"/>
            <a:ext cx="8115300" cy="358775"/>
          </a:xfrm>
          <a:prstGeom prst="rect">
            <a:avLst/>
          </a:prstGeom>
          <a:solidFill>
            <a:srgbClr val="43428A">
              <a:alpha val="94901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u="none" smtClean="0">
              <a:cs typeface="Arial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66750" y="6440488"/>
            <a:ext cx="3373438" cy="336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O</a:t>
            </a:r>
            <a:r>
              <a:rPr lang="en-US" sz="12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FFICE OF </a:t>
            </a:r>
            <a:r>
              <a:rPr lang="en-US" sz="16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12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NTERNATIONAL</a:t>
            </a:r>
            <a:r>
              <a:rPr lang="en-US" sz="14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16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12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ROGRAMS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3124200"/>
            <a:ext cx="4267200" cy="381000"/>
          </a:xfrm>
          <a:ln w="9525"/>
        </p:spPr>
        <p:txBody>
          <a:bodyPr rIns="0"/>
          <a:lstStyle>
            <a:lvl1pPr marL="0" indent="0" algn="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2438400"/>
            <a:ext cx="6781800" cy="609600"/>
          </a:xfrm>
        </p:spPr>
        <p:txBody>
          <a:bodyPr rIns="0" anchor="b"/>
          <a:lstStyle>
            <a:lvl1pPr algn="r">
              <a:defRPr sz="3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5257800" y="3581400"/>
            <a:ext cx="2133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latin typeface="Arial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457200"/>
            <a:ext cx="18288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3340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315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5814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19600" y="1371600"/>
            <a:ext cx="3581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19600" y="3771900"/>
            <a:ext cx="3581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DACF0-582A-4A33-91CA-0F9FF028E4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AB1E6-10C7-4AF1-951B-29EBA6218C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6BA4F-9A28-48B7-BC9E-E3771D79AF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85704-497B-45BB-89D4-B1E30188F8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2EFEB-72F7-4BA6-BA92-F0D206D7E8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37AC4-9727-4E7F-A327-E90C13FFCE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22B1F-9905-4FAB-BD83-2C1A23EFB6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FFF5B-A8DB-45DA-B4E1-18FFA0FF58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B6156-7668-4D34-8836-8AFE266B88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B8AAC-AD02-4CBC-8EFA-1E89A43FE5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E31EC-81E9-4EB4-BCD0-C2136608DC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4202F-7766-4EAE-8353-1AADC6EDDC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1F447-EB82-41A2-8849-A8734768B6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0DFB6-8EF9-4FD7-B16A-F92FFCD322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67E86-34B7-430B-A036-84577428FF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716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335963" y="0"/>
            <a:ext cx="687387" cy="5762625"/>
          </a:xfrm>
          <a:prstGeom prst="rect">
            <a:avLst/>
          </a:prstGeom>
          <a:solidFill>
            <a:srgbClr val="B0ADC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34925" y="6478588"/>
            <a:ext cx="8351838" cy="266700"/>
          </a:xfrm>
          <a:prstGeom prst="rect">
            <a:avLst/>
          </a:prstGeom>
          <a:solidFill>
            <a:srgbClr val="B0ADC1">
              <a:alpha val="94901"/>
            </a:srgbClr>
          </a:solidFill>
          <a:ln>
            <a:noFill/>
          </a:ln>
          <a:extLst/>
        </p:spPr>
        <p:txBody>
          <a:bodyPr wrap="none" anchor="ctr"/>
          <a:lstStyle/>
          <a:p>
            <a:pPr eaLnBrk="1" hangingPunct="1">
              <a:tabLst>
                <a:tab pos="342900" algn="l"/>
              </a:tabLst>
            </a:pPr>
            <a:r>
              <a:rPr lang="en-US" altLang="en-US" sz="1000" b="1" u="none">
                <a:solidFill>
                  <a:schemeClr val="bg1"/>
                </a:solidFill>
                <a:cs typeface="Arial" charset="0"/>
              </a:rPr>
              <a:t>	</a:t>
            </a:r>
            <a:fld id="{58A2F218-FA69-45D9-915F-725AFA709023}" type="slidenum">
              <a:rPr lang="en-US" altLang="en-US" sz="1000" b="1" u="none">
                <a:solidFill>
                  <a:schemeClr val="bg1"/>
                </a:solidFill>
                <a:cs typeface="Arial" charset="0"/>
              </a:rPr>
              <a:pPr eaLnBrk="1" hangingPunct="1">
                <a:tabLst>
                  <a:tab pos="342900" algn="l"/>
                </a:tabLst>
              </a:pPr>
              <a:t>‹#›</a:t>
            </a:fld>
            <a:endParaRPr lang="en-US" altLang="en-US" u="none">
              <a:cs typeface="Arial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848600" y="0"/>
            <a:ext cx="76200" cy="6858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248400"/>
            <a:ext cx="7848600" cy="76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924800" y="6248400"/>
            <a:ext cx="1219200" cy="76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734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341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315200" cy="464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37550" y="5780088"/>
            <a:ext cx="68738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1231900"/>
            <a:ext cx="8305800" cy="0"/>
          </a:xfrm>
          <a:prstGeom prst="line">
            <a:avLst/>
          </a:prstGeom>
          <a:noFill/>
          <a:ln w="9525">
            <a:solidFill>
              <a:srgbClr val="B0ADC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66750" y="6440488"/>
            <a:ext cx="3373438" cy="336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O</a:t>
            </a:r>
            <a:r>
              <a:rPr lang="en-US" sz="12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FFICE OF </a:t>
            </a:r>
            <a:r>
              <a:rPr lang="en-US" sz="16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12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NTERNATIONAL</a:t>
            </a:r>
            <a:r>
              <a:rPr lang="en-US" sz="14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16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1200" b="1" u="none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ROGRAMS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5" r:id="rId1"/>
    <p:sldLayoutId id="2147486489" r:id="rId2"/>
    <p:sldLayoutId id="2147486490" r:id="rId3"/>
    <p:sldLayoutId id="2147486491" r:id="rId4"/>
    <p:sldLayoutId id="2147486492" r:id="rId5"/>
    <p:sldLayoutId id="2147486493" r:id="rId6"/>
    <p:sldLayoutId id="2147486494" r:id="rId7"/>
    <p:sldLayoutId id="2147486495" r:id="rId8"/>
    <p:sldLayoutId id="2147486496" r:id="rId9"/>
    <p:sldLayoutId id="2147486497" r:id="rId10"/>
    <p:sldLayoutId id="2147486498" r:id="rId11"/>
    <p:sldLayoutId id="2147486499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3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3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3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3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3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3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3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3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3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3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3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3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3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3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3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5" grpId="0"/>
      <p:bldP spid="273416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34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34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734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34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34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34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734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34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34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34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734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34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34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34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734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34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34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34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734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34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defTabSz="800100" rtl="0" eaLnBrk="0" fontAlgn="base" hangingPunct="0">
        <a:spcBef>
          <a:spcPct val="4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800100" rtl="0" eaLnBrk="0" fontAlgn="base" hangingPunct="0">
        <a:spcBef>
          <a:spcPct val="20000"/>
        </a:spcBef>
        <a:spcAft>
          <a:spcPct val="0"/>
        </a:spcAft>
        <a:buSzPct val="50000"/>
        <a:buChar char="O"/>
        <a:defRPr sz="2000">
          <a:solidFill>
            <a:schemeClr val="tx1"/>
          </a:solidFill>
          <a:latin typeface="+mn-lt"/>
        </a:defRPr>
      </a:lvl2pPr>
      <a:lvl3pPr marL="914400" indent="-228600" algn="l" defTabSz="8001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Times New Roman" pitchFamily="18" charset="0"/>
        </a:defRPr>
      </a:lvl3pPr>
      <a:lvl4pPr marL="1257300" indent="-228600" algn="l" defTabSz="800100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1600">
          <a:solidFill>
            <a:schemeClr val="tx1"/>
          </a:solidFill>
          <a:latin typeface="+mn-lt"/>
        </a:defRPr>
      </a:lvl4pPr>
      <a:lvl5pPr marL="1600200" indent="-228600" algn="l" defTabSz="800100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Ø"/>
        <a:defRPr sz="1600">
          <a:solidFill>
            <a:schemeClr val="tx1"/>
          </a:solidFill>
          <a:latin typeface="Times New Roman" pitchFamily="18" charset="0"/>
        </a:defRPr>
      </a:lvl5pPr>
      <a:lvl6pPr marL="2057400" indent="-228600" algn="l" defTabSz="800100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buChar char="Ø"/>
        <a:defRPr sz="1600">
          <a:solidFill>
            <a:schemeClr val="tx1"/>
          </a:solidFill>
          <a:latin typeface="Times New Roman" pitchFamily="18" charset="0"/>
        </a:defRPr>
      </a:lvl6pPr>
      <a:lvl7pPr marL="2514600" indent="-228600" algn="l" defTabSz="800100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buChar char="Ø"/>
        <a:defRPr sz="1600">
          <a:solidFill>
            <a:schemeClr val="tx1"/>
          </a:solidFill>
          <a:latin typeface="Times New Roman" pitchFamily="18" charset="0"/>
        </a:defRPr>
      </a:lvl7pPr>
      <a:lvl8pPr marL="2971800" indent="-228600" algn="l" defTabSz="800100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buChar char="Ø"/>
        <a:defRPr sz="1600">
          <a:solidFill>
            <a:schemeClr val="tx1"/>
          </a:solidFill>
          <a:latin typeface="Times New Roman" pitchFamily="18" charset="0"/>
        </a:defRPr>
      </a:lvl8pPr>
      <a:lvl9pPr marL="3429000" indent="-228600" algn="l" defTabSz="800100" rtl="0" fontAlgn="base">
        <a:spcBef>
          <a:spcPct val="20000"/>
        </a:spcBef>
        <a:spcAft>
          <a:spcPct val="0"/>
        </a:spcAft>
        <a:buSzPct val="90000"/>
        <a:buFont typeface="Wingdings" pitchFamily="2" charset="2"/>
        <a:buChar char="Ø"/>
        <a:defRPr sz="16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/>
            </a:lvl1pPr>
          </a:lstStyle>
          <a:p>
            <a:fld id="{18903ED4-EAC3-4AAA-84C5-2D92785B4B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0" r:id="rId1"/>
    <p:sldLayoutId id="2147486501" r:id="rId2"/>
    <p:sldLayoutId id="2147486502" r:id="rId3"/>
    <p:sldLayoutId id="2147486503" r:id="rId4"/>
    <p:sldLayoutId id="2147486504" r:id="rId5"/>
    <p:sldLayoutId id="2147486505" r:id="rId6"/>
    <p:sldLayoutId id="2147486506" r:id="rId7"/>
    <p:sldLayoutId id="2147486507" r:id="rId8"/>
    <p:sldLayoutId id="2147486508" r:id="rId9"/>
    <p:sldLayoutId id="2147486509" r:id="rId10"/>
    <p:sldLayoutId id="2147486510" r:id="rId11"/>
    <p:sldLayoutId id="2147486511" r:id="rId12"/>
    <p:sldLayoutId id="2147486512" r:id="rId13"/>
    <p:sldLayoutId id="2147486513" r:id="rId14"/>
    <p:sldLayoutId id="2147486514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state.edu/apply" TargetMode="External"/><Relationship Id="rId2" Type="http://schemas.openxmlformats.org/officeDocument/2006/relationships/hyperlink" Target="http://www.oip.sfsu.edu/future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F:\outreach%20videos\Testimonial%20videos\Grad%20Engineer%20-Maral%20from%20Iran.MOV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Science_Engine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 </a:t>
            </a:r>
          </a:p>
        </p:txBody>
      </p:sp>
      <p:pic>
        <p:nvPicPr>
          <p:cNvPr id="18436" name="Picture 4" descr="SFState_Logo_H_cmyk_2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723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766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248400" cy="4095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4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charset="0"/>
              </a:rPr>
              <a:t>SF State Fact Sheet</a:t>
            </a:r>
            <a:endParaRPr lang="zh-TW" altLang="en-US" sz="440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  <a:cs typeface="Arial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11738" y="1371600"/>
            <a:ext cx="4132262" cy="5486400"/>
          </a:xfrm>
          <a:solidFill>
            <a:srgbClr val="E0F8FA">
              <a:alpha val="79999"/>
            </a:srgbClr>
          </a:solidFill>
        </p:spPr>
        <p:txBody>
          <a:bodyPr/>
          <a:lstStyle/>
          <a:p>
            <a:pPr eaLnBrk="1" hangingPunct="1"/>
            <a:r>
              <a:rPr lang="en-US" altLang="zh-TW" sz="1800" b="1" smtClean="0">
                <a:ea typeface="新細明體" pitchFamily="18" charset="-120"/>
              </a:rPr>
              <a:t>Founded:</a:t>
            </a:r>
            <a:r>
              <a:rPr lang="en-US" altLang="zh-TW" sz="1800" smtClean="0">
                <a:ea typeface="新細明體" pitchFamily="18" charset="-120"/>
              </a:rPr>
              <a:t>1899. </a:t>
            </a:r>
          </a:p>
          <a:p>
            <a:pPr eaLnBrk="1" hangingPunct="1"/>
            <a:r>
              <a:rPr lang="en-US" altLang="zh-TW" sz="1800" b="1" smtClean="0">
                <a:ea typeface="新細明體" pitchFamily="18" charset="-120"/>
              </a:rPr>
              <a:t>Affiliation: </a:t>
            </a:r>
            <a:r>
              <a:rPr lang="en-US" altLang="zh-TW" sz="1800" smtClean="0">
                <a:ea typeface="新細明體" pitchFamily="18" charset="-120"/>
              </a:rPr>
              <a:t>CSU –WASC Accredited</a:t>
            </a:r>
          </a:p>
          <a:p>
            <a:pPr eaLnBrk="1" hangingPunct="1"/>
            <a:r>
              <a:rPr lang="en-US" altLang="zh-TW" sz="1800" b="1" smtClean="0">
                <a:ea typeface="新細明體" pitchFamily="18" charset="-120"/>
              </a:rPr>
              <a:t>Enrollment</a:t>
            </a:r>
            <a:r>
              <a:rPr lang="en-US" altLang="zh-TW" sz="1800" smtClean="0">
                <a:ea typeface="新細明體" pitchFamily="18" charset="-120"/>
              </a:rPr>
              <a:t>: about 29,000</a:t>
            </a:r>
          </a:p>
          <a:p>
            <a:pPr lvl="1" eaLnBrk="1" hangingPunct="1"/>
            <a:r>
              <a:rPr lang="en-US" altLang="zh-TW" sz="1800" smtClean="0">
                <a:ea typeface="新細明體" pitchFamily="18" charset="-120"/>
              </a:rPr>
              <a:t>Undergraduate: 24,000+</a:t>
            </a:r>
          </a:p>
          <a:p>
            <a:pPr lvl="1" eaLnBrk="1" hangingPunct="1"/>
            <a:r>
              <a:rPr lang="en-US" altLang="zh-TW" sz="1800" smtClean="0">
                <a:ea typeface="新細明體" pitchFamily="18" charset="-120"/>
              </a:rPr>
              <a:t>Graduate:5,000+</a:t>
            </a:r>
          </a:p>
          <a:p>
            <a:pPr lvl="1" eaLnBrk="1" hangingPunct="1"/>
            <a:r>
              <a:rPr lang="en-US" altLang="zh-TW" sz="1800" smtClean="0">
                <a:ea typeface="新細明體" pitchFamily="18" charset="-120"/>
              </a:rPr>
              <a:t>International: 1,500</a:t>
            </a:r>
          </a:p>
          <a:p>
            <a:pPr eaLnBrk="1" hangingPunct="1"/>
            <a:r>
              <a:rPr lang="en-US" altLang="zh-TW" sz="1800" b="1" smtClean="0">
                <a:ea typeface="新細明體" pitchFamily="18" charset="-120"/>
              </a:rPr>
              <a:t>Degrees/Programs:</a:t>
            </a:r>
          </a:p>
          <a:p>
            <a:pPr lvl="1" eaLnBrk="1" hangingPunct="1"/>
            <a:r>
              <a:rPr lang="en-US" altLang="zh-TW" sz="1800" smtClean="0">
                <a:ea typeface="新細明體" pitchFamily="18" charset="-120"/>
              </a:rPr>
              <a:t>Bachelor’s degrees in 115 areas of specialization</a:t>
            </a:r>
          </a:p>
          <a:p>
            <a:pPr lvl="1" eaLnBrk="1" hangingPunct="1"/>
            <a:r>
              <a:rPr lang="en-US" altLang="zh-TW" sz="1800" smtClean="0">
                <a:ea typeface="新細明體" pitchFamily="18" charset="-120"/>
              </a:rPr>
              <a:t>Master’s degrees in 95 areas of specialization</a:t>
            </a:r>
          </a:p>
          <a:p>
            <a:pPr eaLnBrk="1" hangingPunct="1"/>
            <a:r>
              <a:rPr lang="en-US" altLang="zh-TW" sz="1800" b="1" smtClean="0">
                <a:ea typeface="新細明體" pitchFamily="18" charset="-120"/>
              </a:rPr>
              <a:t>Academic Calendar: </a:t>
            </a:r>
            <a:r>
              <a:rPr lang="en-US" altLang="zh-TW" sz="1800" smtClean="0">
                <a:ea typeface="新細明體" pitchFamily="18" charset="-120"/>
              </a:rPr>
              <a:t>Two 16-week semesters </a:t>
            </a:r>
          </a:p>
          <a:p>
            <a:pPr lvl="1" eaLnBrk="1" hangingPunct="1"/>
            <a:r>
              <a:rPr lang="en-US" altLang="zh-TW" sz="1800" smtClean="0">
                <a:ea typeface="新細明體" pitchFamily="18" charset="-120"/>
              </a:rPr>
              <a:t>Fall: August to December</a:t>
            </a:r>
          </a:p>
          <a:p>
            <a:pPr lvl="1" eaLnBrk="1" hangingPunct="1"/>
            <a:r>
              <a:rPr lang="en-US" altLang="zh-TW" sz="1800" smtClean="0">
                <a:ea typeface="新細明體" pitchFamily="18" charset="-120"/>
              </a:rPr>
              <a:t>Spring: January to May</a:t>
            </a:r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icture4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00400" y="1508125"/>
            <a:ext cx="4953000" cy="4283075"/>
          </a:xfrm>
          <a:prstGeom prst="rect">
            <a:avLst/>
          </a:prstGeom>
          <a:solidFill>
            <a:srgbClr val="FFFFCC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zh-TW" sz="2400" u="none" dirty="0">
                <a:ea typeface="新細明體" pitchFamily="18" charset="-120"/>
              </a:rPr>
              <a:t>  </a:t>
            </a:r>
            <a:r>
              <a:rPr lang="en-US" altLang="zh-TW" sz="2200" u="none" dirty="0">
                <a:ea typeface="新細明體" pitchFamily="18" charset="-120"/>
              </a:rPr>
              <a:t>Business </a:t>
            </a:r>
            <a:r>
              <a:rPr lang="en-US" altLang="zh-TW" sz="2200" u="none" dirty="0" smtClean="0">
                <a:ea typeface="新細明體" pitchFamily="18" charset="-120"/>
              </a:rPr>
              <a:t>(7 </a:t>
            </a:r>
            <a:r>
              <a:rPr lang="en-US" altLang="zh-TW" sz="2200" u="none" dirty="0">
                <a:ea typeface="新細明體" pitchFamily="18" charset="-120"/>
              </a:rPr>
              <a:t>concentrations)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lang="en-US" altLang="zh-TW" sz="2200" u="none" dirty="0">
                <a:ea typeface="新細明體" pitchFamily="18" charset="-120"/>
              </a:rPr>
              <a:t>2.    Engineering (4 concentrations)</a:t>
            </a:r>
          </a:p>
          <a:p>
            <a:pPr marL="342900" indent="-342900" eaLnBrk="1" hangingPunct="1">
              <a:lnSpc>
                <a:spcPct val="120000"/>
              </a:lnSpc>
              <a:buFontTx/>
              <a:buAutoNum type="arabicPeriod" startAt="3"/>
            </a:pPr>
            <a:r>
              <a:rPr lang="en-US" altLang="zh-TW" sz="2200" u="none" dirty="0">
                <a:ea typeface="新細明體" pitchFamily="18" charset="-120"/>
              </a:rPr>
              <a:t>   Computer Science</a:t>
            </a:r>
            <a:r>
              <a:rPr lang="en-US" altLang="ja-JP" sz="2200" u="none" dirty="0">
                <a:ea typeface="ＭＳ Ｐゴシック" pitchFamily="34" charset="-128"/>
              </a:rPr>
              <a:t> (BS/MS)</a:t>
            </a:r>
            <a:endParaRPr lang="en-US" altLang="zh-TW" sz="2200" u="none" dirty="0">
              <a:ea typeface="新細明體" pitchFamily="18" charset="-120"/>
            </a:endParaRPr>
          </a:p>
          <a:p>
            <a:pPr marL="342900" indent="-342900" eaLnBrk="1" hangingPunct="1">
              <a:lnSpc>
                <a:spcPct val="120000"/>
              </a:lnSpc>
              <a:buFontTx/>
              <a:buAutoNum type="arabicPeriod" startAt="3"/>
            </a:pPr>
            <a:r>
              <a:rPr lang="en-US" altLang="zh-TW" sz="2200" u="none" dirty="0">
                <a:ea typeface="新細明體" pitchFamily="18" charset="-120"/>
              </a:rPr>
              <a:t>   Biology </a:t>
            </a:r>
            <a:r>
              <a:rPr lang="en-US" altLang="zh-TW" sz="2200" u="none" dirty="0" smtClean="0">
                <a:ea typeface="新細明體" pitchFamily="18" charset="-120"/>
              </a:rPr>
              <a:t>(8 </a:t>
            </a:r>
            <a:r>
              <a:rPr lang="en-US" altLang="zh-TW" sz="2200" u="none" dirty="0">
                <a:ea typeface="新細明體" pitchFamily="18" charset="-120"/>
              </a:rPr>
              <a:t>concentrations)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lang="en-US" altLang="zh-TW" sz="2200" u="none" dirty="0">
                <a:ea typeface="新細明體" pitchFamily="18" charset="-120"/>
              </a:rPr>
              <a:t>5.    Economics (BA/MA)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lang="en-US" altLang="zh-TW" sz="2200" u="none" dirty="0">
                <a:ea typeface="新細明體" pitchFamily="18" charset="-120"/>
              </a:rPr>
              <a:t>6.    International Relations (BA/MA)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lang="en-US" altLang="zh-TW" sz="2200" u="none" dirty="0">
                <a:ea typeface="新細明體" pitchFamily="18" charset="-120"/>
              </a:rPr>
              <a:t>7.    English (MA -TESOL)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lang="en-US" altLang="ja-JP" sz="2200" u="none" dirty="0">
                <a:ea typeface="ＭＳ Ｐゴシック" pitchFamily="34" charset="-128"/>
              </a:rPr>
              <a:t>8.    Cinema</a:t>
            </a:r>
            <a:endParaRPr lang="en-US" altLang="zh-TW" sz="2200" u="none" dirty="0">
              <a:ea typeface="新細明體" pitchFamily="18" charset="-120"/>
            </a:endParaRPr>
          </a:p>
          <a:p>
            <a:pPr marL="342900" indent="-342900" eaLnBrk="1" hangingPunct="1">
              <a:lnSpc>
                <a:spcPct val="120000"/>
              </a:lnSpc>
            </a:pPr>
            <a:r>
              <a:rPr lang="en-US" altLang="zh-TW" sz="2200" u="none" dirty="0">
                <a:ea typeface="新細明體" pitchFamily="18" charset="-120"/>
              </a:rPr>
              <a:t>9.    Psychology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lang="en-US" altLang="zh-TW" sz="2200" u="none" dirty="0">
                <a:ea typeface="新細明體" pitchFamily="18" charset="-120"/>
              </a:rPr>
              <a:t>10.  Design &amp; Industry</a:t>
            </a:r>
            <a:endParaRPr lang="zh-TW" altLang="en-US" sz="2200" u="none" dirty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28600" y="3048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3200" b="1" u="none">
                <a:solidFill>
                  <a:srgbClr val="FF0000"/>
                </a:solidFill>
                <a:ea typeface="新細明體" pitchFamily="18" charset="-120"/>
              </a:rPr>
              <a:t>Most popular majors </a:t>
            </a:r>
          </a:p>
          <a:p>
            <a:pPr eaLnBrk="1" hangingPunct="1"/>
            <a:r>
              <a:rPr lang="en-US" altLang="zh-TW" sz="3200" b="1" u="none">
                <a:solidFill>
                  <a:srgbClr val="FF0000"/>
                </a:solidFill>
                <a:ea typeface="新細明體" pitchFamily="18" charset="-120"/>
              </a:rPr>
              <a:t>         among international students</a:t>
            </a:r>
            <a:endParaRPr lang="en-US" altLang="zh-TW" sz="3200" u="none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1066800"/>
            <a:ext cx="4114800" cy="2473325"/>
          </a:xfrm>
          <a:prstGeom prst="rect">
            <a:avLst/>
          </a:prstGeom>
          <a:solidFill>
            <a:srgbClr val="F1DBD7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zh-TW" u="none">
                <a:ea typeface="新細明體" pitchFamily="18" charset="-120"/>
              </a:rPr>
              <a:t> </a:t>
            </a:r>
            <a:r>
              <a:rPr lang="en-US" altLang="zh-TW" sz="2000" u="none">
                <a:ea typeface="新細明體" pitchFamily="18" charset="-120"/>
              </a:rPr>
              <a:t>Dorm style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zh-TW" sz="2000" u="none">
                <a:ea typeface="新細明體" pitchFamily="18" charset="-120"/>
              </a:rPr>
              <a:t> 1 &amp; 2 bedroom apartments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zh-TW" sz="2000" u="none">
                <a:ea typeface="新細明體" pitchFamily="18" charset="-120"/>
              </a:rPr>
              <a:t> Family housing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zh-TW" sz="2000" u="none">
                <a:ea typeface="新細明體" pitchFamily="18" charset="-120"/>
              </a:rPr>
              <a:t> Free cable &amp; TV hookup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zh-TW" sz="2000" u="none">
                <a:ea typeface="新細明體" pitchFamily="18" charset="-120"/>
              </a:rPr>
              <a:t> High speed internet connections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zh-TW" sz="2000" u="none">
                <a:ea typeface="新細明體" pitchFamily="18" charset="-120"/>
              </a:rPr>
              <a:t> Conveniently located dining halls</a:t>
            </a:r>
            <a:endParaRPr lang="en-US" altLang="zh-TW" sz="2000" b="1" u="none">
              <a:ea typeface="新細明體" pitchFamily="18" charset="-12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-609600" y="228600"/>
            <a:ext cx="518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u="none" smtClean="0">
                <a:solidFill>
                  <a:schemeClr val="tx2"/>
                </a:solidFill>
                <a:ea typeface="新細明體" pitchFamily="18" charset="-120"/>
              </a:rPr>
              <a:t> </a:t>
            </a:r>
            <a:r>
              <a:rPr lang="en-US" altLang="zh-TW" sz="3200" b="1" u="none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On-campus Housing</a:t>
            </a:r>
            <a:endParaRPr lang="zh-TW" altLang="en-US" sz="3200" b="1" u="none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pic>
        <p:nvPicPr>
          <p:cNvPr id="3317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860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-3175"/>
            <a:ext cx="5105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6" name="Picture 10" descr="Village_living_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505200"/>
            <a:ext cx="5105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7013" y="2895600"/>
            <a:ext cx="5086350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Admiss</a:t>
            </a:r>
            <a:r>
              <a:rPr lang="en-US" altLang="zh-TW" sz="3700" dirty="0" smtClean="0">
                <a:solidFill>
                  <a:srgbClr val="FF0000"/>
                </a:solidFill>
                <a:ea typeface="新細明體" pitchFamily="18" charset="-120"/>
              </a:rPr>
              <a:t>ion Criteria</a:t>
            </a:r>
            <a:endParaRPr lang="ja-JP" altLang="en-US" sz="3700" dirty="0" smtClean="0">
              <a:solidFill>
                <a:srgbClr val="FF0000"/>
              </a:solidFill>
              <a:ea typeface="新細明體" pitchFamily="18" charset="-12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876800" cy="6172200"/>
          </a:xfrm>
          <a:solidFill>
            <a:srgbClr val="E0F8FA"/>
          </a:solidFill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zh-TW" sz="1600" dirty="0" smtClean="0">
              <a:ea typeface="新細明體" pitchFamily="18" charset="-12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zh-TW" sz="1600" dirty="0" smtClean="0">
              <a:ea typeface="新細明體" pitchFamily="18" charset="-12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zh-TW" sz="1600" dirty="0" smtClean="0"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rgbClr val="0000FF"/>
                </a:solidFill>
                <a:ea typeface="新細明體" pitchFamily="18" charset="-120"/>
              </a:rPr>
              <a:t>Undergraduate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rgbClr val="000000"/>
                </a:solidFill>
                <a:ea typeface="新細明體" pitchFamily="18" charset="-120"/>
              </a:rPr>
              <a:t>Secondary School/High School transcripts, proof of graduation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rgbClr val="000000"/>
                </a:solidFill>
                <a:ea typeface="新細明體" pitchFamily="18" charset="-120"/>
              </a:rPr>
              <a:t>ALL post-secondary academic transcripts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b="1" dirty="0" smtClean="0">
                <a:ea typeface="新細明體" pitchFamily="18" charset="-120"/>
              </a:rPr>
              <a:t>2.5 GPA on 4.0 scale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b="1" dirty="0" smtClean="0">
                <a:ea typeface="新細明體" pitchFamily="18" charset="-120"/>
              </a:rPr>
              <a:t>TOEFL minimum </a:t>
            </a:r>
            <a:r>
              <a:rPr lang="en-US" altLang="zh-TW" sz="1600" b="1" dirty="0" err="1" smtClean="0">
                <a:ea typeface="新細明體" pitchFamily="18" charset="-120"/>
              </a:rPr>
              <a:t>iBT</a:t>
            </a:r>
            <a:r>
              <a:rPr lang="en-US" altLang="zh-TW" sz="1600" b="1" dirty="0" smtClean="0">
                <a:ea typeface="新細明體" pitchFamily="18" charset="-120"/>
              </a:rPr>
              <a:t> 61 </a:t>
            </a:r>
            <a:r>
              <a:rPr lang="en-US" altLang="zh-TW" sz="1600" b="1" u="sng" dirty="0" smtClean="0">
                <a:ea typeface="新細明體" pitchFamily="18" charset="-120"/>
              </a:rPr>
              <a:t>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b="1" dirty="0" smtClean="0">
                <a:ea typeface="新細明體" pitchFamily="18" charset="-120"/>
              </a:rPr>
              <a:t>IELTS minimum 6.0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sz="16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zh-TW" sz="16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rgbClr val="0000FF"/>
                </a:solidFill>
                <a:ea typeface="新細明體" pitchFamily="18" charset="-120"/>
              </a:rPr>
              <a:t>Graduate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rgbClr val="000000"/>
                </a:solidFill>
                <a:ea typeface="新細明體" pitchFamily="18" charset="-120"/>
              </a:rPr>
              <a:t>4-year bachelor degree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rgbClr val="000000"/>
                </a:solidFill>
                <a:ea typeface="新細明體" pitchFamily="18" charset="-120"/>
              </a:rPr>
              <a:t>3.0 GPA on 4.0 scale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rgbClr val="000000"/>
                </a:solidFill>
                <a:ea typeface="新細明體" pitchFamily="18" charset="-120"/>
              </a:rPr>
              <a:t>College/University Transcripts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rgbClr val="000000"/>
                </a:solidFill>
                <a:ea typeface="新細明體" pitchFamily="18" charset="-120"/>
              </a:rPr>
              <a:t>TOEFL minimum iBT80 or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rgbClr val="000000"/>
                </a:solidFill>
                <a:ea typeface="新細明體" pitchFamily="18" charset="-120"/>
              </a:rPr>
              <a:t>IELTS minimum 6.5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rgbClr val="000000"/>
                </a:solidFill>
                <a:ea typeface="新細明體" pitchFamily="18" charset="-120"/>
              </a:rPr>
              <a:t>GRE/GMAT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rgbClr val="000000"/>
                </a:solidFill>
                <a:ea typeface="新細明體" pitchFamily="18" charset="-120"/>
              </a:rPr>
              <a:t>Personal Statement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rgbClr val="000000"/>
                </a:solidFill>
                <a:ea typeface="新細明體" pitchFamily="18" charset="-120"/>
              </a:rPr>
              <a:t>Letters of Recommendation</a:t>
            </a:r>
          </a:p>
        </p:txBody>
      </p:sp>
      <p:pic>
        <p:nvPicPr>
          <p:cNvPr id="38916" name="Picture 4" descr="picture3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4876800" y="685800"/>
            <a:ext cx="4267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1F00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Undergraduate Programs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/>
          <a:lstStyle/>
          <a:p>
            <a:pPr marL="228600" indent="-228600" defTabSz="800100" eaLnBrk="1" hangingPunct="1"/>
            <a:endParaRPr lang="en-US" altLang="zh-TW" b="1" smtClean="0">
              <a:solidFill>
                <a:srgbClr val="D9B200"/>
              </a:solidFill>
              <a:ea typeface="新細明體" pitchFamily="18" charset="-120"/>
            </a:endParaRPr>
          </a:p>
          <a:p>
            <a:pPr marL="228600" indent="-228600" defTabSz="800100" eaLnBrk="1" hangingPunct="1"/>
            <a:endParaRPr lang="en-US" altLang="zh-TW" b="1" smtClean="0">
              <a:solidFill>
                <a:srgbClr val="D9B200"/>
              </a:solidFill>
              <a:ea typeface="新細明體" pitchFamily="18" charset="-120"/>
            </a:endParaRPr>
          </a:p>
          <a:p>
            <a:pPr marL="571500" lvl="1" indent="-228600" defTabSz="800100" eaLnBrk="1" hangingPunct="1"/>
            <a:endParaRPr lang="en-US" altLang="zh-TW" sz="3200" smtClean="0">
              <a:solidFill>
                <a:srgbClr val="0D0659"/>
              </a:solidFill>
              <a:ea typeface="新細明體" pitchFamily="18" charset="-120"/>
            </a:endParaRPr>
          </a:p>
          <a:p>
            <a:pPr marL="571500" lvl="1" indent="-228600" defTabSz="800100" eaLnBrk="1" hangingPunct="1"/>
            <a:endParaRPr lang="en-US" altLang="zh-TW" sz="3200" smtClean="0">
              <a:solidFill>
                <a:srgbClr val="0D0659"/>
              </a:solidFill>
              <a:ea typeface="新細明體" pitchFamily="18" charset="-120"/>
            </a:endParaRPr>
          </a:p>
          <a:p>
            <a:pPr marL="571500" lvl="1" indent="-228600" defTabSz="800100" eaLnBrk="1" hangingPunct="1"/>
            <a:endParaRPr lang="en-US" altLang="zh-TW" sz="3200" smtClean="0">
              <a:solidFill>
                <a:srgbClr val="0D0659"/>
              </a:solidFill>
              <a:ea typeface="新細明體" pitchFamily="18" charset="-120"/>
            </a:endParaRPr>
          </a:p>
          <a:p>
            <a:pPr marL="571500" lvl="1" indent="-228600" defTabSz="800100" eaLnBrk="1" hangingPunct="1"/>
            <a:endParaRPr lang="en-US" altLang="zh-TW" sz="3200" smtClean="0">
              <a:solidFill>
                <a:srgbClr val="0D0659"/>
              </a:solidFill>
              <a:ea typeface="新細明體" pitchFamily="18" charset="-120"/>
            </a:endParaRPr>
          </a:p>
          <a:p>
            <a:pPr marL="571500" lvl="1" indent="-228600" defTabSz="800100" eaLnBrk="1" hangingPunct="1"/>
            <a:endParaRPr lang="en-US" altLang="zh-TW" sz="3200" smtClean="0">
              <a:solidFill>
                <a:srgbClr val="0D0659"/>
              </a:solidFill>
              <a:ea typeface="新細明體" pitchFamily="18" charset="-120"/>
            </a:endParaRPr>
          </a:p>
          <a:p>
            <a:pPr marL="914400" lvl="2" defTabSz="800100" eaLnBrk="1" hangingPunct="1"/>
            <a:endParaRPr lang="en-US" altLang="zh-TW" smtClean="0">
              <a:solidFill>
                <a:srgbClr val="0D0659"/>
              </a:solidFill>
              <a:ea typeface="新細明體" pitchFamily="18" charset="-120"/>
            </a:endParaRPr>
          </a:p>
          <a:p>
            <a:pPr marL="571500" lvl="1" indent="-228600" defTabSz="800100" eaLnBrk="1" hangingPunct="1"/>
            <a:endParaRPr lang="en-US" altLang="zh-TW" sz="3200" smtClean="0">
              <a:solidFill>
                <a:schemeClr val="bg2"/>
              </a:solidFill>
              <a:ea typeface="新細明體" pitchFamily="18" charset="-120"/>
            </a:endParaRPr>
          </a:p>
          <a:p>
            <a:pPr marL="228600" indent="-228600" defTabSz="800100" eaLnBrk="1" hangingPunct="1"/>
            <a:endParaRPr lang="en-US" altLang="en-US" smtClean="0"/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auto">
          <a:xfrm>
            <a:off x="304800" y="1295400"/>
            <a:ext cx="8458200" cy="5410200"/>
          </a:xfrm>
          <a:prstGeom prst="foldedCorner">
            <a:avLst>
              <a:gd name="adj" fmla="val 12500"/>
            </a:avLst>
          </a:prstGeom>
          <a:solidFill>
            <a:srgbClr val="E8D1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defRPr/>
            </a:pPr>
            <a:r>
              <a:rPr lang="en-US" altLang="zh-TW" sz="3200" b="1" i="1" u="none" dirty="0" smtClean="0">
                <a:solidFill>
                  <a:srgbClr val="312B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EARLY DECISION </a:t>
            </a:r>
            <a:r>
              <a:rPr lang="en-US" altLang="zh-TW" sz="3200" u="none" dirty="0" smtClean="0">
                <a:solidFill>
                  <a:srgbClr val="0D0659"/>
                </a:solidFill>
                <a:ea typeface="新細明體" pitchFamily="18" charset="-120"/>
              </a:rPr>
              <a:t> </a:t>
            </a:r>
          </a:p>
          <a:p>
            <a:pPr lvl="1" algn="ctr" eaLnBrk="1" hangingPunct="1">
              <a:defRPr/>
            </a:pPr>
            <a:endParaRPr lang="en-US" altLang="zh-TW" sz="2400" b="1" dirty="0" smtClean="0">
              <a:solidFill>
                <a:srgbClr val="0D0659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  <a:p>
            <a:pPr lvl="1" algn="ctr" eaLnBrk="1" hangingPunct="1">
              <a:defRPr/>
            </a:pPr>
            <a:r>
              <a:rPr lang="en-US" altLang="zh-TW" sz="2400" b="1" dirty="0" smtClean="0">
                <a:solidFill>
                  <a:srgbClr val="0D06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Fall Admission Decision by February 15th</a:t>
            </a:r>
          </a:p>
          <a:p>
            <a:pPr lvl="1" algn="ctr" eaLnBrk="1" hangingPunct="1">
              <a:defRPr/>
            </a:pPr>
            <a:endParaRPr lang="en-US" altLang="zh-TW" sz="2400" b="1" i="1" u="none" dirty="0" smtClean="0">
              <a:solidFill>
                <a:srgbClr val="312B72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  <a:p>
            <a:pPr lvl="1" algn="ctr" eaLnBrk="1" hangingPunct="1">
              <a:defRPr/>
            </a:pPr>
            <a:r>
              <a:rPr lang="en-US" altLang="zh-TW" sz="2400" b="1" i="1" u="none" dirty="0" smtClean="0">
                <a:solidFill>
                  <a:srgbClr val="312B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Apply October 1 ~ November 30</a:t>
            </a:r>
            <a:r>
              <a:rPr lang="en-US" altLang="zh-TW" sz="2400" u="none" dirty="0" smtClean="0">
                <a:solidFill>
                  <a:srgbClr val="0D0659"/>
                </a:solidFill>
                <a:ea typeface="新細明體" pitchFamily="18" charset="-120"/>
              </a:rPr>
              <a:t> </a:t>
            </a:r>
          </a:p>
          <a:p>
            <a:pPr lvl="1" algn="ctr" eaLnBrk="1" hangingPunct="1">
              <a:defRPr/>
            </a:pPr>
            <a:r>
              <a:rPr lang="en-US" altLang="zh-TW" sz="2400" u="none" dirty="0" smtClean="0">
                <a:solidFill>
                  <a:srgbClr val="0D0659"/>
                </a:solidFill>
                <a:ea typeface="新細明體" pitchFamily="18" charset="-120"/>
              </a:rPr>
              <a:t>(extended to May 1)</a:t>
            </a:r>
          </a:p>
          <a:p>
            <a:pPr lvl="1" algn="ctr" eaLnBrk="1" hangingPunct="1">
              <a:defRPr/>
            </a:pPr>
            <a:endParaRPr lang="en-US" altLang="zh-TW" sz="2400" u="none" dirty="0" smtClean="0">
              <a:solidFill>
                <a:srgbClr val="0D0659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  <a:p>
            <a:pPr lvl="1" algn="ctr" eaLnBrk="1" hangingPunct="1">
              <a:defRPr/>
            </a:pPr>
            <a:endParaRPr lang="en-US" altLang="zh-TW" sz="2400" b="1" dirty="0" smtClean="0">
              <a:solidFill>
                <a:srgbClr val="0D0659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  <a:p>
            <a:pPr lvl="1" algn="ctr" eaLnBrk="1" hangingPunct="1">
              <a:defRPr/>
            </a:pPr>
            <a:r>
              <a:rPr lang="en-US" altLang="zh-TW" sz="2400" b="1" dirty="0" smtClean="0">
                <a:solidFill>
                  <a:srgbClr val="0D06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Spring Admission Decision by November 15th</a:t>
            </a:r>
          </a:p>
          <a:p>
            <a:pPr lvl="1" algn="ctr" eaLnBrk="1" hangingPunct="1">
              <a:defRPr/>
            </a:pPr>
            <a:endParaRPr lang="en-US" altLang="zh-TW" sz="2400" b="1" i="1" u="none" dirty="0" smtClean="0">
              <a:solidFill>
                <a:srgbClr val="312B72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  <a:p>
            <a:pPr lvl="1" algn="ctr" eaLnBrk="1" hangingPunct="1">
              <a:defRPr/>
            </a:pPr>
            <a:r>
              <a:rPr lang="en-US" altLang="zh-TW" sz="2400" b="1" i="1" u="none" dirty="0" smtClean="0">
                <a:solidFill>
                  <a:srgbClr val="312B7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Apply August 1 ~ August 31</a:t>
            </a:r>
            <a:r>
              <a:rPr lang="en-US" altLang="zh-TW" sz="2400" u="none" dirty="0" smtClean="0">
                <a:solidFill>
                  <a:srgbClr val="0D0659"/>
                </a:solidFill>
                <a:ea typeface="新細明體" pitchFamily="18" charset="-120"/>
              </a:rPr>
              <a:t> </a:t>
            </a:r>
          </a:p>
          <a:p>
            <a:pPr lvl="1" algn="ctr" eaLnBrk="1" hangingPunct="1">
              <a:defRPr/>
            </a:pPr>
            <a:r>
              <a:rPr lang="en-US" altLang="zh-TW" sz="2400" u="none" dirty="0" smtClean="0">
                <a:solidFill>
                  <a:srgbClr val="0D0659"/>
                </a:solidFill>
                <a:ea typeface="新細明體" pitchFamily="18" charset="-120"/>
              </a:rPr>
              <a:t>(some majors closed for spring intake)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 smtClean="0"/>
              <a:t>SF State Graduate Programs</a:t>
            </a:r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81643BC9-72BD-47E3-BFCC-7BE6EF87CF53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377825" y="6007100"/>
            <a:ext cx="1757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000" b="1" i="1"/>
              <a:t>* Prices subject to change</a:t>
            </a:r>
          </a:p>
        </p:txBody>
      </p:sp>
      <p:graphicFrame>
        <p:nvGraphicFramePr>
          <p:cNvPr id="22553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314633"/>
              </p:ext>
            </p:extLst>
          </p:nvPr>
        </p:nvGraphicFramePr>
        <p:xfrm>
          <a:off x="473075" y="1427163"/>
          <a:ext cx="8196263" cy="4489451"/>
        </p:xfrm>
        <a:graphic>
          <a:graphicData uri="http://schemas.openxmlformats.org/drawingml/2006/table">
            <a:tbl>
              <a:tblPr/>
              <a:tblGrid>
                <a:gridCol w="182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Timeframe</a:t>
                      </a:r>
                    </a:p>
                  </a:txBody>
                  <a:tcPr marR="45720" marT="91425" marB="1828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06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months: 3 courses per semester</a:t>
                      </a:r>
                    </a:p>
                  </a:txBody>
                  <a:tcPr marR="45720" marT="91425" marB="1828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Coursework</a:t>
                      </a:r>
                    </a:p>
                  </a:txBody>
                  <a:tcPr marR="45720" marT="91425" marB="1828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06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Foundation courses, Electives, Culminating Experience</a:t>
                      </a:r>
                    </a:p>
                  </a:txBody>
                  <a:tcPr marR="45720" marT="91425" marB="1828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6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Program</a:t>
                      </a:r>
                    </a:p>
                  </a:txBody>
                  <a:tcPr marR="45720" marT="91425" marB="1828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0659"/>
                    </a:solidFill>
                  </a:tcPr>
                </a:tc>
                <a:tc>
                  <a:txBody>
                    <a:bodyPr/>
                    <a:lstStyle>
                      <a:lvl1pPr marL="173038" indent="-1730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 Master’s Program requires 30-33 total credits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(10 – 11 courses in total)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MFA, MSW &amp; MBA Programs require 30 – 60 total credits                      </a:t>
                      </a:r>
                    </a:p>
                  </a:txBody>
                  <a:tcPr marR="45720" marT="91425" marB="1828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Schedule</a:t>
                      </a:r>
                    </a:p>
                  </a:txBody>
                  <a:tcPr marR="45720" marT="91425" marB="1828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0659"/>
                    </a:solidFill>
                  </a:tcPr>
                </a:tc>
                <a:tc>
                  <a:txBody>
                    <a:bodyPr/>
                    <a:lstStyle>
                      <a:lvl1pPr marL="173038" indent="-1730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Day and Evening courses offered</a:t>
                      </a:r>
                    </a:p>
                  </a:txBody>
                  <a:tcPr marR="45720" marT="91425" marB="1828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Average Cost*</a:t>
                      </a:r>
                    </a:p>
                  </a:txBody>
                  <a:tcPr marR="45720" marT="91425" marB="1828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06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$15,000 each year (full time enrollment) $22,000 for MBA</a:t>
                      </a:r>
                    </a:p>
                  </a:txBody>
                  <a:tcPr marR="45720" marT="91425" marB="1828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hlink"/>
                </a:solidFill>
                <a:ea typeface="新細明體" pitchFamily="18" charset="-120"/>
              </a:rPr>
              <a:t>Most Popular Majors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solidFill>
                  <a:srgbClr val="0000FF"/>
                </a:solidFill>
                <a:ea typeface="新細明體" pitchFamily="18" charset="-120"/>
              </a:rPr>
              <a:t>Computer Science</a:t>
            </a:r>
            <a:r>
              <a:rPr lang="en-US" altLang="zh-TW" sz="2000" dirty="0" smtClean="0">
                <a:ea typeface="新細明體" pitchFamily="18" charset="-120"/>
              </a:rPr>
              <a:t>  - GRE AW 4.0  Quant 159  Verbal 145</a:t>
            </a:r>
          </a:p>
          <a:p>
            <a:pPr eaLnBrk="1" hangingPunct="1"/>
            <a:endParaRPr lang="en-US" altLang="zh-TW" sz="2000" dirty="0" smtClean="0">
              <a:ea typeface="新細明體" pitchFamily="18" charset="-120"/>
            </a:endParaRPr>
          </a:p>
          <a:p>
            <a:pPr eaLnBrk="1" hangingPunct="1"/>
            <a:r>
              <a:rPr lang="en-US" altLang="zh-TW" sz="2000" dirty="0" smtClean="0">
                <a:solidFill>
                  <a:srgbClr val="0000FF"/>
                </a:solidFill>
                <a:ea typeface="新細明體" pitchFamily="18" charset="-120"/>
              </a:rPr>
              <a:t>Engineering – </a:t>
            </a:r>
            <a:r>
              <a:rPr lang="en-US" altLang="zh-TW" sz="2000" dirty="0" smtClean="0">
                <a:ea typeface="新細明體" pitchFamily="18" charset="-120"/>
              </a:rPr>
              <a:t>GRE AW 4.0  Quant 152  Verbal 151</a:t>
            </a:r>
          </a:p>
          <a:p>
            <a:pPr eaLnBrk="1" hangingPunct="1"/>
            <a:endParaRPr lang="en-US" altLang="zh-TW" sz="2000" dirty="0" smtClean="0">
              <a:ea typeface="新細明體" pitchFamily="18" charset="-120"/>
            </a:endParaRPr>
          </a:p>
          <a:p>
            <a:pPr eaLnBrk="1" hangingPunct="1"/>
            <a:r>
              <a:rPr lang="en-US" altLang="zh-TW" sz="2000" dirty="0" smtClean="0">
                <a:solidFill>
                  <a:srgbClr val="0000FF"/>
                </a:solidFill>
                <a:ea typeface="新細明體" pitchFamily="18" charset="-120"/>
              </a:rPr>
              <a:t>MBA </a:t>
            </a:r>
            <a:r>
              <a:rPr lang="en-US" altLang="zh-TW" sz="2000" dirty="0" smtClean="0">
                <a:ea typeface="新細明體" pitchFamily="18" charset="-120"/>
              </a:rPr>
              <a:t>– GMAT AW 4.5  Overall Score 590</a:t>
            </a:r>
          </a:p>
          <a:p>
            <a:pPr eaLnBrk="1" hangingPunct="1"/>
            <a:endParaRPr lang="en-US" altLang="zh-TW" sz="2000" dirty="0" smtClean="0">
              <a:ea typeface="新細明體" pitchFamily="18" charset="-120"/>
            </a:endParaRPr>
          </a:p>
          <a:p>
            <a:pPr lvl="0" eaLnBrk="1" hangingPunct="1"/>
            <a:r>
              <a:rPr lang="en-US" altLang="zh-TW" sz="2000" dirty="0" smtClean="0">
                <a:solidFill>
                  <a:srgbClr val="0000FF"/>
                </a:solidFill>
                <a:ea typeface="新細明體" pitchFamily="18" charset="-120"/>
              </a:rPr>
              <a:t>MS Business Analytics </a:t>
            </a:r>
            <a:r>
              <a:rPr lang="en-US" altLang="zh-TW" sz="2000" dirty="0">
                <a:solidFill>
                  <a:srgbClr val="000000"/>
                </a:solidFill>
                <a:ea typeface="新細明體" pitchFamily="18" charset="-120"/>
              </a:rPr>
              <a:t>– </a:t>
            </a:r>
            <a:r>
              <a:rPr lang="fr-FR" altLang="zh-TW" sz="2000" dirty="0">
                <a:solidFill>
                  <a:srgbClr val="000000"/>
                </a:solidFill>
                <a:ea typeface="新細明體" pitchFamily="18" charset="-120"/>
              </a:rPr>
              <a:t>GRE AW 4.0  Quant </a:t>
            </a:r>
            <a:r>
              <a:rPr lang="fr-FR" altLang="zh-TW" sz="2000" dirty="0" smtClean="0">
                <a:solidFill>
                  <a:srgbClr val="000000"/>
                </a:solidFill>
                <a:ea typeface="新細明體" pitchFamily="18" charset="-120"/>
              </a:rPr>
              <a:t>155  </a:t>
            </a:r>
            <a:r>
              <a:rPr lang="fr-FR" altLang="zh-TW" sz="2000" dirty="0">
                <a:solidFill>
                  <a:srgbClr val="000000"/>
                </a:solidFill>
                <a:ea typeface="新細明體" pitchFamily="18" charset="-120"/>
              </a:rPr>
              <a:t>Verbal </a:t>
            </a:r>
            <a:r>
              <a:rPr lang="fr-FR" altLang="zh-TW" sz="2000" dirty="0" smtClean="0">
                <a:solidFill>
                  <a:srgbClr val="000000"/>
                </a:solidFill>
                <a:ea typeface="新細明體" pitchFamily="18" charset="-120"/>
              </a:rPr>
              <a:t>150</a:t>
            </a:r>
            <a:endParaRPr lang="fr-FR" altLang="zh-TW" sz="2000" dirty="0">
              <a:solidFill>
                <a:srgbClr val="000000"/>
              </a:solidFill>
              <a:ea typeface="新細明體" pitchFamily="18" charset="-120"/>
            </a:endParaRPr>
          </a:p>
          <a:p>
            <a:pPr lvl="0" eaLnBrk="1" hangingPunct="1"/>
            <a:endParaRPr lang="en-US" altLang="zh-TW" sz="2000" dirty="0">
              <a:solidFill>
                <a:srgbClr val="000000"/>
              </a:solidFill>
              <a:ea typeface="新細明體" pitchFamily="18" charset="-120"/>
            </a:endParaRPr>
          </a:p>
          <a:p>
            <a:pPr eaLnBrk="1" hangingPunct="1"/>
            <a:r>
              <a:rPr lang="en-US" altLang="zh-TW" sz="2000" dirty="0" smtClean="0">
                <a:solidFill>
                  <a:srgbClr val="0000FF"/>
                </a:solidFill>
                <a:ea typeface="新細明體" pitchFamily="18" charset="-120"/>
              </a:rPr>
              <a:t>MBA Bridge</a:t>
            </a:r>
            <a:r>
              <a:rPr lang="en-US" altLang="zh-TW" sz="2000" dirty="0" smtClean="0">
                <a:ea typeface="新細明體" pitchFamily="18" charset="-120"/>
              </a:rPr>
              <a:t> – 3 year degree acceptable</a:t>
            </a:r>
          </a:p>
          <a:p>
            <a:pPr eaLnBrk="1" hangingPunct="1"/>
            <a:endParaRPr lang="en-US" altLang="zh-TW" dirty="0" smtClean="0">
              <a:ea typeface="新細明體" pitchFamily="18" charset="-120"/>
            </a:endParaRPr>
          </a:p>
        </p:txBody>
      </p:sp>
      <p:pic>
        <p:nvPicPr>
          <p:cNvPr id="47108" name="Picture 26" descr="SFS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24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1F00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 Programs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/>
          <a:lstStyle/>
          <a:p>
            <a:pPr marL="228600" indent="-228600" defTabSz="800100" eaLnBrk="1" hangingPunct="1"/>
            <a:endParaRPr lang="en-US" altLang="zh-TW" b="1" smtClean="0">
              <a:solidFill>
                <a:srgbClr val="D9B200"/>
              </a:solidFill>
              <a:ea typeface="新細明體" pitchFamily="18" charset="-120"/>
            </a:endParaRPr>
          </a:p>
          <a:p>
            <a:pPr marL="228600" indent="-228600" defTabSz="800100" eaLnBrk="1" hangingPunct="1"/>
            <a:endParaRPr lang="en-US" altLang="zh-TW" b="1" smtClean="0">
              <a:solidFill>
                <a:srgbClr val="D9B200"/>
              </a:solidFill>
              <a:ea typeface="新細明體" pitchFamily="18" charset="-120"/>
            </a:endParaRPr>
          </a:p>
          <a:p>
            <a:pPr marL="571500" lvl="1" indent="-228600" defTabSz="800100" eaLnBrk="1" hangingPunct="1"/>
            <a:endParaRPr lang="en-US" altLang="zh-TW" sz="3200" smtClean="0">
              <a:solidFill>
                <a:srgbClr val="0D0659"/>
              </a:solidFill>
              <a:ea typeface="新細明體" pitchFamily="18" charset="-120"/>
            </a:endParaRPr>
          </a:p>
          <a:p>
            <a:pPr marL="571500" lvl="1" indent="-228600" defTabSz="800100" eaLnBrk="1" hangingPunct="1"/>
            <a:endParaRPr lang="en-US" altLang="zh-TW" sz="3200" smtClean="0">
              <a:solidFill>
                <a:srgbClr val="0D0659"/>
              </a:solidFill>
              <a:ea typeface="新細明體" pitchFamily="18" charset="-120"/>
            </a:endParaRPr>
          </a:p>
          <a:p>
            <a:pPr marL="571500" lvl="1" indent="-228600" defTabSz="800100" eaLnBrk="1" hangingPunct="1"/>
            <a:endParaRPr lang="en-US" altLang="zh-TW" sz="3200" smtClean="0">
              <a:solidFill>
                <a:srgbClr val="0D0659"/>
              </a:solidFill>
              <a:ea typeface="新細明體" pitchFamily="18" charset="-120"/>
            </a:endParaRPr>
          </a:p>
          <a:p>
            <a:pPr marL="571500" lvl="1" indent="-228600" defTabSz="800100" eaLnBrk="1" hangingPunct="1"/>
            <a:endParaRPr lang="en-US" altLang="zh-TW" sz="3200" smtClean="0">
              <a:solidFill>
                <a:srgbClr val="0D0659"/>
              </a:solidFill>
              <a:ea typeface="新細明體" pitchFamily="18" charset="-120"/>
            </a:endParaRPr>
          </a:p>
          <a:p>
            <a:pPr marL="571500" lvl="1" indent="-228600" defTabSz="800100" eaLnBrk="1" hangingPunct="1"/>
            <a:endParaRPr lang="en-US" altLang="zh-TW" sz="3200" smtClean="0">
              <a:solidFill>
                <a:srgbClr val="0D0659"/>
              </a:solidFill>
              <a:ea typeface="新細明體" pitchFamily="18" charset="-120"/>
            </a:endParaRPr>
          </a:p>
          <a:p>
            <a:pPr marL="914400" lvl="2" defTabSz="800100" eaLnBrk="1" hangingPunct="1"/>
            <a:endParaRPr lang="en-US" altLang="zh-TW" smtClean="0">
              <a:solidFill>
                <a:srgbClr val="0D0659"/>
              </a:solidFill>
              <a:ea typeface="新細明體" pitchFamily="18" charset="-120"/>
            </a:endParaRPr>
          </a:p>
          <a:p>
            <a:pPr marL="571500" lvl="1" indent="-228600" defTabSz="800100" eaLnBrk="1" hangingPunct="1"/>
            <a:endParaRPr lang="en-US" altLang="zh-TW" sz="3200" smtClean="0">
              <a:solidFill>
                <a:schemeClr val="bg2"/>
              </a:solidFill>
              <a:ea typeface="新細明體" pitchFamily="18" charset="-120"/>
            </a:endParaRPr>
          </a:p>
          <a:p>
            <a:pPr marL="228600" indent="-228600" defTabSz="800100" eaLnBrk="1" hangingPunct="1"/>
            <a:endParaRPr lang="en-US" altLang="en-US" smtClean="0"/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152400" y="1295400"/>
            <a:ext cx="8839200" cy="5257800"/>
          </a:xfrm>
          <a:prstGeom prst="foldedCorner">
            <a:avLst>
              <a:gd name="adj" fmla="val 12500"/>
            </a:avLst>
          </a:prstGeom>
          <a:solidFill>
            <a:srgbClr val="0D065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defRPr/>
            </a:pPr>
            <a:r>
              <a:rPr lang="en-US" altLang="zh-TW" sz="2400" b="1" u="none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Application deadline varies:</a:t>
            </a:r>
            <a:r>
              <a:rPr lang="en-US" altLang="zh-TW" sz="2400" b="1" u="none" dirty="0" smtClean="0">
                <a:solidFill>
                  <a:srgbClr val="E8D1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</a:t>
            </a:r>
            <a:br>
              <a:rPr lang="en-US" altLang="zh-TW" sz="2400" b="1" u="none" dirty="0" smtClean="0">
                <a:solidFill>
                  <a:srgbClr val="E8D1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</a:br>
            <a:endParaRPr lang="en-US" altLang="zh-TW" sz="2400" b="1" u="none" dirty="0" smtClean="0">
              <a:solidFill>
                <a:srgbClr val="E8D166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  <a:p>
            <a:pPr lvl="1" algn="ctr" eaLnBrk="1" hangingPunct="1">
              <a:defRPr/>
            </a:pPr>
            <a:r>
              <a:rPr lang="en-US" altLang="zh-TW" sz="2200" u="none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/>
            </a:r>
            <a:br>
              <a:rPr lang="en-US" altLang="zh-TW" sz="2200" u="none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</a:br>
            <a:endParaRPr lang="en-US" altLang="zh-TW" sz="2400" b="1" u="none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2400" b="1" u="none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				</a:t>
            </a:r>
            <a:r>
              <a:rPr lang="en-US" altLang="zh-TW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FALL</a:t>
            </a:r>
            <a:r>
              <a:rPr lang="en-US" altLang="zh-TW" sz="2400" b="1" u="none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			</a:t>
            </a:r>
            <a:r>
              <a:rPr lang="en-US" altLang="zh-TW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SPRING</a:t>
            </a:r>
          </a:p>
          <a:p>
            <a:pPr lvl="1" eaLnBrk="1" hangingPunct="1">
              <a:defRPr/>
            </a:pPr>
            <a:endParaRPr lang="en-US" altLang="zh-TW" sz="2400" b="1" u="none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2400" b="1" u="none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Computer Science:	March 1 		October 1</a:t>
            </a:r>
          </a:p>
          <a:p>
            <a:pPr lvl="1" algn="ctr" eaLnBrk="1" hangingPunct="1">
              <a:defRPr/>
            </a:pPr>
            <a:endParaRPr lang="en-US" altLang="zh-TW" sz="2400" b="1" u="none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2400" b="1" u="none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Engineering:		June 1		November 1</a:t>
            </a:r>
          </a:p>
          <a:p>
            <a:pPr lvl="1" eaLnBrk="1" hangingPunct="1">
              <a:defRPr/>
            </a:pPr>
            <a:endParaRPr lang="en-US" altLang="zh-TW" sz="2400" b="1" u="none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2400" b="1" u="none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MBA / MS BA:		May 1			October 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COST OF EDUCATION - ANNUAL</a:t>
            </a:r>
            <a:endParaRPr lang="ja-JP" altLang="en-US" sz="3700" dirty="0" smtClean="0">
              <a:solidFill>
                <a:srgbClr val="FF0000"/>
              </a:solidFill>
              <a:ea typeface="新細明體" pitchFamily="18" charset="-12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876800" cy="6172200"/>
          </a:xfrm>
          <a:solidFill>
            <a:srgbClr val="E0F8FA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TW" sz="1600" b="1" dirty="0" smtClean="0">
              <a:solidFill>
                <a:srgbClr val="0000FF"/>
              </a:solidFill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z="1600" b="1" dirty="0" smtClean="0">
              <a:solidFill>
                <a:srgbClr val="0000FF"/>
              </a:solidFill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z="1600" b="1" dirty="0" smtClean="0">
              <a:solidFill>
                <a:srgbClr val="0000FF"/>
              </a:solidFill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000" b="1" dirty="0" smtClean="0">
                <a:solidFill>
                  <a:srgbClr val="0000FF"/>
                </a:solidFill>
                <a:ea typeface="新細明體" pitchFamily="18" charset="-120"/>
              </a:rPr>
              <a:t>UNDERGRADUATE (BACHELORS)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b="1" dirty="0" smtClean="0">
                <a:ea typeface="新細明體" pitchFamily="18" charset="-120"/>
              </a:rPr>
              <a:t>$16,774  Tuition &amp; Fees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b="1" dirty="0" smtClean="0">
                <a:ea typeface="新細明體" pitchFamily="18" charset="-120"/>
              </a:rPr>
              <a:t>$23,132  Living Expenses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b="1" u="sng" dirty="0" smtClean="0">
                <a:ea typeface="新細明體" pitchFamily="18" charset="-120"/>
              </a:rPr>
              <a:t>$39,906  Total Estimated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zh-TW" sz="2000" dirty="0" smtClean="0"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z="2000" b="1" dirty="0" smtClean="0">
              <a:solidFill>
                <a:srgbClr val="0000FF"/>
              </a:solidFill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000" b="1" dirty="0" smtClean="0">
                <a:solidFill>
                  <a:srgbClr val="0000FF"/>
                </a:solidFill>
                <a:ea typeface="新細明體" pitchFamily="18" charset="-120"/>
              </a:rPr>
              <a:t>GRADUATE (MASTERS)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b="1" dirty="0" smtClean="0">
                <a:ea typeface="新細明體" pitchFamily="18" charset="-120"/>
              </a:rPr>
              <a:t>$15,040  Tuition &amp; Fees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b="1" dirty="0" smtClean="0">
                <a:ea typeface="新細明體" pitchFamily="18" charset="-120"/>
              </a:rPr>
              <a:t>$23,132  Living Expenses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b="1" u="sng" dirty="0" smtClean="0">
                <a:ea typeface="新細明體" pitchFamily="18" charset="-120"/>
              </a:rPr>
              <a:t>$38,172  Total Estimated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sz="20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zh-TW" sz="2000" b="1" dirty="0" smtClean="0">
              <a:solidFill>
                <a:srgbClr val="000000"/>
              </a:solidFill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000" b="1" dirty="0" smtClean="0">
                <a:solidFill>
                  <a:srgbClr val="0000FF"/>
                </a:solidFill>
                <a:ea typeface="新細明體" pitchFamily="18" charset="-120"/>
              </a:rPr>
              <a:t>MBA / MBA Bridge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b="1" dirty="0" smtClean="0">
                <a:ea typeface="新細明體" pitchFamily="18" charset="-120"/>
              </a:rPr>
              <a:t>$21,760  Tuition &amp; Fees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b="1" dirty="0" smtClean="0">
                <a:ea typeface="新細明體" pitchFamily="18" charset="-120"/>
              </a:rPr>
              <a:t>$23,132  Living Expenses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b="1" u="sng" dirty="0" smtClean="0">
                <a:ea typeface="新細明體" pitchFamily="18" charset="-120"/>
              </a:rPr>
              <a:t>$44,892  Total Estimated</a:t>
            </a:r>
          </a:p>
        </p:txBody>
      </p:sp>
      <p:pic>
        <p:nvPicPr>
          <p:cNvPr id="52228" name="Picture 4" descr="picture3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4876800" y="685800"/>
            <a:ext cx="4267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382000" cy="4876800"/>
          </a:xfrm>
        </p:spPr>
        <p:txBody>
          <a:bodyPr lIns="0"/>
          <a:lstStyle/>
          <a:p>
            <a:pPr marL="228600" indent="-228600" algn="ctr" defTabSz="800100" eaLnBrk="1" hangingPunct="1">
              <a:buFontTx/>
              <a:buNone/>
            </a:pPr>
            <a:endParaRPr lang="en-US" altLang="en-US" i="1" dirty="0" smtClean="0">
              <a:solidFill>
                <a:srgbClr val="0D0659"/>
              </a:solidFill>
            </a:endParaRPr>
          </a:p>
          <a:p>
            <a:pPr marL="228600" indent="-228600" algn="ctr" defTabSz="800100" eaLnBrk="1" hangingPunct="1">
              <a:buFontTx/>
              <a:buNone/>
            </a:pPr>
            <a:r>
              <a:rPr lang="en-US" altLang="en-US" i="1" dirty="0" smtClean="0">
                <a:solidFill>
                  <a:srgbClr val="0D0659"/>
                </a:solidFill>
              </a:rPr>
              <a:t>Visit us at:</a:t>
            </a:r>
            <a:endParaRPr lang="en-US" altLang="en-US" i="1" dirty="0" smtClean="0">
              <a:solidFill>
                <a:srgbClr val="0D0659"/>
              </a:solidFill>
            </a:endParaRPr>
          </a:p>
          <a:p>
            <a:pPr marL="228600" indent="-228600" algn="ctr" defTabSz="800100" eaLnBrk="1" hangingPunct="1">
              <a:buFontTx/>
              <a:buNone/>
            </a:pPr>
            <a:r>
              <a:rPr lang="en-US" altLang="en-US" i="1" dirty="0" smtClean="0">
                <a:solidFill>
                  <a:srgbClr val="0D0659"/>
                </a:solidFill>
                <a:hlinkClick r:id="rId2"/>
              </a:rPr>
              <a:t>www.oip.sfsu.edu/future</a:t>
            </a:r>
            <a:endParaRPr lang="en-US" altLang="en-US" i="1" dirty="0" smtClean="0">
              <a:solidFill>
                <a:srgbClr val="0D0659"/>
              </a:solidFill>
            </a:endParaRPr>
          </a:p>
          <a:p>
            <a:pPr marL="228600" indent="-228600" algn="ctr" defTabSz="800100" eaLnBrk="1" hangingPunct="1">
              <a:buFontTx/>
              <a:buNone/>
            </a:pPr>
            <a:endParaRPr lang="en-US" altLang="en-US" i="1" dirty="0">
              <a:solidFill>
                <a:srgbClr val="0D0659"/>
              </a:solidFill>
            </a:endParaRPr>
          </a:p>
          <a:p>
            <a:pPr marL="228600" lvl="0" indent="-228600" algn="ctr" defTabSz="800100" eaLnBrk="1" hangingPunct="1">
              <a:buNone/>
            </a:pPr>
            <a:r>
              <a:rPr lang="en-US" altLang="en-US" i="1" dirty="0" smtClean="0">
                <a:solidFill>
                  <a:srgbClr val="0D0659"/>
                </a:solidFill>
              </a:rPr>
              <a:t>Apply </a:t>
            </a:r>
            <a:r>
              <a:rPr lang="en-US" altLang="en-US" i="1" dirty="0">
                <a:solidFill>
                  <a:srgbClr val="0D0659"/>
                </a:solidFill>
              </a:rPr>
              <a:t>at:</a:t>
            </a:r>
          </a:p>
          <a:p>
            <a:pPr marL="228600" lvl="0" indent="-228600" algn="ctr" defTabSz="800100" eaLnBrk="1" hangingPunct="1">
              <a:buNone/>
            </a:pPr>
            <a:r>
              <a:rPr lang="en-US" altLang="en-US" i="1" dirty="0" smtClean="0">
                <a:solidFill>
                  <a:srgbClr val="0D0659"/>
                </a:solidFill>
                <a:hlinkClick r:id="rId3"/>
              </a:rPr>
              <a:t>www.calstate.edu/apply</a:t>
            </a:r>
            <a:endParaRPr lang="en-US" altLang="en-US" i="1" dirty="0">
              <a:solidFill>
                <a:srgbClr val="0D0659"/>
              </a:solidFill>
            </a:endParaRPr>
          </a:p>
          <a:p>
            <a:pPr marL="228600" indent="-228600" algn="ctr" defTabSz="800100" eaLnBrk="1" hangingPunct="1">
              <a:buFontTx/>
              <a:buNone/>
            </a:pPr>
            <a:endParaRPr lang="en-US" altLang="en-US" i="1" dirty="0" smtClean="0">
              <a:solidFill>
                <a:srgbClr val="0D0659"/>
              </a:solidFill>
            </a:endParaRPr>
          </a:p>
          <a:p>
            <a:pPr marL="228600" indent="-228600" defTabSz="800100"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066800" y="457200"/>
            <a:ext cx="6705600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Helpful Websites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G_436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endParaRPr lang="en-US" altLang="ja-JP" sz="400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G_029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ja-JP" sz="3600" smtClean="0">
                <a:solidFill>
                  <a:schemeClr val="bg1"/>
                </a:solidFill>
                <a:ea typeface="ＭＳ Ｐゴシック" pitchFamily="34" charset="-128"/>
              </a:rPr>
              <a:t>Ocean Beach (10 minutes from campus</a:t>
            </a:r>
            <a:r>
              <a:rPr lang="en-US" altLang="ja-JP" sz="4000" smtClean="0">
                <a:solidFill>
                  <a:schemeClr val="bg1"/>
                </a:solidFill>
                <a:ea typeface="ＭＳ Ｐゴシック" pitchFamily="34" charset="-128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6628" name="Picture 6" descr="895V17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sz="4800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“San Francisco at night”</a:t>
            </a:r>
            <a:endParaRPr lang="zh-CN" altLang="en-US" sz="4800" i="1" u="none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G_43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601913" y="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en-US" altLang="en-US" sz="4000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California State University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9238" y="2535238"/>
            <a:ext cx="3738562" cy="3463925"/>
          </a:xfrm>
        </p:spPr>
      </p:pic>
      <p:pic>
        <p:nvPicPr>
          <p:cNvPr id="2867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7850" y="1295400"/>
            <a:ext cx="42989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Left-Right Arrow 4"/>
          <p:cNvSpPr>
            <a:spLocks noChangeArrowheads="1"/>
          </p:cNvSpPr>
          <p:nvPr/>
        </p:nvSpPr>
        <p:spPr bwMode="auto">
          <a:xfrm>
            <a:off x="3587750" y="4267200"/>
            <a:ext cx="1600200" cy="381000"/>
          </a:xfrm>
          <a:prstGeom prst="leftRightArrow">
            <a:avLst>
              <a:gd name="adj1" fmla="val 50000"/>
              <a:gd name="adj2" fmla="val 4999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ay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9413" y="2286000"/>
            <a:ext cx="3963987" cy="4019550"/>
          </a:xfrm>
          <a:noFill/>
          <a:ln>
            <a:solidFill>
              <a:schemeClr val="tx1"/>
            </a:solidFill>
          </a:ln>
        </p:spPr>
      </p:pic>
      <p:pic>
        <p:nvPicPr>
          <p:cNvPr id="29699" name="Picture 3" descr="parkinghead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1371600"/>
          </a:xfrm>
          <a:noFill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sz="2400" b="1" u="none">
                <a:ea typeface="新細明體" pitchFamily="18" charset="-120"/>
              </a:rPr>
              <a:t>Visiting San Francisco State University is Easy!</a:t>
            </a:r>
          </a:p>
        </p:txBody>
      </p:sp>
      <p:pic>
        <p:nvPicPr>
          <p:cNvPr id="29701" name="Picture 5" descr="quickplanner_map_lg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86000"/>
            <a:ext cx="40386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8382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Francisco State University</a:t>
            </a:r>
          </a:p>
        </p:txBody>
      </p:sp>
      <p:pic>
        <p:nvPicPr>
          <p:cNvPr id="30723" name="Content Placeholder 3" descr="Campus Aerial Shot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447800"/>
            <a:ext cx="6096000" cy="4724400"/>
          </a:xfrm>
        </p:spPr>
      </p:pic>
      <p:pic>
        <p:nvPicPr>
          <p:cNvPr id="30724" name="Picture 6" descr="Campus Aerial Shot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0"/>
            <a:ext cx="198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89075"/>
            <a:ext cx="18954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Z:\OIP\FaceBook\campus life\Cesar Chavez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50" y="304800"/>
            <a:ext cx="3810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505200"/>
            <a:ext cx="3792538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650" y="3505200"/>
            <a:ext cx="37465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d Engineer -Maral from Iran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6013" y="304800"/>
            <a:ext cx="3792537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FSU_Designtemplate">
  <a:themeElements>
    <a:clrScheme name="SFSU_Design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FSU_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FSU_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SU_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SU_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SU_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SU_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SU_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SU_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SU_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SU_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SU_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SU_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SU_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8134</TotalTime>
  <Words>722</Words>
  <Application>Microsoft Office PowerPoint</Application>
  <PresentationFormat>On-screen Show (4:3)</PresentationFormat>
  <Paragraphs>168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ＭＳ Ｐゴシック</vt:lpstr>
      <vt:lpstr>SimSun</vt:lpstr>
      <vt:lpstr>Arial</vt:lpstr>
      <vt:lpstr>Calibri</vt:lpstr>
      <vt:lpstr>Courier New</vt:lpstr>
      <vt:lpstr>新細明體</vt:lpstr>
      <vt:lpstr>Times New Roman</vt:lpstr>
      <vt:lpstr>Wingdings</vt:lpstr>
      <vt:lpstr>SFSU_Designtemplate</vt:lpstr>
      <vt:lpstr>Default Design</vt:lpstr>
      <vt:lpstr> </vt:lpstr>
      <vt:lpstr>PowerPoint Presentation</vt:lpstr>
      <vt:lpstr>Ocean Beach (10 minutes from campus)</vt:lpstr>
      <vt:lpstr>PowerPoint Presentation</vt:lpstr>
      <vt:lpstr>PowerPoint Presentation</vt:lpstr>
      <vt:lpstr>California State University</vt:lpstr>
      <vt:lpstr>PowerPoint Presentation</vt:lpstr>
      <vt:lpstr>San Francisco State University</vt:lpstr>
      <vt:lpstr>PowerPoint Presentation</vt:lpstr>
      <vt:lpstr>SF State Fact Sheet</vt:lpstr>
      <vt:lpstr>PowerPoint Presentation</vt:lpstr>
      <vt:lpstr>PowerPoint Presentation</vt:lpstr>
      <vt:lpstr>Admission Criteria</vt:lpstr>
      <vt:lpstr>Undergraduate Programs</vt:lpstr>
      <vt:lpstr>SF State Graduate Programs</vt:lpstr>
      <vt:lpstr>Most Popular Majors</vt:lpstr>
      <vt:lpstr>Graduate Programs</vt:lpstr>
      <vt:lpstr>COST OF EDUCATION - ANNUAL</vt:lpstr>
      <vt:lpstr>PowerPoint Presentation</vt:lpstr>
    </vt:vector>
  </TitlesOfParts>
  <Company>staff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Sablo</dc:creator>
  <cp:lastModifiedBy>Izy Alilin</cp:lastModifiedBy>
  <cp:revision>239</cp:revision>
  <cp:lastPrinted>2012-03-12T17:47:44Z</cp:lastPrinted>
  <dcterms:created xsi:type="dcterms:W3CDTF">2004-06-25T23:51:12Z</dcterms:created>
  <dcterms:modified xsi:type="dcterms:W3CDTF">2020-04-09T04:50:31Z</dcterms:modified>
</cp:coreProperties>
</file>